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7" r:id="rId5"/>
    <p:sldId id="678" r:id="rId6"/>
    <p:sldId id="679" r:id="rId7"/>
    <p:sldId id="688" r:id="rId8"/>
    <p:sldId id="681" r:id="rId9"/>
    <p:sldId id="682" r:id="rId10"/>
    <p:sldId id="683" r:id="rId11"/>
    <p:sldId id="684" r:id="rId12"/>
    <p:sldId id="685" r:id="rId13"/>
    <p:sldId id="686" r:id="rId14"/>
    <p:sldId id="687" r:id="rId15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trid Sørvåg" initials="AS" lastIdx="2" clrIdx="0">
    <p:extLst>
      <p:ext uri="{19B8F6BF-5375-455C-9EA6-DF929625EA0E}">
        <p15:presenceInfo xmlns:p15="http://schemas.microsoft.com/office/powerpoint/2012/main" userId="S-1-5-21-3342509883-1322508436-3342050694-762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D9B9BB"/>
    <a:srgbClr val="323232"/>
    <a:srgbClr val="181C26"/>
    <a:srgbClr val="8E979D"/>
    <a:srgbClr val="8D9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40458E-0773-4CCA-A9B8-C54CA1BCB65E}" v="1" dt="2020-08-17T14:39:09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7" autoAdjust="0"/>
    <p:restoredTop sz="95022"/>
  </p:normalViewPr>
  <p:slideViewPr>
    <p:cSldViewPr snapToGrid="0" showGuides="1">
      <p:cViewPr>
        <p:scale>
          <a:sx n="138" d="100"/>
          <a:sy n="138" d="100"/>
        </p:scale>
        <p:origin x="440" y="3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6" d="100"/>
        <a:sy n="1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rid Sørvåg" userId="S::astrid.sorvag@flt.no::1fd1427c-2ae0-4dfc-b87b-5d8975c5f648" providerId="AD" clId="Web-{E440458E-0773-4CCA-A9B8-C54CA1BCB65E}"/>
    <pc:docChg chg="sldOrd">
      <pc:chgData name="Astrid Sørvåg" userId="S::astrid.sorvag@flt.no::1fd1427c-2ae0-4dfc-b87b-5d8975c5f648" providerId="AD" clId="Web-{E440458E-0773-4CCA-A9B8-C54CA1BCB65E}" dt="2020-08-17T14:39:09.980" v="0"/>
      <pc:docMkLst>
        <pc:docMk/>
      </pc:docMkLst>
      <pc:sldChg chg="ord">
        <pc:chgData name="Astrid Sørvåg" userId="S::astrid.sorvag@flt.no::1fd1427c-2ae0-4dfc-b87b-5d8975c5f648" providerId="AD" clId="Web-{E440458E-0773-4CCA-A9B8-C54CA1BCB65E}" dt="2020-08-17T14:39:09.980" v="0"/>
        <pc:sldMkLst>
          <pc:docMk/>
          <pc:sldMk cId="3970562581" sldId="6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116F2-3FDD-4446-A33E-364B812DC51F}" type="datetimeFigureOut">
              <a:rPr lang="nb-NO" smtClean="0"/>
              <a:t>17.08.2020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1ACA7-9212-A34A-B0F7-D4F38AB99B6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04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14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k 21">
            <a:extLst>
              <a:ext uri="{FF2B5EF4-FFF2-40B4-BE49-F238E27FC236}">
                <a16:creationId xmlns:a16="http://schemas.microsoft.com/office/drawing/2014/main" id="{25B7017D-7F61-421B-AD5E-F638C13DC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097" r="29688" b="48593"/>
          <a:stretch>
            <a:fillRect/>
          </a:stretch>
        </p:blipFill>
        <p:spPr>
          <a:xfrm>
            <a:off x="1" y="508026"/>
            <a:ext cx="12199849" cy="6349975"/>
          </a:xfrm>
          <a:custGeom>
            <a:avLst/>
            <a:gdLst>
              <a:gd name="connsiteX0" fmla="*/ 0 w 24398110"/>
              <a:gd name="connsiteY0" fmla="*/ 0 h 12699949"/>
              <a:gd name="connsiteX1" fmla="*/ 24398110 w 24398110"/>
              <a:gd name="connsiteY1" fmla="*/ 0 h 12699949"/>
              <a:gd name="connsiteX2" fmla="*/ 24398110 w 24398110"/>
              <a:gd name="connsiteY2" fmla="*/ 12699949 h 12699949"/>
              <a:gd name="connsiteX3" fmla="*/ 0 w 24398110"/>
              <a:gd name="connsiteY3" fmla="*/ 12699949 h 1269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98110" h="12699949">
                <a:moveTo>
                  <a:pt x="0" y="0"/>
                </a:moveTo>
                <a:lnTo>
                  <a:pt x="24398110" y="0"/>
                </a:lnTo>
                <a:lnTo>
                  <a:pt x="24398110" y="12699949"/>
                </a:lnTo>
                <a:lnTo>
                  <a:pt x="0" y="1269994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096" y="2864158"/>
            <a:ext cx="7446775" cy="1142651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lIns="432000" tIns="0" rIns="0" bIns="522000" anchor="t">
            <a:spAutoFit/>
          </a:bodyPr>
          <a:lstStyle>
            <a:lvl1pPr algn="l">
              <a:defRPr sz="4000" b="1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6041" y="3468688"/>
            <a:ext cx="7000830" cy="461665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 b="0">
                <a:solidFill>
                  <a:schemeClr val="dk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815007B-E44F-244E-B493-99E4809250D2}" type="datetime1">
              <a:rPr lang="nb-NO" smtClean="0"/>
              <a:t>17.08.2020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62D6-F00B-4378-A732-E7D904156DA2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A371C447-A7A7-4E3F-9787-E16804AE53C4}"/>
              </a:ext>
            </a:extLst>
          </p:cNvPr>
          <p:cNvGrpSpPr/>
          <p:nvPr userDrawn="1"/>
        </p:nvGrpSpPr>
        <p:grpSpPr>
          <a:xfrm>
            <a:off x="2029166" y="2864158"/>
            <a:ext cx="1184477" cy="1127368"/>
            <a:chOff x="4058067" y="5728316"/>
            <a:chExt cx="2368800" cy="2254736"/>
          </a:xfrm>
        </p:grpSpPr>
        <p:pic>
          <p:nvPicPr>
            <p:cNvPr id="10" name="Grafikk 9">
              <a:extLst>
                <a:ext uri="{FF2B5EF4-FFF2-40B4-BE49-F238E27FC236}">
                  <a16:creationId xmlns:a16="http://schemas.microsoft.com/office/drawing/2014/main" id="{6B60B2D6-C09E-401D-9B63-DC6AB1667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58067" y="6640310"/>
              <a:ext cx="2368800" cy="1342742"/>
            </a:xfrm>
            <a:prstGeom prst="rect">
              <a:avLst/>
            </a:prstGeom>
          </p:spPr>
        </p:pic>
        <p:pic>
          <p:nvPicPr>
            <p:cNvPr id="12" name="Grafikk 11">
              <a:extLst>
                <a:ext uri="{FF2B5EF4-FFF2-40B4-BE49-F238E27FC236}">
                  <a16:creationId xmlns:a16="http://schemas.microsoft.com/office/drawing/2014/main" id="{529895AC-8989-4976-B2DE-587C10ED8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44395" y="5728316"/>
              <a:ext cx="1720800" cy="739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843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7FC6A6-36A1-4E1B-A74B-0213FC3B4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76613"/>
            <a:ext cx="412818" cy="27699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algn="ctr">
              <a:defRPr sz="1500" b="1">
                <a:solidFill>
                  <a:schemeClr val="dk2"/>
                </a:solidFill>
              </a:defRPr>
            </a:lvl1pPr>
          </a:lstStyle>
          <a:p>
            <a:fld id="{4CA162D6-F00B-4378-A732-E7D904156D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7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ende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4CFCA57-AD35-E940-B762-F1FB1F7A1554}" type="datetime1">
              <a:rPr lang="nb-NO" smtClean="0"/>
              <a:t>17.08.2020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62D6-F00B-4378-A732-E7D904156DA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33C7A97-4BA0-4617-B277-7FB97A5E57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54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5DCB8-B159-2842-AEF7-636DC58DF729}" type="datetime1">
              <a:rPr lang="nb-NO" smtClean="0"/>
              <a:t>17.08.2020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62D6-F00B-4378-A732-E7D904156DA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33C7A97-4BA0-4617-B277-7FB97A5E57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168CEA8-6397-43B0-93E1-5CCF07480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1874"/>
            <a:ext cx="10248993" cy="6085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vert="horz" wrap="square" lIns="1134000" tIns="18000" rIns="91440" bIns="36000" rtlCol="0" anchor="t">
            <a:spAutoFit/>
          </a:bodyPr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8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k 17">
            <a:extLst>
              <a:ext uri="{FF2B5EF4-FFF2-40B4-BE49-F238E27FC236}">
                <a16:creationId xmlns:a16="http://schemas.microsoft.com/office/drawing/2014/main" id="{C03787FC-D15B-4A7B-BC4D-C36E83D32E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097" r="29688" b="48593"/>
          <a:stretch>
            <a:fillRect/>
          </a:stretch>
        </p:blipFill>
        <p:spPr>
          <a:xfrm>
            <a:off x="1" y="508026"/>
            <a:ext cx="12199849" cy="6349975"/>
          </a:xfrm>
          <a:custGeom>
            <a:avLst/>
            <a:gdLst>
              <a:gd name="connsiteX0" fmla="*/ 0 w 24398110"/>
              <a:gd name="connsiteY0" fmla="*/ 0 h 12699949"/>
              <a:gd name="connsiteX1" fmla="*/ 24398110 w 24398110"/>
              <a:gd name="connsiteY1" fmla="*/ 0 h 12699949"/>
              <a:gd name="connsiteX2" fmla="*/ 24398110 w 24398110"/>
              <a:gd name="connsiteY2" fmla="*/ 12699949 h 12699949"/>
              <a:gd name="connsiteX3" fmla="*/ 0 w 24398110"/>
              <a:gd name="connsiteY3" fmla="*/ 12699949 h 1269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98110" h="12699949">
                <a:moveTo>
                  <a:pt x="0" y="0"/>
                </a:moveTo>
                <a:lnTo>
                  <a:pt x="24398110" y="0"/>
                </a:lnTo>
                <a:lnTo>
                  <a:pt x="24398110" y="12699949"/>
                </a:lnTo>
                <a:lnTo>
                  <a:pt x="0" y="12699949"/>
                </a:lnTo>
                <a:close/>
              </a:path>
            </a:pathLst>
          </a:cu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4E1C37F9-AF7C-4276-9B36-BE1B6AD1F2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1C26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096" y="2864158"/>
            <a:ext cx="7446775" cy="11426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txBody>
          <a:bodyPr lIns="432000" tIns="0" rIns="0" bIns="522000" anchor="t">
            <a:spAutoFit/>
          </a:bodyPr>
          <a:lstStyle>
            <a:lvl1pPr algn="l">
              <a:defRPr sz="4000" b="1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6041" y="3468688"/>
            <a:ext cx="7000830" cy="461665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 b="0">
                <a:solidFill>
                  <a:schemeClr val="lt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>
            <a:off x="567903" y="-854395"/>
            <a:ext cx="22861" cy="2286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567903" y="-889019"/>
            <a:ext cx="22861" cy="138499"/>
          </a:xfr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fld id="{4CA162D6-F00B-4378-A732-E7D904156DA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A371C447-A7A7-4E3F-9787-E16804AE53C4}"/>
              </a:ext>
            </a:extLst>
          </p:cNvPr>
          <p:cNvGrpSpPr/>
          <p:nvPr userDrawn="1"/>
        </p:nvGrpSpPr>
        <p:grpSpPr>
          <a:xfrm>
            <a:off x="2029166" y="2983426"/>
            <a:ext cx="1184477" cy="1127368"/>
            <a:chOff x="4058067" y="5728316"/>
            <a:chExt cx="2368800" cy="2254736"/>
          </a:xfrm>
          <a:solidFill>
            <a:schemeClr val="bg1"/>
          </a:solidFill>
        </p:grpSpPr>
        <p:pic>
          <p:nvPicPr>
            <p:cNvPr id="10" name="Grafikk 9">
              <a:extLst>
                <a:ext uri="{FF2B5EF4-FFF2-40B4-BE49-F238E27FC236}">
                  <a16:creationId xmlns:a16="http://schemas.microsoft.com/office/drawing/2014/main" id="{6B60B2D6-C09E-401D-9B63-DC6AB1667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58067" y="6640310"/>
              <a:ext cx="2368800" cy="1342742"/>
            </a:xfrm>
            <a:prstGeom prst="rect">
              <a:avLst/>
            </a:prstGeom>
          </p:spPr>
        </p:pic>
        <p:pic>
          <p:nvPicPr>
            <p:cNvPr id="12" name="Grafikk 11">
              <a:extLst>
                <a:ext uri="{FF2B5EF4-FFF2-40B4-BE49-F238E27FC236}">
                  <a16:creationId xmlns:a16="http://schemas.microsoft.com/office/drawing/2014/main" id="{529895AC-8989-4976-B2DE-587C10ED8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44395" y="5728316"/>
              <a:ext cx="1720800" cy="739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433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216" y="1218785"/>
            <a:ext cx="10544262" cy="5450371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C3914C6-D4CD-4E54-B0F6-3849B83E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977"/>
            <a:ext cx="11678478" cy="6085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vert="horz" wrap="square" lIns="1134000" tIns="18000" rIns="91440" bIns="36000" rtlCol="0" anchor="t">
            <a:sp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9EAB0F6-8459-4098-9E52-43F91B79C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76613"/>
            <a:ext cx="412818" cy="27699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algn="ctr">
              <a:defRPr sz="1500" b="1">
                <a:solidFill>
                  <a:schemeClr val="dk2"/>
                </a:solidFill>
              </a:defRPr>
            </a:lvl1pPr>
          </a:lstStyle>
          <a:p>
            <a:fld id="{4CA162D6-F00B-4378-A732-E7D904156D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1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217" y="2400299"/>
            <a:ext cx="4114800" cy="4076313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C3914C6-D4CD-4E54-B0F6-3849B83E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1874"/>
            <a:ext cx="5151221" cy="115161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vert="horz" wrap="square" lIns="1134000" tIns="18000" rIns="91440" bIns="36000" rtlCol="0" anchor="t">
            <a:sp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4FF9F8F-BB71-4A83-A4F7-A5DFAB80F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2897" y="0"/>
            <a:ext cx="6209103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BBD0989-961D-4F69-BCCB-B3C0D5276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76613"/>
            <a:ext cx="412818" cy="27699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algn="ctr">
              <a:defRPr sz="1500" b="1">
                <a:solidFill>
                  <a:schemeClr val="dk2"/>
                </a:solidFill>
              </a:defRPr>
            </a:lvl1pPr>
          </a:lstStyle>
          <a:p>
            <a:fld id="{4CA162D6-F00B-4378-A732-E7D904156D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7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217" y="2400299"/>
            <a:ext cx="5438461" cy="4076313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0" rIns="0"/>
          <a:lstStyle/>
          <a:p>
            <a:fld id="{4CA162D6-F00B-4378-A732-E7D904156D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4FF9F8F-BB71-4A83-A4F7-A5DFAB80F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2286" y="0"/>
            <a:ext cx="4829714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0D33548-8D47-47BF-AE62-8A92A8AB5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1874"/>
            <a:ext cx="5151221" cy="115161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vert="horz" wrap="square" lIns="1134000" tIns="18000" rIns="91440" bIns="36000" rtlCol="0" anchor="t">
            <a:sp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2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87449"/>
            <a:ext cx="4705656" cy="2098212"/>
          </a:xfrm>
          <a:prstGeom prst="rect">
            <a:avLst/>
          </a:prstGeom>
        </p:spPr>
        <p:txBody>
          <a:bodyPr lIns="1134000" tIns="414000" anchor="t"/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8568" y="1995768"/>
            <a:ext cx="3607089" cy="276999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dk2"/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Tema</a:t>
            </a:r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9C4F315D-51DD-4B19-9192-9364A2068B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2897" y="0"/>
            <a:ext cx="6209103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C25BEA3-8DC9-4470-ABDA-7B794F8B0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76613"/>
            <a:ext cx="412818" cy="27699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algn="ctr">
              <a:defRPr sz="1500" b="1">
                <a:solidFill>
                  <a:schemeClr val="dk2"/>
                </a:solidFill>
              </a:defRPr>
            </a:lvl1pPr>
          </a:lstStyle>
          <a:p>
            <a:fld id="{4CA162D6-F00B-4378-A732-E7D904156D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7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 med full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9C4F315D-51DD-4B19-9192-9364A2068B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1758"/>
            <a:ext cx="6769950" cy="1562390"/>
          </a:xfrm>
          <a:prstGeom prst="rect">
            <a:avLst/>
          </a:prstGeom>
        </p:spPr>
        <p:txBody>
          <a:bodyPr lIns="1134000" tIns="414000" anchor="t">
            <a:spAutoFit/>
          </a:bodyPr>
          <a:lstStyle>
            <a:lvl1pPr>
              <a:defRPr sz="36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8568" y="780077"/>
            <a:ext cx="5189459" cy="276999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lt1"/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Tema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345E791-FBA7-462C-9238-89DB9CFE4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76613"/>
            <a:ext cx="412818" cy="27699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algn="ctr">
              <a:defRPr sz="1500" b="1">
                <a:solidFill>
                  <a:schemeClr val="dk2"/>
                </a:solidFill>
              </a:defRPr>
            </a:lvl1pPr>
          </a:lstStyle>
          <a:p>
            <a:fld id="{4CA162D6-F00B-4378-A732-E7D904156D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9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CEE35DC-0BFA-44A8-8C2A-5679278A8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1874"/>
            <a:ext cx="10248993" cy="6085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vert="horz" wrap="square" lIns="1134000" tIns="18000" rIns="91440" bIns="36000" rtlCol="0" anchor="t">
            <a:sp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0DFD45-F27B-4FAA-84A5-36FDDFC0C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76613"/>
            <a:ext cx="412818" cy="27699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algn="ctr">
              <a:defRPr sz="1500" b="1">
                <a:solidFill>
                  <a:schemeClr val="dk2"/>
                </a:solidFill>
              </a:defRPr>
            </a:lvl1pPr>
          </a:lstStyle>
          <a:p>
            <a:fld id="{4CA162D6-F00B-4378-A732-E7D904156D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5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smål/temaoversi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CEE35DC-0BFA-44A8-8C2A-5679278A8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1874"/>
            <a:ext cx="10248993" cy="6085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vert="horz" wrap="square" lIns="1134000" tIns="18000" rIns="91440" bIns="36000" rtlCol="0" anchor="t">
            <a:sp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33C8AA-5BE7-45EB-95A7-B644485B9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216" y="1914525"/>
            <a:ext cx="9114776" cy="4141601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sp>
        <p:nvSpPr>
          <p:cNvPr id="5" name="Plassholder for lysbildenummer 7">
            <a:extLst>
              <a:ext uri="{FF2B5EF4-FFF2-40B4-BE49-F238E27FC236}">
                <a16:creationId xmlns:a16="http://schemas.microsoft.com/office/drawing/2014/main" id="{A58C44B2-D761-6941-9688-A4D9D45087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76613"/>
            <a:ext cx="412818" cy="276999"/>
          </a:xfrm>
        </p:spPr>
        <p:txBody>
          <a:bodyPr/>
          <a:lstStyle/>
          <a:p>
            <a:fld id="{4CA162D6-F00B-4378-A732-E7D904156D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6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9395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1349367-697F-4863-8F05-45F060C5F236}"/>
              </a:ext>
            </a:extLst>
          </p:cNvPr>
          <p:cNvSpPr/>
          <p:nvPr userDrawn="1"/>
        </p:nvSpPr>
        <p:spPr>
          <a:xfrm>
            <a:off x="0" y="0"/>
            <a:ext cx="412818" cy="6858858"/>
          </a:xfrm>
          <a:prstGeom prst="rect">
            <a:avLst/>
          </a:prstGeom>
          <a:solidFill>
            <a:srgbClr val="8D939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4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34127"/>
            <a:ext cx="10248993" cy="626701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none" algn="tl"/>
          </a:blipFill>
        </p:spPr>
        <p:txBody>
          <a:bodyPr vert="horz" wrap="square" lIns="1134000" tIns="18000" rIns="45720" bIns="36000" rtlCol="0" anchor="t">
            <a:sp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4216" y="1914525"/>
            <a:ext cx="9114776" cy="41416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6613"/>
            <a:ext cx="412818" cy="27699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algn="ctr">
              <a:defRPr sz="1500" b="1">
                <a:solidFill>
                  <a:schemeClr val="dk2"/>
                </a:solidFill>
              </a:defRPr>
            </a:lvl1pPr>
          </a:lstStyle>
          <a:p>
            <a:fld id="{4CA162D6-F00B-4378-A732-E7D904156D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9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62" r:id="rId3"/>
    <p:sldLayoutId id="2147483672" r:id="rId4"/>
    <p:sldLayoutId id="2147483673" r:id="rId5"/>
    <p:sldLayoutId id="2147483663" r:id="rId6"/>
    <p:sldLayoutId id="2147483676" r:id="rId7"/>
    <p:sldLayoutId id="2147483666" r:id="rId8"/>
    <p:sldLayoutId id="2147483677" r:id="rId9"/>
    <p:sldLayoutId id="2147483667" r:id="rId10"/>
    <p:sldLayoutId id="2147483675" r:id="rId11"/>
    <p:sldLayoutId id="2147483674" r:id="rId12"/>
  </p:sldLayoutIdLst>
  <p:hf hdr="0" ftr="0" dt="0"/>
  <p:txStyles>
    <p:titleStyle>
      <a:lvl1pPr algn="l" defTabSz="914355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32323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355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64000" indent="-180000" algn="l" defTabSz="914355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Clr>
          <a:schemeClr val="tx2"/>
        </a:buClr>
        <a:buFont typeface="Arial" panose="020B060402020202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14450" indent="-179388" algn="l" defTabSz="914355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Clr>
          <a:schemeClr val="tx2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Clr>
          <a:schemeClr val="tx2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Clr>
          <a:schemeClr val="tx2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D89C6B-E365-4D5A-9C82-F2687C86F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0096" y="2864158"/>
            <a:ext cx="8157530" cy="1019540"/>
          </a:xfrm>
        </p:spPr>
        <p:txBody>
          <a:bodyPr/>
          <a:lstStyle/>
          <a:p>
            <a:r>
              <a:rPr lang="en-US" sz="3200" dirty="0" err="1"/>
              <a:t>Introduksjon</a:t>
            </a:r>
            <a:r>
              <a:rPr lang="en-US" sz="3200" dirty="0"/>
              <a:t> </a:t>
            </a:r>
            <a:r>
              <a:rPr lang="en-US" sz="3200" dirty="0" err="1"/>
              <a:t>til</a:t>
            </a:r>
            <a:r>
              <a:rPr lang="en-US" sz="3200" dirty="0"/>
              <a:t> </a:t>
            </a:r>
            <a:r>
              <a:rPr lang="en-US" sz="3200" dirty="0" err="1"/>
              <a:t>lov</a:t>
            </a:r>
            <a:r>
              <a:rPr lang="en-US" sz="3200" dirty="0"/>
              <a:t>- </a:t>
            </a:r>
            <a:r>
              <a:rPr lang="en-US" sz="3200" dirty="0" err="1"/>
              <a:t>og</a:t>
            </a:r>
            <a:r>
              <a:rPr lang="en-US" sz="3200" dirty="0"/>
              <a:t> </a:t>
            </a:r>
            <a:r>
              <a:rPr lang="en-US" sz="3200" dirty="0" err="1"/>
              <a:t>avtaleverk</a:t>
            </a:r>
            <a:endParaRPr lang="en-US" sz="32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A0CA3D1-2D9E-4ED1-941F-0E14C8FEF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6041" y="3561676"/>
            <a:ext cx="7000830" cy="307777"/>
          </a:xfrm>
        </p:spPr>
        <p:txBody>
          <a:bodyPr/>
          <a:lstStyle/>
          <a:p>
            <a:r>
              <a:rPr lang="en-US" sz="2000" dirty="0"/>
              <a:t>GRUNNOPPLÆRING MODUL 1 NETTBASERT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268DD8E-AA24-FE48-BD70-84F795C4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62D6-F00B-4378-A732-E7D904156DA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5043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01AA942-CA1D-124E-943F-BB0122B2F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216" y="1218785"/>
            <a:ext cx="2523384" cy="5111999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800" dirty="0"/>
              <a:t>Arbeidsgiver og tillitsvalgt har en </a:t>
            </a:r>
            <a:r>
              <a:rPr lang="nb-NO" sz="1800" b="1" dirty="0"/>
              <a:t>gjensidig plikt </a:t>
            </a:r>
            <a:r>
              <a:rPr lang="nb-NO" sz="1800" dirty="0"/>
              <a:t>til å</a:t>
            </a:r>
          </a:p>
          <a:p>
            <a:pPr marL="184150" indent="-174625">
              <a:spcAft>
                <a:spcPts val="600"/>
              </a:spcAft>
            </a:pPr>
            <a:r>
              <a:rPr lang="nb-NO" sz="1800" dirty="0"/>
              <a:t>holde hverandre </a:t>
            </a:r>
            <a:r>
              <a:rPr lang="nb-NO" sz="1800" b="1" dirty="0"/>
              <a:t>informert</a:t>
            </a:r>
            <a:r>
              <a:rPr lang="nb-NO" sz="1800" dirty="0"/>
              <a:t> om alle forhold av betydning</a:t>
            </a:r>
          </a:p>
          <a:p>
            <a:pPr marL="184150" indent="-174625">
              <a:spcAft>
                <a:spcPts val="600"/>
              </a:spcAft>
            </a:pPr>
            <a:r>
              <a:rPr lang="nb-NO" sz="1800" b="1" dirty="0"/>
              <a:t>drøfte</a:t>
            </a:r>
            <a:r>
              <a:rPr lang="nb-NO" sz="1800" dirty="0"/>
              <a:t> tiltak av betydning for de ansatte på et tidlig tidspunkt</a:t>
            </a:r>
          </a:p>
          <a:p>
            <a:pPr marL="184150" indent="-174625">
              <a:spcAft>
                <a:spcPts val="1200"/>
              </a:spcAft>
            </a:pPr>
            <a:r>
              <a:rPr lang="nb-NO" sz="1800" dirty="0"/>
              <a:t>føre reelle </a:t>
            </a:r>
            <a:r>
              <a:rPr lang="nb-NO" sz="1800" b="1" dirty="0"/>
              <a:t>forhandlinger</a:t>
            </a:r>
            <a:r>
              <a:rPr lang="nb-NO" sz="1800" dirty="0"/>
              <a:t> før viktige beslutninger tas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01BBCF9-3AD7-6B4D-A3F2-45B1DAE7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Tillitsvalgtes rettigheter og plikter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02DE2D5-CEDA-7040-8CF1-CA9C9D7F5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A162D6-F00B-4378-A732-E7D904156DA2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31A89B8A-7F18-1940-B483-3DB1611CEBEC}"/>
              </a:ext>
            </a:extLst>
          </p:cNvPr>
          <p:cNvCxnSpPr/>
          <p:nvPr/>
        </p:nvCxnSpPr>
        <p:spPr>
          <a:xfrm>
            <a:off x="3714206" y="1218784"/>
            <a:ext cx="0" cy="5112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pil 55">
            <a:extLst>
              <a:ext uri="{FF2B5EF4-FFF2-40B4-BE49-F238E27FC236}">
                <a16:creationId xmlns:a16="http://schemas.microsoft.com/office/drawing/2014/main" id="{930529FF-D304-6547-807F-FCDEF140A11F}"/>
              </a:ext>
            </a:extLst>
          </p:cNvPr>
          <p:cNvCxnSpPr>
            <a:cxnSpLocks/>
          </p:cNvCxnSpPr>
          <p:nvPr/>
        </p:nvCxnSpPr>
        <p:spPr>
          <a:xfrm>
            <a:off x="6562748" y="2327909"/>
            <a:ext cx="0" cy="14400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AFF9EDAA-3F53-8B4C-B520-5535151B331F}"/>
              </a:ext>
            </a:extLst>
          </p:cNvPr>
          <p:cNvSpPr txBox="1"/>
          <p:nvPr/>
        </p:nvSpPr>
        <p:spPr>
          <a:xfrm>
            <a:off x="8640576" y="1964958"/>
            <a:ext cx="1724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ARBEIDSGIVER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5D146801-38C6-904D-BA08-3A003C96BDA6}"/>
              </a:ext>
            </a:extLst>
          </p:cNvPr>
          <p:cNvSpPr txBox="1"/>
          <p:nvPr/>
        </p:nvSpPr>
        <p:spPr>
          <a:xfrm>
            <a:off x="7096465" y="5038690"/>
            <a:ext cx="1745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ANSATTE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6680D832-8D4C-3446-89A1-1D19ADDD01ED}"/>
              </a:ext>
            </a:extLst>
          </p:cNvPr>
          <p:cNvGrpSpPr/>
          <p:nvPr/>
        </p:nvGrpSpPr>
        <p:grpSpPr>
          <a:xfrm>
            <a:off x="6209462" y="4008581"/>
            <a:ext cx="3538421" cy="1150301"/>
            <a:chOff x="6055352" y="4893869"/>
            <a:chExt cx="3538421" cy="1150301"/>
          </a:xfrm>
        </p:grpSpPr>
        <p:pic>
          <p:nvPicPr>
            <p:cNvPr id="68" name="Bilde 67">
              <a:extLst>
                <a:ext uri="{FF2B5EF4-FFF2-40B4-BE49-F238E27FC236}">
                  <a16:creationId xmlns:a16="http://schemas.microsoft.com/office/drawing/2014/main" id="{050BBB2D-4EB9-E14E-8AB9-2DC93416A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1773" y="5031992"/>
              <a:ext cx="252000" cy="543792"/>
            </a:xfrm>
            <a:prstGeom prst="rect">
              <a:avLst/>
            </a:prstGeom>
          </p:spPr>
        </p:pic>
        <p:pic>
          <p:nvPicPr>
            <p:cNvPr id="69" name="Bilde 68">
              <a:extLst>
                <a:ext uri="{FF2B5EF4-FFF2-40B4-BE49-F238E27FC236}">
                  <a16:creationId xmlns:a16="http://schemas.microsoft.com/office/drawing/2014/main" id="{DEE4EB78-87C7-FC4E-B034-E86FB9E4D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6441" y="4948926"/>
              <a:ext cx="252000" cy="543792"/>
            </a:xfrm>
            <a:prstGeom prst="rect">
              <a:avLst/>
            </a:prstGeom>
          </p:spPr>
        </p:pic>
        <p:pic>
          <p:nvPicPr>
            <p:cNvPr id="70" name="Bilde 69">
              <a:extLst>
                <a:ext uri="{FF2B5EF4-FFF2-40B4-BE49-F238E27FC236}">
                  <a16:creationId xmlns:a16="http://schemas.microsoft.com/office/drawing/2014/main" id="{8EF0BB2E-0BE9-7248-B81E-171CB3759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2036" y="5091135"/>
              <a:ext cx="252000" cy="543792"/>
            </a:xfrm>
            <a:prstGeom prst="rect">
              <a:avLst/>
            </a:prstGeom>
          </p:spPr>
        </p:pic>
        <p:pic>
          <p:nvPicPr>
            <p:cNvPr id="71" name="Bilde 70">
              <a:extLst>
                <a:ext uri="{FF2B5EF4-FFF2-40B4-BE49-F238E27FC236}">
                  <a16:creationId xmlns:a16="http://schemas.microsoft.com/office/drawing/2014/main" id="{0A31C2E6-1E4C-154C-B892-5F3BC7755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3287" y="4931312"/>
              <a:ext cx="216000" cy="520941"/>
            </a:xfrm>
            <a:prstGeom prst="rect">
              <a:avLst/>
            </a:prstGeom>
          </p:spPr>
        </p:pic>
        <p:pic>
          <p:nvPicPr>
            <p:cNvPr id="72" name="Bilde 71">
              <a:extLst>
                <a:ext uri="{FF2B5EF4-FFF2-40B4-BE49-F238E27FC236}">
                  <a16:creationId xmlns:a16="http://schemas.microsoft.com/office/drawing/2014/main" id="{87F04B80-C32C-394E-B901-FDB9178C4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4659" y="4936225"/>
              <a:ext cx="252000" cy="543792"/>
            </a:xfrm>
            <a:prstGeom prst="rect">
              <a:avLst/>
            </a:prstGeom>
          </p:spPr>
        </p:pic>
        <p:pic>
          <p:nvPicPr>
            <p:cNvPr id="73" name="Bilde 72">
              <a:extLst>
                <a:ext uri="{FF2B5EF4-FFF2-40B4-BE49-F238E27FC236}">
                  <a16:creationId xmlns:a16="http://schemas.microsoft.com/office/drawing/2014/main" id="{E0EF955E-3D11-C047-A0F4-5297DD4DB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2897" y="5296491"/>
              <a:ext cx="216000" cy="520941"/>
            </a:xfrm>
            <a:prstGeom prst="rect">
              <a:avLst/>
            </a:prstGeom>
          </p:spPr>
        </p:pic>
        <p:pic>
          <p:nvPicPr>
            <p:cNvPr id="74" name="Bilde 73">
              <a:extLst>
                <a:ext uri="{FF2B5EF4-FFF2-40B4-BE49-F238E27FC236}">
                  <a16:creationId xmlns:a16="http://schemas.microsoft.com/office/drawing/2014/main" id="{C15970F3-6A0F-B147-8938-38EF5989E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296" y="5426235"/>
              <a:ext cx="216000" cy="520941"/>
            </a:xfrm>
            <a:prstGeom prst="rect">
              <a:avLst/>
            </a:prstGeom>
          </p:spPr>
        </p:pic>
        <p:pic>
          <p:nvPicPr>
            <p:cNvPr id="75" name="Bilde 74">
              <a:extLst>
                <a:ext uri="{FF2B5EF4-FFF2-40B4-BE49-F238E27FC236}">
                  <a16:creationId xmlns:a16="http://schemas.microsoft.com/office/drawing/2014/main" id="{F4CA7361-AACC-1741-9406-B11C21777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5352" y="4973231"/>
              <a:ext cx="252000" cy="543792"/>
            </a:xfrm>
            <a:prstGeom prst="rect">
              <a:avLst/>
            </a:prstGeom>
          </p:spPr>
        </p:pic>
        <p:pic>
          <p:nvPicPr>
            <p:cNvPr id="76" name="Bilde 75">
              <a:extLst>
                <a:ext uri="{FF2B5EF4-FFF2-40B4-BE49-F238E27FC236}">
                  <a16:creationId xmlns:a16="http://schemas.microsoft.com/office/drawing/2014/main" id="{E2EE9550-2191-524E-8804-D38F612EF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30481" y="5191782"/>
              <a:ext cx="216000" cy="520941"/>
            </a:xfrm>
            <a:prstGeom prst="rect">
              <a:avLst/>
            </a:prstGeom>
          </p:spPr>
        </p:pic>
        <p:pic>
          <p:nvPicPr>
            <p:cNvPr id="77" name="Bilde 76">
              <a:extLst>
                <a:ext uri="{FF2B5EF4-FFF2-40B4-BE49-F238E27FC236}">
                  <a16:creationId xmlns:a16="http://schemas.microsoft.com/office/drawing/2014/main" id="{0120D5D3-F891-594D-A4C9-21D013898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4255" y="5338622"/>
              <a:ext cx="252000" cy="543792"/>
            </a:xfrm>
            <a:prstGeom prst="rect">
              <a:avLst/>
            </a:prstGeom>
          </p:spPr>
        </p:pic>
        <p:pic>
          <p:nvPicPr>
            <p:cNvPr id="78" name="Bilde 77">
              <a:extLst>
                <a:ext uri="{FF2B5EF4-FFF2-40B4-BE49-F238E27FC236}">
                  <a16:creationId xmlns:a16="http://schemas.microsoft.com/office/drawing/2014/main" id="{FABD0BEA-D6B6-8748-9C8C-BC6697F92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7998" y="4951922"/>
              <a:ext cx="252000" cy="543792"/>
            </a:xfrm>
            <a:prstGeom prst="rect">
              <a:avLst/>
            </a:prstGeom>
          </p:spPr>
        </p:pic>
        <p:pic>
          <p:nvPicPr>
            <p:cNvPr id="79" name="Bilde 78">
              <a:extLst>
                <a:ext uri="{FF2B5EF4-FFF2-40B4-BE49-F238E27FC236}">
                  <a16:creationId xmlns:a16="http://schemas.microsoft.com/office/drawing/2014/main" id="{8DAA6ACA-3066-174A-AC38-FFDD25717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7277" y="4893869"/>
              <a:ext cx="216000" cy="520941"/>
            </a:xfrm>
            <a:prstGeom prst="rect">
              <a:avLst/>
            </a:prstGeom>
          </p:spPr>
        </p:pic>
        <p:pic>
          <p:nvPicPr>
            <p:cNvPr id="80" name="Bilde 79">
              <a:extLst>
                <a:ext uri="{FF2B5EF4-FFF2-40B4-BE49-F238E27FC236}">
                  <a16:creationId xmlns:a16="http://schemas.microsoft.com/office/drawing/2014/main" id="{DCFAB50B-C8CB-CE4D-978F-D12A9DD17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4132" y="5436537"/>
              <a:ext cx="252000" cy="543792"/>
            </a:xfrm>
            <a:prstGeom prst="rect">
              <a:avLst/>
            </a:prstGeom>
          </p:spPr>
        </p:pic>
        <p:pic>
          <p:nvPicPr>
            <p:cNvPr id="81" name="Bilde 80">
              <a:extLst>
                <a:ext uri="{FF2B5EF4-FFF2-40B4-BE49-F238E27FC236}">
                  <a16:creationId xmlns:a16="http://schemas.microsoft.com/office/drawing/2014/main" id="{69E20423-F1EB-6A4B-8CDC-61D09DDDC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41153" y="5115593"/>
              <a:ext cx="216000" cy="520941"/>
            </a:xfrm>
            <a:prstGeom prst="rect">
              <a:avLst/>
            </a:prstGeom>
          </p:spPr>
        </p:pic>
        <p:pic>
          <p:nvPicPr>
            <p:cNvPr id="82" name="Bilde 81">
              <a:extLst>
                <a:ext uri="{FF2B5EF4-FFF2-40B4-BE49-F238E27FC236}">
                  <a16:creationId xmlns:a16="http://schemas.microsoft.com/office/drawing/2014/main" id="{CA0FEC37-A92B-F042-933B-F044D24E4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1612" y="5340992"/>
              <a:ext cx="252000" cy="543792"/>
            </a:xfrm>
            <a:prstGeom prst="rect">
              <a:avLst/>
            </a:prstGeom>
          </p:spPr>
        </p:pic>
        <p:pic>
          <p:nvPicPr>
            <p:cNvPr id="83" name="Bilde 82">
              <a:extLst>
                <a:ext uri="{FF2B5EF4-FFF2-40B4-BE49-F238E27FC236}">
                  <a16:creationId xmlns:a16="http://schemas.microsoft.com/office/drawing/2014/main" id="{586A5484-D2CC-BC4B-81E3-1597BCAF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0555" y="5084893"/>
              <a:ext cx="252000" cy="543792"/>
            </a:xfrm>
            <a:prstGeom prst="rect">
              <a:avLst/>
            </a:prstGeom>
          </p:spPr>
        </p:pic>
        <p:pic>
          <p:nvPicPr>
            <p:cNvPr id="84" name="Bilde 83">
              <a:extLst>
                <a:ext uri="{FF2B5EF4-FFF2-40B4-BE49-F238E27FC236}">
                  <a16:creationId xmlns:a16="http://schemas.microsoft.com/office/drawing/2014/main" id="{3C9E5333-ABCE-F844-B09C-14EC79F7E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3476" y="5213282"/>
              <a:ext cx="216000" cy="520941"/>
            </a:xfrm>
            <a:prstGeom prst="rect">
              <a:avLst/>
            </a:prstGeom>
          </p:spPr>
        </p:pic>
        <p:pic>
          <p:nvPicPr>
            <p:cNvPr id="85" name="Bilde 84">
              <a:extLst>
                <a:ext uri="{FF2B5EF4-FFF2-40B4-BE49-F238E27FC236}">
                  <a16:creationId xmlns:a16="http://schemas.microsoft.com/office/drawing/2014/main" id="{19C96594-89D5-B846-8F13-DDDA0FDD8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90663" y="4984656"/>
              <a:ext cx="216000" cy="520941"/>
            </a:xfrm>
            <a:prstGeom prst="rect">
              <a:avLst/>
            </a:prstGeom>
          </p:spPr>
        </p:pic>
        <p:pic>
          <p:nvPicPr>
            <p:cNvPr id="86" name="Bilde 85">
              <a:extLst>
                <a:ext uri="{FF2B5EF4-FFF2-40B4-BE49-F238E27FC236}">
                  <a16:creationId xmlns:a16="http://schemas.microsoft.com/office/drawing/2014/main" id="{9E605CCF-6F34-FE47-834F-59CE8B41B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40825" y="5419057"/>
              <a:ext cx="252000" cy="543792"/>
            </a:xfrm>
            <a:prstGeom prst="rect">
              <a:avLst/>
            </a:prstGeom>
          </p:spPr>
        </p:pic>
        <p:pic>
          <p:nvPicPr>
            <p:cNvPr id="87" name="Bilde 86">
              <a:extLst>
                <a:ext uri="{FF2B5EF4-FFF2-40B4-BE49-F238E27FC236}">
                  <a16:creationId xmlns:a16="http://schemas.microsoft.com/office/drawing/2014/main" id="{09C1B4A0-5F54-094F-8B33-4367369B2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32894" y="4996082"/>
              <a:ext cx="216000" cy="520941"/>
            </a:xfrm>
            <a:prstGeom prst="rect">
              <a:avLst/>
            </a:prstGeom>
          </p:spPr>
        </p:pic>
        <p:pic>
          <p:nvPicPr>
            <p:cNvPr id="88" name="Bilde 87">
              <a:extLst>
                <a:ext uri="{FF2B5EF4-FFF2-40B4-BE49-F238E27FC236}">
                  <a16:creationId xmlns:a16="http://schemas.microsoft.com/office/drawing/2014/main" id="{C6714013-6627-694D-866D-5DFC5E25C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28422" y="5414810"/>
              <a:ext cx="216000" cy="520941"/>
            </a:xfrm>
            <a:prstGeom prst="rect">
              <a:avLst/>
            </a:prstGeom>
          </p:spPr>
        </p:pic>
        <p:pic>
          <p:nvPicPr>
            <p:cNvPr id="89" name="Bilde 88">
              <a:extLst>
                <a:ext uri="{FF2B5EF4-FFF2-40B4-BE49-F238E27FC236}">
                  <a16:creationId xmlns:a16="http://schemas.microsoft.com/office/drawing/2014/main" id="{1F8948F3-39D2-524C-A851-35BF51DF2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53366" y="5403384"/>
              <a:ext cx="252000" cy="543792"/>
            </a:xfrm>
            <a:prstGeom prst="rect">
              <a:avLst/>
            </a:prstGeom>
          </p:spPr>
        </p:pic>
        <p:pic>
          <p:nvPicPr>
            <p:cNvPr id="90" name="Bilde 89">
              <a:extLst>
                <a:ext uri="{FF2B5EF4-FFF2-40B4-BE49-F238E27FC236}">
                  <a16:creationId xmlns:a16="http://schemas.microsoft.com/office/drawing/2014/main" id="{A68CEEB7-530B-034A-95AB-D277B1755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85704" y="5523229"/>
              <a:ext cx="216000" cy="520941"/>
            </a:xfrm>
            <a:prstGeom prst="rect">
              <a:avLst/>
            </a:prstGeom>
          </p:spPr>
        </p:pic>
        <p:pic>
          <p:nvPicPr>
            <p:cNvPr id="91" name="Bilde 90">
              <a:extLst>
                <a:ext uri="{FF2B5EF4-FFF2-40B4-BE49-F238E27FC236}">
                  <a16:creationId xmlns:a16="http://schemas.microsoft.com/office/drawing/2014/main" id="{65C9E86B-A997-8146-8352-45381E026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1745" y="5107744"/>
              <a:ext cx="216000" cy="520941"/>
            </a:xfrm>
            <a:prstGeom prst="rect">
              <a:avLst/>
            </a:prstGeom>
          </p:spPr>
        </p:pic>
        <p:pic>
          <p:nvPicPr>
            <p:cNvPr id="92" name="Bilde 91">
              <a:extLst>
                <a:ext uri="{FF2B5EF4-FFF2-40B4-BE49-F238E27FC236}">
                  <a16:creationId xmlns:a16="http://schemas.microsoft.com/office/drawing/2014/main" id="{D54C7F59-8F23-D34E-9D89-EB35EF4F4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33172" y="5364638"/>
              <a:ext cx="252000" cy="543792"/>
            </a:xfrm>
            <a:prstGeom prst="rect">
              <a:avLst/>
            </a:prstGeom>
          </p:spPr>
        </p:pic>
      </p:grpSp>
      <p:cxnSp>
        <p:nvCxnSpPr>
          <p:cNvPr id="93" name="Rett pil 92">
            <a:extLst>
              <a:ext uri="{FF2B5EF4-FFF2-40B4-BE49-F238E27FC236}">
                <a16:creationId xmlns:a16="http://schemas.microsoft.com/office/drawing/2014/main" id="{C35C9F92-7871-364B-A63E-72006994CEA8}"/>
              </a:ext>
            </a:extLst>
          </p:cNvPr>
          <p:cNvCxnSpPr/>
          <p:nvPr/>
        </p:nvCxnSpPr>
        <p:spPr>
          <a:xfrm>
            <a:off x="9513393" y="2317635"/>
            <a:ext cx="0" cy="144000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Bilde 93">
            <a:extLst>
              <a:ext uri="{FF2B5EF4-FFF2-40B4-BE49-F238E27FC236}">
                <a16:creationId xmlns:a16="http://schemas.microsoft.com/office/drawing/2014/main" id="{B927B5A0-46E0-F344-912F-59EBC6DD2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311" y="1327717"/>
            <a:ext cx="324000" cy="688150"/>
          </a:xfrm>
          <a:prstGeom prst="rect">
            <a:avLst/>
          </a:prstGeom>
        </p:spPr>
      </p:pic>
      <p:pic>
        <p:nvPicPr>
          <p:cNvPr id="95" name="Bilde 94">
            <a:extLst>
              <a:ext uri="{FF2B5EF4-FFF2-40B4-BE49-F238E27FC236}">
                <a16:creationId xmlns:a16="http://schemas.microsoft.com/office/drawing/2014/main" id="{BF3E6B42-9811-AB42-A874-A5C388411B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764" y="1324667"/>
            <a:ext cx="259200" cy="691200"/>
          </a:xfrm>
          <a:prstGeom prst="rect">
            <a:avLst/>
          </a:prstGeom>
        </p:spPr>
      </p:pic>
      <p:sp>
        <p:nvSpPr>
          <p:cNvPr id="96" name="TekstSylinder 95">
            <a:extLst>
              <a:ext uri="{FF2B5EF4-FFF2-40B4-BE49-F238E27FC236}">
                <a16:creationId xmlns:a16="http://schemas.microsoft.com/office/drawing/2014/main" id="{4D919C6B-12B6-7346-9289-EE45E5239AF0}"/>
              </a:ext>
            </a:extLst>
          </p:cNvPr>
          <p:cNvSpPr txBox="1"/>
          <p:nvPr/>
        </p:nvSpPr>
        <p:spPr>
          <a:xfrm>
            <a:off x="5536083" y="1963248"/>
            <a:ext cx="1724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tx2"/>
                </a:solidFill>
              </a:rPr>
              <a:t>TILLITSVALGT</a:t>
            </a:r>
          </a:p>
        </p:txBody>
      </p:sp>
      <p:cxnSp>
        <p:nvCxnSpPr>
          <p:cNvPr id="98" name="Rett pil 97">
            <a:extLst>
              <a:ext uri="{FF2B5EF4-FFF2-40B4-BE49-F238E27FC236}">
                <a16:creationId xmlns:a16="http://schemas.microsoft.com/office/drawing/2014/main" id="{2A4C4269-67F9-AF4E-9903-D1AAD5F31CFD}"/>
              </a:ext>
            </a:extLst>
          </p:cNvPr>
          <p:cNvCxnSpPr>
            <a:cxnSpLocks/>
          </p:cNvCxnSpPr>
          <p:nvPr/>
        </p:nvCxnSpPr>
        <p:spPr>
          <a:xfrm flipV="1">
            <a:off x="6409530" y="2317635"/>
            <a:ext cx="0" cy="144000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Pil mot venstre og høyre 99">
            <a:extLst>
              <a:ext uri="{FF2B5EF4-FFF2-40B4-BE49-F238E27FC236}">
                <a16:creationId xmlns:a16="http://schemas.microsoft.com/office/drawing/2014/main" id="{D5CDE984-A1F3-D346-BF56-33946799AEC6}"/>
              </a:ext>
            </a:extLst>
          </p:cNvPr>
          <p:cNvSpPr/>
          <p:nvPr/>
        </p:nvSpPr>
        <p:spPr>
          <a:xfrm>
            <a:off x="6685212" y="1473676"/>
            <a:ext cx="2520000" cy="324000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Avrundet rektangel 100">
            <a:extLst>
              <a:ext uri="{FF2B5EF4-FFF2-40B4-BE49-F238E27FC236}">
                <a16:creationId xmlns:a16="http://schemas.microsoft.com/office/drawing/2014/main" id="{DA2203B0-7ECC-4547-932F-592863260B9C}"/>
              </a:ext>
            </a:extLst>
          </p:cNvPr>
          <p:cNvSpPr/>
          <p:nvPr/>
        </p:nvSpPr>
        <p:spPr>
          <a:xfrm>
            <a:off x="7161560" y="1218617"/>
            <a:ext cx="1546038" cy="838346"/>
          </a:xfrm>
          <a:prstGeom prst="roundRect">
            <a:avLst>
              <a:gd name="adj" fmla="val 8119"/>
            </a:avLst>
          </a:prstGeom>
          <a:solidFill>
            <a:srgbClr val="FFFFFF">
              <a:alpha val="7451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bg2">
                    <a:lumMod val="75000"/>
                  </a:schemeClr>
                </a:solidFill>
              </a:rPr>
              <a:t>INFORMERE </a:t>
            </a:r>
          </a:p>
          <a:p>
            <a:pPr algn="ctr"/>
            <a:r>
              <a:rPr lang="nb-NO" sz="1600" dirty="0">
                <a:solidFill>
                  <a:schemeClr val="bg2">
                    <a:lumMod val="75000"/>
                  </a:schemeClr>
                </a:solidFill>
              </a:rPr>
              <a:t>DRØFTE</a:t>
            </a:r>
          </a:p>
          <a:p>
            <a:pPr algn="ctr"/>
            <a:r>
              <a:rPr lang="nb-NO" sz="1600" dirty="0">
                <a:solidFill>
                  <a:schemeClr val="bg2">
                    <a:lumMod val="75000"/>
                  </a:schemeClr>
                </a:solidFill>
              </a:rPr>
              <a:t>FORHANDLE</a:t>
            </a:r>
          </a:p>
        </p:txBody>
      </p: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FE8D921C-D481-F34D-A392-AAAA131EF27D}"/>
              </a:ext>
            </a:extLst>
          </p:cNvPr>
          <p:cNvGrpSpPr/>
          <p:nvPr/>
        </p:nvGrpSpPr>
        <p:grpSpPr>
          <a:xfrm>
            <a:off x="10982817" y="6371650"/>
            <a:ext cx="1054100" cy="320675"/>
            <a:chOff x="9185275" y="6096000"/>
            <a:chExt cx="1054100" cy="320675"/>
          </a:xfrm>
        </p:grpSpPr>
        <p:sp>
          <p:nvSpPr>
            <p:cNvPr id="43" name="Trekant 42">
              <a:extLst>
                <a:ext uri="{FF2B5EF4-FFF2-40B4-BE49-F238E27FC236}">
                  <a16:creationId xmlns:a16="http://schemas.microsoft.com/office/drawing/2014/main" id="{737B3EE7-8B32-E140-8499-52955DF7F24C}"/>
                </a:ext>
              </a:extLst>
            </p:cNvPr>
            <p:cNvSpPr/>
            <p:nvPr/>
          </p:nvSpPr>
          <p:spPr>
            <a:xfrm rot="5400000">
              <a:off x="10022036" y="6188398"/>
              <a:ext cx="237600" cy="1434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78D61280-34ED-504C-82E7-CABB5EBB6639}"/>
                </a:ext>
              </a:extLst>
            </p:cNvPr>
            <p:cNvSpPr/>
            <p:nvPr/>
          </p:nvSpPr>
          <p:spPr>
            <a:xfrm>
              <a:off x="9215718" y="6131858"/>
              <a:ext cx="828000" cy="25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/>
                <a:t>NESTE</a:t>
              </a:r>
            </a:p>
          </p:txBody>
        </p:sp>
        <p:sp>
          <p:nvSpPr>
            <p:cNvPr id="45" name="Rektangel 4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F6663FE-6AFE-4849-B471-78F5442C0068}"/>
                </a:ext>
              </a:extLst>
            </p:cNvPr>
            <p:cNvSpPr/>
            <p:nvPr/>
          </p:nvSpPr>
          <p:spPr>
            <a:xfrm>
              <a:off x="9185275" y="6096000"/>
              <a:ext cx="1054100" cy="3206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159322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C372FE85-F72D-E146-A798-452935839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216" y="2896985"/>
            <a:ext cx="10544262" cy="4916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2800" i="1" dirty="0">
                <a:solidFill>
                  <a:schemeClr val="bg2">
                    <a:lumMod val="75000"/>
                  </a:schemeClr>
                </a:solidFill>
              </a:rPr>
              <a:t>SLUTT...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495B8FC-EA5A-8447-BB74-2941E728D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A162D6-F00B-4378-A732-E7D904156DA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7431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532178D-19C3-0C4B-9FDA-1E2EFCD6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kjapp introduksjon...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3495B93-65EE-E04D-B191-9989F724F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A162D6-F00B-4378-A732-E7D904156DA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Plassholder for innhold 1">
            <a:extLst>
              <a:ext uri="{FF2B5EF4-FFF2-40B4-BE49-F238E27FC236}">
                <a16:creationId xmlns:a16="http://schemas.microsoft.com/office/drawing/2014/main" id="{30DA9B85-D2BB-DD48-9981-4134BBFE76BA}"/>
              </a:ext>
            </a:extLst>
          </p:cNvPr>
          <p:cNvSpPr txBox="1">
            <a:spLocks/>
          </p:cNvSpPr>
          <p:nvPr/>
        </p:nvSpPr>
        <p:spPr>
          <a:xfrm>
            <a:off x="1134216" y="1218785"/>
            <a:ext cx="2523384" cy="511670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180000" indent="-180000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4000" indent="-180000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4450" indent="-179388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9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dirty="0"/>
              <a:t>Før kurset bør du se gjennom denne presentasjonen. Her får du en kjapp introduksjon til viktige begreper som du vil møte igjen i kurset.</a:t>
            </a:r>
          </a:p>
          <a:p>
            <a:pPr marL="0" indent="0">
              <a:buNone/>
            </a:pPr>
            <a:r>
              <a:rPr lang="nb-NO" sz="1800" dirty="0"/>
              <a:t>Det tar ikke mer enn 4-5 minutt...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32FBF5B4-BF2E-BB41-9728-EC08523CB1CC}"/>
              </a:ext>
            </a:extLst>
          </p:cNvPr>
          <p:cNvCxnSpPr/>
          <p:nvPr/>
        </p:nvCxnSpPr>
        <p:spPr>
          <a:xfrm>
            <a:off x="3714206" y="1218784"/>
            <a:ext cx="0" cy="5112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49A87BE-5B07-284C-B8AA-93C0F9FB0FF2}"/>
              </a:ext>
            </a:extLst>
          </p:cNvPr>
          <p:cNvSpPr txBox="1"/>
          <p:nvPr/>
        </p:nvSpPr>
        <p:spPr>
          <a:xfrm>
            <a:off x="4065103" y="2305857"/>
            <a:ext cx="459188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2"/>
                </a:solidFill>
              </a:rPr>
              <a:t>Lov- og avtalehierarkiet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6EBB8CF-4AFE-EB42-95ED-29C8E152277A}"/>
              </a:ext>
            </a:extLst>
          </p:cNvPr>
          <p:cNvSpPr txBox="1"/>
          <p:nvPr/>
        </p:nvSpPr>
        <p:spPr>
          <a:xfrm>
            <a:off x="4903304" y="1333429"/>
            <a:ext cx="262724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2"/>
                </a:solidFill>
              </a:rPr>
              <a:t>Hovedavtale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9AF42E8E-C0E9-5349-92FE-D26A554A057E}"/>
              </a:ext>
            </a:extLst>
          </p:cNvPr>
          <p:cNvSpPr txBox="1"/>
          <p:nvPr/>
        </p:nvSpPr>
        <p:spPr>
          <a:xfrm>
            <a:off x="4499113" y="3482396"/>
            <a:ext cx="294529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2"/>
                </a:solidFill>
              </a:rPr>
              <a:t>Overenskomst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AACC1D2-7109-D64C-9756-5C9EC63A6904}"/>
              </a:ext>
            </a:extLst>
          </p:cNvPr>
          <p:cNvSpPr txBox="1"/>
          <p:nvPr/>
        </p:nvSpPr>
        <p:spPr>
          <a:xfrm>
            <a:off x="7613373" y="3945574"/>
            <a:ext cx="216673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2"/>
                </a:solidFill>
              </a:rPr>
              <a:t>Særavtale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7E56768F-D589-5D44-AB3B-5968185DC10E}"/>
              </a:ext>
            </a:extLst>
          </p:cNvPr>
          <p:cNvSpPr txBox="1"/>
          <p:nvPr/>
        </p:nvSpPr>
        <p:spPr>
          <a:xfrm>
            <a:off x="7832574" y="2986353"/>
            <a:ext cx="359796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2"/>
                </a:solidFill>
              </a:rPr>
              <a:t>Medbestemmelse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3F9C607-243A-9549-A67C-E02C1B14B8BD}"/>
              </a:ext>
            </a:extLst>
          </p:cNvPr>
          <p:cNvSpPr txBox="1"/>
          <p:nvPr/>
        </p:nvSpPr>
        <p:spPr>
          <a:xfrm>
            <a:off x="8521975" y="1570336"/>
            <a:ext cx="251625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bg2"/>
                </a:solidFill>
              </a:rPr>
              <a:t>Styringsrett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27873574-7A5B-9E40-B59A-0675AE6EFF89}"/>
              </a:ext>
            </a:extLst>
          </p:cNvPr>
          <p:cNvGrpSpPr/>
          <p:nvPr/>
        </p:nvGrpSpPr>
        <p:grpSpPr>
          <a:xfrm>
            <a:off x="10982817" y="6371650"/>
            <a:ext cx="1054100" cy="320675"/>
            <a:chOff x="9185275" y="6096000"/>
            <a:chExt cx="1054100" cy="320675"/>
          </a:xfrm>
        </p:grpSpPr>
        <p:sp>
          <p:nvSpPr>
            <p:cNvPr id="2" name="Trekant 1">
              <a:extLst>
                <a:ext uri="{FF2B5EF4-FFF2-40B4-BE49-F238E27FC236}">
                  <a16:creationId xmlns:a16="http://schemas.microsoft.com/office/drawing/2014/main" id="{D186D232-4A54-8541-B5EF-1F5F1A86EAAD}"/>
                </a:ext>
              </a:extLst>
            </p:cNvPr>
            <p:cNvSpPr/>
            <p:nvPr/>
          </p:nvSpPr>
          <p:spPr>
            <a:xfrm rot="5400000">
              <a:off x="10022036" y="6188398"/>
              <a:ext cx="237600" cy="1434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2052B768-BACC-7D4B-B0AB-04C870BFEF82}"/>
                </a:ext>
              </a:extLst>
            </p:cNvPr>
            <p:cNvSpPr/>
            <p:nvPr/>
          </p:nvSpPr>
          <p:spPr>
            <a:xfrm>
              <a:off x="9215718" y="6131858"/>
              <a:ext cx="828000" cy="25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/>
                <a:t>NESTE</a:t>
              </a:r>
            </a:p>
          </p:txBody>
        </p:sp>
        <p:sp>
          <p:nvSpPr>
            <p:cNvPr id="8" name="Rektangel 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133A5C2-EE69-604A-8609-6E6DE00A5FAC}"/>
                </a:ext>
              </a:extLst>
            </p:cNvPr>
            <p:cNvSpPr/>
            <p:nvPr/>
          </p:nvSpPr>
          <p:spPr>
            <a:xfrm>
              <a:off x="9185275" y="6096000"/>
              <a:ext cx="1054100" cy="3206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009948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032F18FB-E659-9E40-82A3-BD7EDA79F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752" y="1238386"/>
            <a:ext cx="1920109" cy="5120290"/>
          </a:xfrm>
          <a:prstGeom prst="rect">
            <a:avLst/>
          </a:prstGeom>
        </p:spPr>
      </p:pic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01AA942-CA1D-124E-943F-BB0122B2F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216" y="1218785"/>
            <a:ext cx="2523384" cy="5116701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/>
              <a:t>Som tillitsvalgt må du forholde deg til både lover og avtaler.</a:t>
            </a:r>
          </a:p>
          <a:p>
            <a:pPr marL="0" indent="0">
              <a:buNone/>
            </a:pPr>
            <a:r>
              <a:rPr lang="nb-NO" sz="1800" dirty="0"/>
              <a:t>Disse gir deg en del oppgaver, rammer og plikter, men også rettigheter.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01BBCF9-3AD7-6B4D-A3F2-45B1DAE7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må du forholde deg til?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02DE2D5-CEDA-7040-8CF1-CA9C9D7F5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A162D6-F00B-4378-A732-E7D904156DA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A859A7A-441E-FF40-872F-7AF57FCCF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84" y="2896550"/>
            <a:ext cx="1080000" cy="2880000"/>
          </a:xfrm>
          <a:prstGeom prst="rect">
            <a:avLst/>
          </a:prstGeom>
        </p:spPr>
      </p:pic>
      <p:grpSp>
        <p:nvGrpSpPr>
          <p:cNvPr id="23" name="Gruppe 22">
            <a:extLst>
              <a:ext uri="{FF2B5EF4-FFF2-40B4-BE49-F238E27FC236}">
                <a16:creationId xmlns:a16="http://schemas.microsoft.com/office/drawing/2014/main" id="{82BBBB3A-24A0-2348-AF86-B925BFB9C390}"/>
              </a:ext>
            </a:extLst>
          </p:cNvPr>
          <p:cNvGrpSpPr/>
          <p:nvPr/>
        </p:nvGrpSpPr>
        <p:grpSpPr>
          <a:xfrm>
            <a:off x="6210784" y="1941737"/>
            <a:ext cx="3456000" cy="566337"/>
            <a:chOff x="6318364" y="1889485"/>
            <a:chExt cx="3456000" cy="566337"/>
          </a:xfrm>
        </p:grpSpPr>
        <p:sp>
          <p:nvSpPr>
            <p:cNvPr id="9" name="Trapes 8">
              <a:extLst>
                <a:ext uri="{FF2B5EF4-FFF2-40B4-BE49-F238E27FC236}">
                  <a16:creationId xmlns:a16="http://schemas.microsoft.com/office/drawing/2014/main" id="{F9C7DAFC-9720-714B-A5EB-054C436DDBC9}"/>
                </a:ext>
              </a:extLst>
            </p:cNvPr>
            <p:cNvSpPr/>
            <p:nvPr/>
          </p:nvSpPr>
          <p:spPr>
            <a:xfrm flipV="1">
              <a:off x="6318364" y="1889485"/>
              <a:ext cx="3456000" cy="566337"/>
            </a:xfrm>
            <a:prstGeom prst="trapezoid">
              <a:avLst>
                <a:gd name="adj" fmla="val 103379"/>
              </a:avLst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nb-NO" sz="2000" dirty="0"/>
            </a:p>
          </p:txBody>
        </p:sp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A1B89675-5D2E-2E4C-94A2-E5C5E79E6CC0}"/>
                </a:ext>
              </a:extLst>
            </p:cNvPr>
            <p:cNvSpPr txBox="1"/>
            <p:nvPr/>
          </p:nvSpPr>
          <p:spPr>
            <a:xfrm>
              <a:off x="6884700" y="1920245"/>
              <a:ext cx="2346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nb-NO" sz="2400" dirty="0">
                  <a:solidFill>
                    <a:schemeClr val="bg1"/>
                  </a:solidFill>
                </a:rPr>
                <a:t>LOVER</a:t>
              </a:r>
            </a:p>
          </p:txBody>
        </p:sp>
      </p:grp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31A89B8A-7F18-1940-B483-3DB1611CEBEC}"/>
              </a:ext>
            </a:extLst>
          </p:cNvPr>
          <p:cNvCxnSpPr/>
          <p:nvPr/>
        </p:nvCxnSpPr>
        <p:spPr>
          <a:xfrm>
            <a:off x="3714206" y="1218784"/>
            <a:ext cx="0" cy="5112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FBA6DA97-7258-474B-AACB-B195F26AB756}"/>
              </a:ext>
            </a:extLst>
          </p:cNvPr>
          <p:cNvSpPr txBox="1"/>
          <p:nvPr/>
        </p:nvSpPr>
        <p:spPr>
          <a:xfrm>
            <a:off x="3928843" y="3687896"/>
            <a:ext cx="2202993" cy="736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  <a:buClr>
                <a:schemeClr val="tx2"/>
              </a:buClr>
            </a:pPr>
            <a:r>
              <a:rPr lang="nb-NO" sz="1800" dirty="0">
                <a:solidFill>
                  <a:schemeClr val="bg2">
                    <a:lumMod val="75000"/>
                  </a:schemeClr>
                </a:solidFill>
              </a:rPr>
              <a:t>Hovedavtalen</a:t>
            </a:r>
          </a:p>
          <a:p>
            <a:pPr algn="ctr">
              <a:spcAft>
                <a:spcPts val="700"/>
              </a:spcAft>
              <a:buClr>
                <a:schemeClr val="tx2"/>
              </a:buClr>
            </a:pPr>
            <a:r>
              <a:rPr lang="nb-NO" sz="1800" dirty="0">
                <a:solidFill>
                  <a:schemeClr val="bg2">
                    <a:lumMod val="75000"/>
                  </a:schemeClr>
                </a:solidFill>
              </a:rPr>
              <a:t>Overenskomsten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9D093092-5C81-F149-A9A7-F6D707CCD466}"/>
              </a:ext>
            </a:extLst>
          </p:cNvPr>
          <p:cNvGrpSpPr/>
          <p:nvPr/>
        </p:nvGrpSpPr>
        <p:grpSpPr>
          <a:xfrm>
            <a:off x="6201647" y="1992286"/>
            <a:ext cx="566337" cy="4345970"/>
            <a:chOff x="6296164" y="1940034"/>
            <a:chExt cx="566337" cy="4345970"/>
          </a:xfrm>
        </p:grpSpPr>
        <p:sp>
          <p:nvSpPr>
            <p:cNvPr id="17" name="Trapes 16">
              <a:extLst>
                <a:ext uri="{FF2B5EF4-FFF2-40B4-BE49-F238E27FC236}">
                  <a16:creationId xmlns:a16="http://schemas.microsoft.com/office/drawing/2014/main" id="{008F771D-D860-1D43-8A6F-E116EFEE25D5}"/>
                </a:ext>
              </a:extLst>
            </p:cNvPr>
            <p:cNvSpPr/>
            <p:nvPr/>
          </p:nvSpPr>
          <p:spPr>
            <a:xfrm rot="16200000" flipV="1">
              <a:off x="4406348" y="3829850"/>
              <a:ext cx="4345970" cy="566337"/>
            </a:xfrm>
            <a:prstGeom prst="trapezoid">
              <a:avLst>
                <a:gd name="adj" fmla="val 96459"/>
              </a:avLst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nb-NO" sz="2000" dirty="0"/>
            </a:p>
          </p:txBody>
        </p:sp>
        <p:sp>
          <p:nvSpPr>
            <p:cNvPr id="18" name="TekstSylinder 17">
              <a:extLst>
                <a:ext uri="{FF2B5EF4-FFF2-40B4-BE49-F238E27FC236}">
                  <a16:creationId xmlns:a16="http://schemas.microsoft.com/office/drawing/2014/main" id="{11C57194-4F85-4C4B-A55D-176B604E0543}"/>
                </a:ext>
              </a:extLst>
            </p:cNvPr>
            <p:cNvSpPr txBox="1"/>
            <p:nvPr/>
          </p:nvSpPr>
          <p:spPr>
            <a:xfrm rot="16200000">
              <a:off x="4906903" y="3898764"/>
              <a:ext cx="33722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nb-NO" sz="2400" dirty="0">
                  <a:solidFill>
                    <a:schemeClr val="bg1"/>
                  </a:solidFill>
                </a:rPr>
                <a:t>SENTRALE AVTALER</a:t>
              </a:r>
            </a:p>
          </p:txBody>
        </p:sp>
      </p:grp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6CCF3B3C-AFAE-E548-8FB3-6AD33EE40490}"/>
              </a:ext>
            </a:extLst>
          </p:cNvPr>
          <p:cNvGrpSpPr/>
          <p:nvPr/>
        </p:nvGrpSpPr>
        <p:grpSpPr>
          <a:xfrm>
            <a:off x="9123376" y="1992286"/>
            <a:ext cx="566337" cy="4345970"/>
            <a:chOff x="9230956" y="1940034"/>
            <a:chExt cx="566337" cy="4345970"/>
          </a:xfrm>
        </p:grpSpPr>
        <p:sp>
          <p:nvSpPr>
            <p:cNvPr id="19" name="Trapes 18">
              <a:extLst>
                <a:ext uri="{FF2B5EF4-FFF2-40B4-BE49-F238E27FC236}">
                  <a16:creationId xmlns:a16="http://schemas.microsoft.com/office/drawing/2014/main" id="{7DF252CF-035D-3845-A40A-06000BA39D0D}"/>
                </a:ext>
              </a:extLst>
            </p:cNvPr>
            <p:cNvSpPr/>
            <p:nvPr/>
          </p:nvSpPr>
          <p:spPr>
            <a:xfrm rot="5400000" flipH="1" flipV="1">
              <a:off x="7341140" y="3829850"/>
              <a:ext cx="4345970" cy="566337"/>
            </a:xfrm>
            <a:prstGeom prst="trapezoid">
              <a:avLst>
                <a:gd name="adj" fmla="val 96459"/>
              </a:avLst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nb-NO" sz="2000" dirty="0"/>
            </a:p>
          </p:txBody>
        </p:sp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11E9A378-7BFC-C949-8649-EA6422EF2938}"/>
                </a:ext>
              </a:extLst>
            </p:cNvPr>
            <p:cNvSpPr txBox="1"/>
            <p:nvPr/>
          </p:nvSpPr>
          <p:spPr>
            <a:xfrm rot="5400000" flipH="1">
              <a:off x="7853756" y="3918240"/>
              <a:ext cx="3333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nb-NO" sz="2400" dirty="0">
                  <a:solidFill>
                    <a:schemeClr val="bg1"/>
                  </a:solidFill>
                </a:rPr>
                <a:t>SÆRAVTALER</a:t>
              </a:r>
            </a:p>
          </p:txBody>
        </p:sp>
      </p:grp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143DBDBC-B9ED-F945-AC45-CB0619E8C33A}"/>
              </a:ext>
            </a:extLst>
          </p:cNvPr>
          <p:cNvSpPr txBox="1"/>
          <p:nvPr/>
        </p:nvSpPr>
        <p:spPr>
          <a:xfrm>
            <a:off x="9737196" y="3477323"/>
            <a:ext cx="2173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  <a:buClr>
                <a:schemeClr val="tx2"/>
              </a:buClr>
            </a:pPr>
            <a:r>
              <a:rPr lang="nb-NO" sz="1800" dirty="0">
                <a:solidFill>
                  <a:schemeClr val="bg2">
                    <a:lumMod val="75000"/>
                  </a:schemeClr>
                </a:solidFill>
              </a:rPr>
              <a:t>Avtaler for bransje eller bedrift, f.eks. om arbeidstid, reiser, velferd mv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B528ABFD-8D54-7542-B6B2-486922A2F49D}"/>
              </a:ext>
            </a:extLst>
          </p:cNvPr>
          <p:cNvSpPr txBox="1"/>
          <p:nvPr/>
        </p:nvSpPr>
        <p:spPr>
          <a:xfrm>
            <a:off x="6188585" y="1191212"/>
            <a:ext cx="345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00"/>
              </a:spcAft>
              <a:buClr>
                <a:schemeClr val="tx2"/>
              </a:buClr>
            </a:pPr>
            <a:r>
              <a:rPr lang="nb-NO" sz="1800" dirty="0">
                <a:solidFill>
                  <a:schemeClr val="bg2">
                    <a:lumMod val="75000"/>
                  </a:schemeClr>
                </a:solidFill>
              </a:rPr>
              <a:t>Flere lover, men først og fremst arbeidsmiljøloven</a:t>
            </a:r>
          </a:p>
        </p:txBody>
      </p: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A1960F08-7059-724F-930E-95DCE86F952A}"/>
              </a:ext>
            </a:extLst>
          </p:cNvPr>
          <p:cNvGrpSpPr/>
          <p:nvPr/>
        </p:nvGrpSpPr>
        <p:grpSpPr>
          <a:xfrm>
            <a:off x="10982817" y="6371650"/>
            <a:ext cx="1054100" cy="320675"/>
            <a:chOff x="9185275" y="6096000"/>
            <a:chExt cx="1054100" cy="320675"/>
          </a:xfrm>
        </p:grpSpPr>
        <p:sp>
          <p:nvSpPr>
            <p:cNvPr id="28" name="Trekant 27">
              <a:extLst>
                <a:ext uri="{FF2B5EF4-FFF2-40B4-BE49-F238E27FC236}">
                  <a16:creationId xmlns:a16="http://schemas.microsoft.com/office/drawing/2014/main" id="{E0AEFDE3-5BED-F44C-B3BD-E29382143E21}"/>
                </a:ext>
              </a:extLst>
            </p:cNvPr>
            <p:cNvSpPr/>
            <p:nvPr/>
          </p:nvSpPr>
          <p:spPr>
            <a:xfrm rot="5400000">
              <a:off x="10022036" y="6188398"/>
              <a:ext cx="237600" cy="1434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7DA9838D-28FD-184E-8CEF-C05EDCAF873F}"/>
                </a:ext>
              </a:extLst>
            </p:cNvPr>
            <p:cNvSpPr/>
            <p:nvPr/>
          </p:nvSpPr>
          <p:spPr>
            <a:xfrm>
              <a:off x="9215718" y="6131858"/>
              <a:ext cx="828000" cy="25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/>
                <a:t>NESTE</a:t>
              </a:r>
            </a:p>
          </p:txBody>
        </p:sp>
        <p:sp>
          <p:nvSpPr>
            <p:cNvPr id="30" name="Rektangel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722D282-DA4B-914C-8B79-6607206E54D3}"/>
                </a:ext>
              </a:extLst>
            </p:cNvPr>
            <p:cNvSpPr/>
            <p:nvPr/>
          </p:nvSpPr>
          <p:spPr>
            <a:xfrm>
              <a:off x="9185275" y="6096000"/>
              <a:ext cx="1054100" cy="3206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882212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Rett linje 40">
            <a:extLst>
              <a:ext uri="{FF2B5EF4-FFF2-40B4-BE49-F238E27FC236}">
                <a16:creationId xmlns:a16="http://schemas.microsoft.com/office/drawing/2014/main" id="{4086746B-541C-2844-8757-540E9B05469C}"/>
              </a:ext>
            </a:extLst>
          </p:cNvPr>
          <p:cNvCxnSpPr/>
          <p:nvPr/>
        </p:nvCxnSpPr>
        <p:spPr>
          <a:xfrm>
            <a:off x="7584819" y="4288938"/>
            <a:ext cx="1152000" cy="0"/>
          </a:xfrm>
          <a:prstGeom prst="line">
            <a:avLst/>
          </a:prstGeom>
          <a:ln w="7620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tel 2">
            <a:extLst>
              <a:ext uri="{FF2B5EF4-FFF2-40B4-BE49-F238E27FC236}">
                <a16:creationId xmlns:a16="http://schemas.microsoft.com/office/drawing/2014/main" id="{9532178D-19C3-0C4B-9FDA-1E2EFCD6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Trepartssamarbeidet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3495B93-65EE-E04D-B191-9989F724F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A162D6-F00B-4378-A732-E7D904156DA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Plassholder for innhold 1">
            <a:extLst>
              <a:ext uri="{FF2B5EF4-FFF2-40B4-BE49-F238E27FC236}">
                <a16:creationId xmlns:a16="http://schemas.microsoft.com/office/drawing/2014/main" id="{30DA9B85-D2BB-DD48-9981-4134BBFE76BA}"/>
              </a:ext>
            </a:extLst>
          </p:cNvPr>
          <p:cNvSpPr txBox="1">
            <a:spLocks/>
          </p:cNvSpPr>
          <p:nvPr/>
        </p:nvSpPr>
        <p:spPr>
          <a:xfrm>
            <a:off x="1134216" y="1218785"/>
            <a:ext cx="2523384" cy="511670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4000" indent="-180000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4450" indent="-179388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9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700" dirty="0"/>
              <a:t>Dette er et forpliktende samarbeid mellom myndighetene og partene i arbeidslivet. </a:t>
            </a:r>
          </a:p>
          <a:p>
            <a:r>
              <a:rPr lang="nb-NO" sz="1700" dirty="0"/>
              <a:t>I nær dialog med partene lager Storting og regjering lover og regler for arbeidslivet</a:t>
            </a:r>
          </a:p>
          <a:p>
            <a:r>
              <a:rPr lang="nb-NO" sz="1700" dirty="0"/>
              <a:t>Organisasjonene inngår avtaler om lønns- og arbeidsbetingelser, men lytter til signaler om dette fra regjeringen</a:t>
            </a:r>
          </a:p>
          <a:p>
            <a:pPr marL="0" indent="0">
              <a:buNone/>
            </a:pPr>
            <a:r>
              <a:rPr lang="nb-NO" sz="1700" dirty="0"/>
              <a:t>Samarbeidet sørger for relativt høy stabilitet i arbeidslivet, men forutsetter en høy organisasjonsgrad.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32FBF5B4-BF2E-BB41-9728-EC08523CB1CC}"/>
              </a:ext>
            </a:extLst>
          </p:cNvPr>
          <p:cNvCxnSpPr/>
          <p:nvPr/>
        </p:nvCxnSpPr>
        <p:spPr>
          <a:xfrm>
            <a:off x="3714206" y="1218784"/>
            <a:ext cx="0" cy="5112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ekant 11">
            <a:extLst>
              <a:ext uri="{FF2B5EF4-FFF2-40B4-BE49-F238E27FC236}">
                <a16:creationId xmlns:a16="http://schemas.microsoft.com/office/drawing/2014/main" id="{22492F23-6F17-6643-A963-3311017018F2}"/>
              </a:ext>
            </a:extLst>
          </p:cNvPr>
          <p:cNvSpPr/>
          <p:nvPr/>
        </p:nvSpPr>
        <p:spPr>
          <a:xfrm>
            <a:off x="5743214" y="1974723"/>
            <a:ext cx="3687291" cy="2026578"/>
          </a:xfrm>
          <a:prstGeom prst="triangle">
            <a:avLst/>
          </a:prstGeom>
          <a:noFill/>
          <a:ln w="762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D61F8690-97EB-A64F-8AC3-AF1C41782325}"/>
              </a:ext>
            </a:extLst>
          </p:cNvPr>
          <p:cNvSpPr txBox="1"/>
          <p:nvPr/>
        </p:nvSpPr>
        <p:spPr>
          <a:xfrm>
            <a:off x="4415988" y="4076922"/>
            <a:ext cx="192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Arbeidsgivernes organisasjoner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E77CF17F-C557-0D45-9168-142731446629}"/>
              </a:ext>
            </a:extLst>
          </p:cNvPr>
          <p:cNvSpPr txBox="1"/>
          <p:nvPr/>
        </p:nvSpPr>
        <p:spPr>
          <a:xfrm>
            <a:off x="8819821" y="4080813"/>
            <a:ext cx="1995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Arbeidstakernes organisasjoner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F564011C-F37A-EF47-86A7-1A829EF016B3}"/>
              </a:ext>
            </a:extLst>
          </p:cNvPr>
          <p:cNvSpPr txBox="1"/>
          <p:nvPr/>
        </p:nvSpPr>
        <p:spPr>
          <a:xfrm>
            <a:off x="6789328" y="1218784"/>
            <a:ext cx="1595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Stortinget og regjeringen</a:t>
            </a:r>
          </a:p>
        </p:txBody>
      </p: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D6F6B981-58DF-384A-9E91-DF38BB32024C}"/>
              </a:ext>
            </a:extLst>
          </p:cNvPr>
          <p:cNvGrpSpPr/>
          <p:nvPr/>
        </p:nvGrpSpPr>
        <p:grpSpPr>
          <a:xfrm>
            <a:off x="5511639" y="2004539"/>
            <a:ext cx="4149195" cy="1800062"/>
            <a:chOff x="5511639" y="2004539"/>
            <a:chExt cx="4149195" cy="1800062"/>
          </a:xfrm>
        </p:grpSpPr>
        <p:cxnSp>
          <p:nvCxnSpPr>
            <p:cNvPr id="7" name="Rett pil 6">
              <a:extLst>
                <a:ext uri="{FF2B5EF4-FFF2-40B4-BE49-F238E27FC236}">
                  <a16:creationId xmlns:a16="http://schemas.microsoft.com/office/drawing/2014/main" id="{8F655002-0BCA-C14F-8A59-CB422A28ABD3}"/>
                </a:ext>
              </a:extLst>
            </p:cNvPr>
            <p:cNvCxnSpPr>
              <a:cxnSpLocks/>
            </p:cNvCxnSpPr>
            <p:nvPr/>
          </p:nvCxnSpPr>
          <p:spPr>
            <a:xfrm>
              <a:off x="8010938" y="2004540"/>
              <a:ext cx="1649896" cy="1800061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  <a:lumOff val="2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tt pil 22">
              <a:extLst>
                <a:ext uri="{FF2B5EF4-FFF2-40B4-BE49-F238E27FC236}">
                  <a16:creationId xmlns:a16="http://schemas.microsoft.com/office/drawing/2014/main" id="{1690EDA5-4E44-964F-AD54-675786048A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1639" y="2004539"/>
              <a:ext cx="1649896" cy="1800061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  <a:lumOff val="25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E08AAD7F-9FC1-7846-96CB-21C3F19E5F4A}"/>
              </a:ext>
            </a:extLst>
          </p:cNvPr>
          <p:cNvCxnSpPr/>
          <p:nvPr/>
        </p:nvCxnSpPr>
        <p:spPr>
          <a:xfrm>
            <a:off x="6435977" y="4283765"/>
            <a:ext cx="1152000" cy="0"/>
          </a:xfrm>
          <a:prstGeom prst="line">
            <a:avLst/>
          </a:prstGeom>
          <a:ln w="7620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>
            <a:extLst>
              <a:ext uri="{FF2B5EF4-FFF2-40B4-BE49-F238E27FC236}">
                <a16:creationId xmlns:a16="http://schemas.microsoft.com/office/drawing/2014/main" id="{D6A06DD4-0BC8-D44C-9617-7A40C1732388}"/>
              </a:ext>
            </a:extLst>
          </p:cNvPr>
          <p:cNvCxnSpPr>
            <a:cxnSpLocks/>
          </p:cNvCxnSpPr>
          <p:nvPr/>
        </p:nvCxnSpPr>
        <p:spPr>
          <a:xfrm rot="5400000">
            <a:off x="7188819" y="4679765"/>
            <a:ext cx="792000" cy="0"/>
          </a:xfrm>
          <a:prstGeom prst="line">
            <a:avLst/>
          </a:prstGeom>
          <a:ln w="76200">
            <a:solidFill>
              <a:schemeClr val="accent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>
            <a:extLst>
              <a:ext uri="{FF2B5EF4-FFF2-40B4-BE49-F238E27FC236}">
                <a16:creationId xmlns:a16="http://schemas.microsoft.com/office/drawing/2014/main" id="{BA7C2F9D-7DDD-6042-BC28-4B02713A21BA}"/>
              </a:ext>
            </a:extLst>
          </p:cNvPr>
          <p:cNvCxnSpPr>
            <a:cxnSpLocks/>
          </p:cNvCxnSpPr>
          <p:nvPr/>
        </p:nvCxnSpPr>
        <p:spPr>
          <a:xfrm rot="10800000">
            <a:off x="8060647" y="4284089"/>
            <a:ext cx="684000" cy="0"/>
          </a:xfrm>
          <a:prstGeom prst="line">
            <a:avLst/>
          </a:prstGeom>
          <a:ln w="76200">
            <a:solidFill>
              <a:schemeClr val="accent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linje 35">
            <a:extLst>
              <a:ext uri="{FF2B5EF4-FFF2-40B4-BE49-F238E27FC236}">
                <a16:creationId xmlns:a16="http://schemas.microsoft.com/office/drawing/2014/main" id="{6132EB96-8F87-6C4D-BAA6-D790B83AF84F}"/>
              </a:ext>
            </a:extLst>
          </p:cNvPr>
          <p:cNvCxnSpPr>
            <a:cxnSpLocks/>
          </p:cNvCxnSpPr>
          <p:nvPr/>
        </p:nvCxnSpPr>
        <p:spPr>
          <a:xfrm rot="10800000" flipH="1">
            <a:off x="6434266" y="4281338"/>
            <a:ext cx="684000" cy="0"/>
          </a:xfrm>
          <a:prstGeom prst="line">
            <a:avLst/>
          </a:prstGeom>
          <a:ln w="76200">
            <a:solidFill>
              <a:schemeClr val="accent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2A759AEE-8E34-A147-9249-124453E43CF6}"/>
              </a:ext>
            </a:extLst>
          </p:cNvPr>
          <p:cNvGrpSpPr/>
          <p:nvPr/>
        </p:nvGrpSpPr>
        <p:grpSpPr>
          <a:xfrm>
            <a:off x="5041581" y="2399682"/>
            <a:ext cx="5110288" cy="584775"/>
            <a:chOff x="5041581" y="2399682"/>
            <a:chExt cx="5110288" cy="584775"/>
          </a:xfrm>
        </p:grpSpPr>
        <p:sp>
          <p:nvSpPr>
            <p:cNvPr id="37" name="TekstSylinder 36">
              <a:extLst>
                <a:ext uri="{FF2B5EF4-FFF2-40B4-BE49-F238E27FC236}">
                  <a16:creationId xmlns:a16="http://schemas.microsoft.com/office/drawing/2014/main" id="{E182B840-8B03-384C-AFB6-B35DC2FD092E}"/>
                </a:ext>
              </a:extLst>
            </p:cNvPr>
            <p:cNvSpPr txBox="1"/>
            <p:nvPr/>
          </p:nvSpPr>
          <p:spPr>
            <a:xfrm>
              <a:off x="5041581" y="2399682"/>
              <a:ext cx="13869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>
                  <a:latin typeface="Arial" panose="020B0604020202020204" pitchFamily="34" charset="0"/>
                  <a:cs typeface="Arial" panose="020B0604020202020204" pitchFamily="34" charset="0"/>
                </a:rPr>
                <a:t>LOVER OG REGLER</a:t>
              </a:r>
            </a:p>
          </p:txBody>
        </p:sp>
        <p:sp>
          <p:nvSpPr>
            <p:cNvPr id="38" name="TekstSylinder 37">
              <a:extLst>
                <a:ext uri="{FF2B5EF4-FFF2-40B4-BE49-F238E27FC236}">
                  <a16:creationId xmlns:a16="http://schemas.microsoft.com/office/drawing/2014/main" id="{5BB6FCC9-7CB1-D84C-8749-A858BE6EBAF8}"/>
                </a:ext>
              </a:extLst>
            </p:cNvPr>
            <p:cNvSpPr txBox="1"/>
            <p:nvPr/>
          </p:nvSpPr>
          <p:spPr>
            <a:xfrm>
              <a:off x="8764960" y="2399682"/>
              <a:ext cx="13869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>
                  <a:latin typeface="Arial" panose="020B0604020202020204" pitchFamily="34" charset="0"/>
                  <a:cs typeface="Arial" panose="020B0604020202020204" pitchFamily="34" charset="0"/>
                </a:rPr>
                <a:t>LOVER OG REGLER</a:t>
              </a:r>
            </a:p>
          </p:txBody>
        </p:sp>
      </p:grp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0B89E2DA-6D23-B84C-AF42-D5B9B669C4E4}"/>
              </a:ext>
            </a:extLst>
          </p:cNvPr>
          <p:cNvSpPr txBox="1"/>
          <p:nvPr/>
        </p:nvSpPr>
        <p:spPr>
          <a:xfrm>
            <a:off x="6891364" y="5120268"/>
            <a:ext cx="1386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AVTALER</a:t>
            </a:r>
          </a:p>
        </p:txBody>
      </p:sp>
      <p:grpSp>
        <p:nvGrpSpPr>
          <p:cNvPr id="43" name="Gruppe 42">
            <a:extLst>
              <a:ext uri="{FF2B5EF4-FFF2-40B4-BE49-F238E27FC236}">
                <a16:creationId xmlns:a16="http://schemas.microsoft.com/office/drawing/2014/main" id="{8D787120-94EA-004C-A75C-CD62EBE3CE75}"/>
              </a:ext>
            </a:extLst>
          </p:cNvPr>
          <p:cNvGrpSpPr/>
          <p:nvPr/>
        </p:nvGrpSpPr>
        <p:grpSpPr>
          <a:xfrm>
            <a:off x="10982817" y="6371650"/>
            <a:ext cx="1054100" cy="320675"/>
            <a:chOff x="9185275" y="6096000"/>
            <a:chExt cx="1054100" cy="320675"/>
          </a:xfrm>
        </p:grpSpPr>
        <p:sp>
          <p:nvSpPr>
            <p:cNvPr id="44" name="Trekant 43">
              <a:extLst>
                <a:ext uri="{FF2B5EF4-FFF2-40B4-BE49-F238E27FC236}">
                  <a16:creationId xmlns:a16="http://schemas.microsoft.com/office/drawing/2014/main" id="{78FC6F7C-E854-DD4C-B27D-7C9461078A46}"/>
                </a:ext>
              </a:extLst>
            </p:cNvPr>
            <p:cNvSpPr/>
            <p:nvPr/>
          </p:nvSpPr>
          <p:spPr>
            <a:xfrm rot="5400000">
              <a:off x="10022036" y="6188398"/>
              <a:ext cx="237600" cy="1434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1B383E47-AB0E-BF4A-9835-15F4BE789AEE}"/>
                </a:ext>
              </a:extLst>
            </p:cNvPr>
            <p:cNvSpPr/>
            <p:nvPr/>
          </p:nvSpPr>
          <p:spPr>
            <a:xfrm>
              <a:off x="9215718" y="6131858"/>
              <a:ext cx="828000" cy="25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/>
                <a:t>NESTE</a:t>
              </a:r>
            </a:p>
          </p:txBody>
        </p:sp>
        <p:sp>
          <p:nvSpPr>
            <p:cNvPr id="46" name="Rektangel 4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FFCDFD7-1BEE-F84E-AAD2-C26F4545F340}"/>
                </a:ext>
              </a:extLst>
            </p:cNvPr>
            <p:cNvSpPr/>
            <p:nvPr/>
          </p:nvSpPr>
          <p:spPr>
            <a:xfrm>
              <a:off x="9185275" y="6096000"/>
              <a:ext cx="1054100" cy="3206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970562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ilde 38">
            <a:extLst>
              <a:ext uri="{FF2B5EF4-FFF2-40B4-BE49-F238E27FC236}">
                <a16:creationId xmlns:a16="http://schemas.microsoft.com/office/drawing/2014/main" id="{D7138D2A-DDE4-F441-AFF3-9AA25E6208E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23" y="1324678"/>
            <a:ext cx="1692000" cy="222120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2D454EE1-79E1-6042-942A-513CD8145F2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58" y="1324678"/>
            <a:ext cx="1692000" cy="2221200"/>
          </a:xfrm>
          <a:prstGeom prst="rect">
            <a:avLst/>
          </a:prstGeom>
        </p:spPr>
      </p:pic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01AA942-CA1D-124E-943F-BB0122B2F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216" y="1218785"/>
            <a:ext cx="2523384" cy="5116701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De sentrale avtalene inngås mellom hoved-sammenslutningene på </a:t>
            </a:r>
            <a:r>
              <a:rPr lang="nb-NO" sz="2000" b="1" dirty="0"/>
              <a:t>arbeidsgiver</a:t>
            </a:r>
            <a:r>
              <a:rPr lang="nb-NO" sz="2000" dirty="0"/>
              <a:t>siden (NHO, Virke, Spekter mv) og på </a:t>
            </a:r>
            <a:r>
              <a:rPr lang="nb-NO" sz="2000" b="1" dirty="0"/>
              <a:t>arbeidstaker</a:t>
            </a:r>
            <a:r>
              <a:rPr lang="nb-NO" sz="2000" dirty="0"/>
              <a:t>siden (LO, YS, </a:t>
            </a:r>
            <a:r>
              <a:rPr lang="nb-NO" sz="2000" dirty="0" err="1"/>
              <a:t>Unio</a:t>
            </a:r>
            <a:r>
              <a:rPr lang="nb-NO" sz="2000" dirty="0"/>
              <a:t> mv).</a:t>
            </a:r>
          </a:p>
          <a:p>
            <a:pPr marL="0" indent="0">
              <a:buNone/>
            </a:pPr>
            <a:r>
              <a:rPr lang="nb-NO" sz="2000" dirty="0"/>
              <a:t>Avtalene reforhandles hvert 2. år.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01BBCF9-3AD7-6B4D-A3F2-45B1DAE7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 mer om de sentrale avtalene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02DE2D5-CEDA-7040-8CF1-CA9C9D7F5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A162D6-F00B-4378-A732-E7D904156DA2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31A89B8A-7F18-1940-B483-3DB1611CEBEC}"/>
              </a:ext>
            </a:extLst>
          </p:cNvPr>
          <p:cNvCxnSpPr/>
          <p:nvPr/>
        </p:nvCxnSpPr>
        <p:spPr>
          <a:xfrm>
            <a:off x="3714206" y="1218784"/>
            <a:ext cx="0" cy="5112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lassholder for innhold 1">
            <a:extLst>
              <a:ext uri="{FF2B5EF4-FFF2-40B4-BE49-F238E27FC236}">
                <a16:creationId xmlns:a16="http://schemas.microsoft.com/office/drawing/2014/main" id="{B351C152-2D5F-754D-8BE7-DDE322016F7A}"/>
              </a:ext>
            </a:extLst>
          </p:cNvPr>
          <p:cNvSpPr txBox="1">
            <a:spLocks/>
          </p:cNvSpPr>
          <p:nvPr/>
        </p:nvSpPr>
        <p:spPr>
          <a:xfrm>
            <a:off x="4266659" y="3790391"/>
            <a:ext cx="3781088" cy="254039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180000" indent="-180000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4000" indent="-180000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4450" indent="-179388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9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dirty="0">
                <a:solidFill>
                  <a:schemeClr val="bg2">
                    <a:lumMod val="75000"/>
                  </a:schemeClr>
                </a:solidFill>
              </a:rPr>
              <a:t>Omhandler:</a:t>
            </a:r>
          </a:p>
          <a:p>
            <a:r>
              <a:rPr lang="nb-NO" sz="1800" dirty="0">
                <a:solidFill>
                  <a:schemeClr val="bg2">
                    <a:lumMod val="75000"/>
                  </a:schemeClr>
                </a:solidFill>
              </a:rPr>
              <a:t>Samarbeidet mellom partene i arbeidslivet</a:t>
            </a:r>
          </a:p>
          <a:p>
            <a:r>
              <a:rPr lang="nb-NO" sz="1800" dirty="0">
                <a:solidFill>
                  <a:schemeClr val="bg2">
                    <a:lumMod val="75000"/>
                  </a:schemeClr>
                </a:solidFill>
              </a:rPr>
              <a:t>Tillitsvalgtes medbestemmelse</a:t>
            </a:r>
          </a:p>
          <a:p>
            <a:r>
              <a:rPr lang="nb-NO" sz="1800" dirty="0">
                <a:solidFill>
                  <a:schemeClr val="bg2">
                    <a:lumMod val="75000"/>
                  </a:schemeClr>
                </a:solidFill>
              </a:rPr>
              <a:t>Arbeidsmiljø, kompetanseutvikling og likestilling</a:t>
            </a:r>
          </a:p>
        </p:txBody>
      </p:sp>
      <p:sp>
        <p:nvSpPr>
          <p:cNvPr id="28" name="Plassholder for innhold 1">
            <a:extLst>
              <a:ext uri="{FF2B5EF4-FFF2-40B4-BE49-F238E27FC236}">
                <a16:creationId xmlns:a16="http://schemas.microsoft.com/office/drawing/2014/main" id="{70931C6F-4565-3240-B49D-04D80D32ED6C}"/>
              </a:ext>
            </a:extLst>
          </p:cNvPr>
          <p:cNvSpPr txBox="1">
            <a:spLocks/>
          </p:cNvSpPr>
          <p:nvPr/>
        </p:nvSpPr>
        <p:spPr>
          <a:xfrm>
            <a:off x="8992255" y="3790391"/>
            <a:ext cx="2722826" cy="254039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180000" indent="-180000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4000" indent="-180000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4450" indent="-179388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9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75000"/>
                  <a:lumOff val="25000"/>
                </a:schemeClr>
              </a:buClr>
              <a:buNone/>
            </a:pPr>
            <a:r>
              <a:rPr lang="nb-NO" sz="1800" dirty="0">
                <a:solidFill>
                  <a:schemeClr val="bg2">
                    <a:lumMod val="75000"/>
                  </a:schemeClr>
                </a:solidFill>
              </a:rPr>
              <a:t>Omhandler:</a:t>
            </a:r>
          </a:p>
          <a:p>
            <a:pPr>
              <a:buClr>
                <a:schemeClr val="accent1">
                  <a:lumMod val="75000"/>
                  <a:lumOff val="25000"/>
                </a:schemeClr>
              </a:buClr>
            </a:pPr>
            <a:r>
              <a:rPr lang="nb-NO" sz="1800" dirty="0">
                <a:solidFill>
                  <a:schemeClr val="bg2">
                    <a:lumMod val="75000"/>
                  </a:schemeClr>
                </a:solidFill>
              </a:rPr>
              <a:t>Lønns- og arbeidsvilkår</a:t>
            </a:r>
          </a:p>
          <a:p>
            <a:pPr>
              <a:buClr>
                <a:schemeClr val="accent1">
                  <a:lumMod val="75000"/>
                  <a:lumOff val="25000"/>
                </a:schemeClr>
              </a:buClr>
            </a:pPr>
            <a:r>
              <a:rPr lang="nb-NO" sz="1800" dirty="0">
                <a:solidFill>
                  <a:schemeClr val="bg2">
                    <a:lumMod val="75000"/>
                  </a:schemeClr>
                </a:solidFill>
              </a:rPr>
              <a:t>Arbeidstid</a:t>
            </a:r>
          </a:p>
        </p:txBody>
      </p:sp>
      <p:pic>
        <p:nvPicPr>
          <p:cNvPr id="32" name="Bilde 31">
            <a:extLst>
              <a:ext uri="{FF2B5EF4-FFF2-40B4-BE49-F238E27FC236}">
                <a16:creationId xmlns:a16="http://schemas.microsoft.com/office/drawing/2014/main" id="{169060D8-B26D-774A-A484-C92EE7517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2757" y="1868288"/>
            <a:ext cx="432000" cy="432000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1BD3E536-0D6A-8944-B384-BD70F5387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773" y="1868288"/>
            <a:ext cx="446794" cy="432000"/>
          </a:xfrm>
          <a:prstGeom prst="rect">
            <a:avLst/>
          </a:prstGeom>
        </p:spPr>
      </p:pic>
      <p:pic>
        <p:nvPicPr>
          <p:cNvPr id="34" name="Bilde 33">
            <a:extLst>
              <a:ext uri="{FF2B5EF4-FFF2-40B4-BE49-F238E27FC236}">
                <a16:creationId xmlns:a16="http://schemas.microsoft.com/office/drawing/2014/main" id="{DD5C84DB-266F-4B4E-A777-2AC989C9C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2735" y="1868288"/>
            <a:ext cx="757338" cy="432000"/>
          </a:xfrm>
          <a:prstGeom prst="rect">
            <a:avLst/>
          </a:prstGeom>
        </p:spPr>
      </p:pic>
      <p:sp>
        <p:nvSpPr>
          <p:cNvPr id="7" name="Bøyd pil 6">
            <a:extLst>
              <a:ext uri="{FF2B5EF4-FFF2-40B4-BE49-F238E27FC236}">
                <a16:creationId xmlns:a16="http://schemas.microsoft.com/office/drawing/2014/main" id="{AE81E6F7-E847-4445-BD66-D21C7B80C4DD}"/>
              </a:ext>
            </a:extLst>
          </p:cNvPr>
          <p:cNvSpPr/>
          <p:nvPr/>
        </p:nvSpPr>
        <p:spPr>
          <a:xfrm rot="5400000">
            <a:off x="9603224" y="2765920"/>
            <a:ext cx="1224000" cy="467360"/>
          </a:xfrm>
          <a:prstGeom prst="bentArrow">
            <a:avLst/>
          </a:prstGeom>
          <a:solidFill>
            <a:schemeClr val="accent1">
              <a:lumMod val="75000"/>
              <a:lumOff val="25000"/>
            </a:schemeClr>
          </a:solidFill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7" name="Bøyd pil 36">
            <a:extLst>
              <a:ext uri="{FF2B5EF4-FFF2-40B4-BE49-F238E27FC236}">
                <a16:creationId xmlns:a16="http://schemas.microsoft.com/office/drawing/2014/main" id="{7A40183C-2448-6B48-ACE2-7120E44338E3}"/>
              </a:ext>
            </a:extLst>
          </p:cNvPr>
          <p:cNvSpPr/>
          <p:nvPr/>
        </p:nvSpPr>
        <p:spPr>
          <a:xfrm rot="16200000" flipH="1">
            <a:off x="5047476" y="2765920"/>
            <a:ext cx="1224000" cy="467360"/>
          </a:xfrm>
          <a:prstGeom prst="ben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ABEE7A06-6385-5146-A1D0-BE27115C0BFD}"/>
              </a:ext>
            </a:extLst>
          </p:cNvPr>
          <p:cNvSpPr txBox="1"/>
          <p:nvPr/>
        </p:nvSpPr>
        <p:spPr>
          <a:xfrm>
            <a:off x="6051458" y="2540000"/>
            <a:ext cx="16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>
                <a:solidFill>
                  <a:schemeClr val="bg1"/>
                </a:solidFill>
              </a:rPr>
              <a:t>HOVED-AVTALE</a:t>
            </a: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F2097E62-A71C-5D4F-A497-865C975B597F}"/>
              </a:ext>
            </a:extLst>
          </p:cNvPr>
          <p:cNvSpPr txBox="1"/>
          <p:nvPr/>
        </p:nvSpPr>
        <p:spPr>
          <a:xfrm>
            <a:off x="8093618" y="2540000"/>
            <a:ext cx="16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>
                <a:solidFill>
                  <a:schemeClr val="bg1"/>
                </a:solidFill>
              </a:rPr>
              <a:t>OVERENS-KOMST</a:t>
            </a:r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D263321E-DC35-E64C-9C2F-14BAD86E14B6}"/>
              </a:ext>
            </a:extLst>
          </p:cNvPr>
          <p:cNvGrpSpPr/>
          <p:nvPr/>
        </p:nvGrpSpPr>
        <p:grpSpPr>
          <a:xfrm>
            <a:off x="10982817" y="6371650"/>
            <a:ext cx="1054100" cy="320675"/>
            <a:chOff x="9185275" y="6096000"/>
            <a:chExt cx="1054100" cy="320675"/>
          </a:xfrm>
        </p:grpSpPr>
        <p:sp>
          <p:nvSpPr>
            <p:cNvPr id="18" name="Trekant 17">
              <a:extLst>
                <a:ext uri="{FF2B5EF4-FFF2-40B4-BE49-F238E27FC236}">
                  <a16:creationId xmlns:a16="http://schemas.microsoft.com/office/drawing/2014/main" id="{95163791-5A3A-A54F-8BB0-BA7226C59BC6}"/>
                </a:ext>
              </a:extLst>
            </p:cNvPr>
            <p:cNvSpPr/>
            <p:nvPr/>
          </p:nvSpPr>
          <p:spPr>
            <a:xfrm rot="5400000">
              <a:off x="10022036" y="6188398"/>
              <a:ext cx="237600" cy="1434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256A6EA4-00C6-6D42-9226-3FC5D582495A}"/>
                </a:ext>
              </a:extLst>
            </p:cNvPr>
            <p:cNvSpPr/>
            <p:nvPr/>
          </p:nvSpPr>
          <p:spPr>
            <a:xfrm>
              <a:off x="9215718" y="6131858"/>
              <a:ext cx="828000" cy="25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/>
                <a:t>NESTE</a:t>
              </a:r>
            </a:p>
          </p:txBody>
        </p:sp>
        <p:sp>
          <p:nvSpPr>
            <p:cNvPr id="20" name="Rektangel 1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FA8974F-12FA-E745-848D-82C637CC7C56}"/>
                </a:ext>
              </a:extLst>
            </p:cNvPr>
            <p:cNvSpPr/>
            <p:nvPr/>
          </p:nvSpPr>
          <p:spPr>
            <a:xfrm>
              <a:off x="9185275" y="6096000"/>
              <a:ext cx="1054100" cy="3206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09000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7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8100E1BE-34CD-0044-B3AF-AB0E59D9DA59}"/>
              </a:ext>
            </a:extLst>
          </p:cNvPr>
          <p:cNvSpPr/>
          <p:nvPr/>
        </p:nvSpPr>
        <p:spPr>
          <a:xfrm>
            <a:off x="4063999" y="1281968"/>
            <a:ext cx="7543293" cy="4173952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b-NO" sz="300" dirty="0"/>
          </a:p>
          <a:p>
            <a:pPr algn="ctr"/>
            <a:r>
              <a:rPr lang="nb-NO" sz="2400" dirty="0"/>
              <a:t>LOVER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01AA942-CA1D-124E-943F-BB0122B2F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216" y="1218785"/>
            <a:ext cx="2523384" cy="5116701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Lover og avtaler inngår i et hierarki, hvor lovene er øverst.</a:t>
            </a:r>
          </a:p>
          <a:p>
            <a:pPr marL="0" indent="0">
              <a:buNone/>
            </a:pPr>
            <a:r>
              <a:rPr lang="nb-NO" sz="2000" dirty="0"/>
              <a:t>Partene i arbeidslivet kan f.eks. ikke inngå avtaler som gir ansatte dårligere betingelser enn det arbeidsmiljøloven bestemmer.</a:t>
            </a:r>
          </a:p>
          <a:p>
            <a:pPr marL="0" indent="0">
              <a:buNone/>
            </a:pPr>
            <a:r>
              <a:rPr lang="nb-NO" sz="2000" dirty="0"/>
              <a:t>Og lokalt kan det ikke inngås en tariffavtale som er dårligere enn overenskomsten.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01BBCF9-3AD7-6B4D-A3F2-45B1DAE7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Lov- og avtalehierarkiet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02DE2D5-CEDA-7040-8CF1-CA9C9D7F5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A162D6-F00B-4378-A732-E7D904156DA2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31A89B8A-7F18-1940-B483-3DB1611CEBEC}"/>
              </a:ext>
            </a:extLst>
          </p:cNvPr>
          <p:cNvCxnSpPr/>
          <p:nvPr/>
        </p:nvCxnSpPr>
        <p:spPr>
          <a:xfrm>
            <a:off x="3714206" y="1218784"/>
            <a:ext cx="0" cy="5112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D6EB2A94-3B9C-034E-95DF-D479CB176B06}"/>
              </a:ext>
            </a:extLst>
          </p:cNvPr>
          <p:cNvGrpSpPr/>
          <p:nvPr/>
        </p:nvGrpSpPr>
        <p:grpSpPr>
          <a:xfrm>
            <a:off x="4509459" y="1843450"/>
            <a:ext cx="6660000" cy="3636000"/>
            <a:chOff x="2256183" y="1849342"/>
            <a:chExt cx="7921487" cy="4068000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420CC008-EB62-EC4F-B2E5-AD98AAFF8DE6}"/>
                </a:ext>
              </a:extLst>
            </p:cNvPr>
            <p:cNvSpPr/>
            <p:nvPr/>
          </p:nvSpPr>
          <p:spPr>
            <a:xfrm>
              <a:off x="2256183" y="1849342"/>
              <a:ext cx="7921487" cy="4068000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b-NO" sz="300" dirty="0"/>
            </a:p>
            <a:p>
              <a:pPr algn="ctr"/>
              <a:r>
                <a:rPr lang="nb-NO" sz="2400" dirty="0"/>
                <a:t>SENTRAL TARIFFAVTALE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5950871A-FF78-6E40-83E3-DC190BC94B3A}"/>
                </a:ext>
              </a:extLst>
            </p:cNvPr>
            <p:cNvSpPr/>
            <p:nvPr/>
          </p:nvSpPr>
          <p:spPr>
            <a:xfrm>
              <a:off x="2388042" y="2466582"/>
              <a:ext cx="7675200" cy="805545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nb-NO" sz="1800" dirty="0"/>
                <a:t>Hovedavtale</a:t>
              </a:r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258A4ACF-9E26-AF44-AD62-BABDA5E0DB4C}"/>
                </a:ext>
              </a:extLst>
            </p:cNvPr>
            <p:cNvSpPr/>
            <p:nvPr/>
          </p:nvSpPr>
          <p:spPr>
            <a:xfrm>
              <a:off x="2507310" y="2859285"/>
              <a:ext cx="7416225" cy="40277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nb-NO" sz="1800" dirty="0"/>
                <a:t>Overenskomster</a:t>
              </a:r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40D8CD16-FF8F-7042-9A01-F69ADFCD290B}"/>
                </a:ext>
              </a:extLst>
            </p:cNvPr>
            <p:cNvSpPr/>
            <p:nvPr/>
          </p:nvSpPr>
          <p:spPr>
            <a:xfrm>
              <a:off x="2306983" y="3196752"/>
              <a:ext cx="7807060" cy="144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0C73A084-9E90-034A-8659-DF8BBCDD44E6}"/>
              </a:ext>
            </a:extLst>
          </p:cNvPr>
          <p:cNvSpPr/>
          <p:nvPr/>
        </p:nvSpPr>
        <p:spPr>
          <a:xfrm>
            <a:off x="4939530" y="3193357"/>
            <a:ext cx="5814513" cy="226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b-NO" sz="300" dirty="0"/>
          </a:p>
          <a:p>
            <a:pPr algn="ctr"/>
            <a:r>
              <a:rPr lang="nb-NO" sz="2400" dirty="0"/>
              <a:t>SÆRAVTALER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70D4626-3CCD-6D41-B2F2-C78690009B59}"/>
              </a:ext>
            </a:extLst>
          </p:cNvPr>
          <p:cNvSpPr>
            <a:spLocks/>
          </p:cNvSpPr>
          <p:nvPr/>
        </p:nvSpPr>
        <p:spPr>
          <a:xfrm>
            <a:off x="5365953" y="3734742"/>
            <a:ext cx="4956326" cy="172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b-NO" sz="300" dirty="0"/>
          </a:p>
          <a:p>
            <a:pPr algn="ctr"/>
            <a:r>
              <a:rPr lang="nb-NO" sz="2400" dirty="0"/>
              <a:t>INDIVIDUELL ARBEIDSAVTALE</a:t>
            </a:r>
          </a:p>
        </p:txBody>
      </p:sp>
      <p:cxnSp>
        <p:nvCxnSpPr>
          <p:cNvPr id="42" name="Rett linje 41">
            <a:extLst>
              <a:ext uri="{FF2B5EF4-FFF2-40B4-BE49-F238E27FC236}">
                <a16:creationId xmlns:a16="http://schemas.microsoft.com/office/drawing/2014/main" id="{C0152894-E252-7F4D-BC2A-A5940BDF0E10}"/>
              </a:ext>
            </a:extLst>
          </p:cNvPr>
          <p:cNvCxnSpPr/>
          <p:nvPr/>
        </p:nvCxnSpPr>
        <p:spPr>
          <a:xfrm>
            <a:off x="3935796" y="5454195"/>
            <a:ext cx="7776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385BA13-89C4-F042-A6A8-C3966C01470C}"/>
              </a:ext>
            </a:extLst>
          </p:cNvPr>
          <p:cNvGrpSpPr/>
          <p:nvPr/>
        </p:nvGrpSpPr>
        <p:grpSpPr>
          <a:xfrm>
            <a:off x="10982817" y="6371650"/>
            <a:ext cx="1054100" cy="320675"/>
            <a:chOff x="9185275" y="6096000"/>
            <a:chExt cx="1054100" cy="320675"/>
          </a:xfrm>
        </p:grpSpPr>
        <p:sp>
          <p:nvSpPr>
            <p:cNvPr id="16" name="Trekant 15">
              <a:extLst>
                <a:ext uri="{FF2B5EF4-FFF2-40B4-BE49-F238E27FC236}">
                  <a16:creationId xmlns:a16="http://schemas.microsoft.com/office/drawing/2014/main" id="{986ADC49-5B75-8745-8B55-E15B015A9373}"/>
                </a:ext>
              </a:extLst>
            </p:cNvPr>
            <p:cNvSpPr/>
            <p:nvPr/>
          </p:nvSpPr>
          <p:spPr>
            <a:xfrm rot="5400000">
              <a:off x="10022036" y="6188398"/>
              <a:ext cx="237600" cy="1434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09B07863-D934-9349-AE7D-F4192ABC9760}"/>
                </a:ext>
              </a:extLst>
            </p:cNvPr>
            <p:cNvSpPr/>
            <p:nvPr/>
          </p:nvSpPr>
          <p:spPr>
            <a:xfrm>
              <a:off x="9215718" y="6131858"/>
              <a:ext cx="828000" cy="25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/>
                <a:t>NESTE</a:t>
              </a:r>
            </a:p>
          </p:txBody>
        </p:sp>
        <p:sp>
          <p:nvSpPr>
            <p:cNvPr id="26" name="Rektangel 2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757FA36-224A-A043-A4A8-9C0ECD7B060B}"/>
                </a:ext>
              </a:extLst>
            </p:cNvPr>
            <p:cNvSpPr/>
            <p:nvPr/>
          </p:nvSpPr>
          <p:spPr>
            <a:xfrm>
              <a:off x="9185275" y="6096000"/>
              <a:ext cx="1054100" cy="3206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108697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01AA942-CA1D-124E-943F-BB0122B2F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216" y="1218786"/>
            <a:ext cx="2523384" cy="255183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/>
              <a:t>Arbeidsgiver har «styringsrett» overfor de ansatte, det vil si rett til å</a:t>
            </a:r>
          </a:p>
          <a:p>
            <a:pPr marL="185738" indent="-177800">
              <a:spcAft>
                <a:spcPts val="600"/>
              </a:spcAft>
            </a:pPr>
            <a:r>
              <a:rPr lang="nb-NO" sz="1800" dirty="0"/>
              <a:t>organisere</a:t>
            </a:r>
          </a:p>
          <a:p>
            <a:pPr marL="185738" indent="-177800">
              <a:spcAft>
                <a:spcPts val="600"/>
              </a:spcAft>
            </a:pPr>
            <a:r>
              <a:rPr lang="nb-NO" sz="1800" dirty="0"/>
              <a:t>fordele</a:t>
            </a:r>
          </a:p>
          <a:p>
            <a:pPr marL="185738" indent="-177800">
              <a:spcAft>
                <a:spcPts val="600"/>
              </a:spcAft>
            </a:pPr>
            <a:r>
              <a:rPr lang="nb-NO" sz="1800" dirty="0"/>
              <a:t>lede</a:t>
            </a:r>
          </a:p>
          <a:p>
            <a:pPr marL="185738" indent="-177800">
              <a:spcAft>
                <a:spcPts val="600"/>
              </a:spcAft>
            </a:pPr>
            <a:r>
              <a:rPr lang="nb-NO" sz="1800" dirty="0"/>
              <a:t>og kontrollere arbeidet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01BBCF9-3AD7-6B4D-A3F2-45B1DAE77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" y="306783"/>
            <a:ext cx="11678478" cy="608525"/>
          </a:xfrm>
        </p:spPr>
        <p:txBody>
          <a:bodyPr/>
          <a:lstStyle/>
          <a:p>
            <a:r>
              <a:rPr lang="nb-NO" dirty="0"/>
              <a:t>Arbeidsgivers styringsrett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02DE2D5-CEDA-7040-8CF1-CA9C9D7F5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A162D6-F00B-4378-A732-E7D904156DA2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31A89B8A-7F18-1940-B483-3DB1611CEBEC}"/>
              </a:ext>
            </a:extLst>
          </p:cNvPr>
          <p:cNvCxnSpPr/>
          <p:nvPr/>
        </p:nvCxnSpPr>
        <p:spPr>
          <a:xfrm>
            <a:off x="3714206" y="1218784"/>
            <a:ext cx="0" cy="5112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57843666-6448-2F45-BACD-2E6D081E65BA}"/>
              </a:ext>
            </a:extLst>
          </p:cNvPr>
          <p:cNvSpPr txBox="1"/>
          <p:nvPr/>
        </p:nvSpPr>
        <p:spPr>
          <a:xfrm>
            <a:off x="6667943" y="1893040"/>
            <a:ext cx="2317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ARBEIDSGIVER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B475B251-262F-2843-AF24-0817D2083135}"/>
              </a:ext>
            </a:extLst>
          </p:cNvPr>
          <p:cNvSpPr txBox="1"/>
          <p:nvPr/>
        </p:nvSpPr>
        <p:spPr>
          <a:xfrm>
            <a:off x="6942355" y="6076378"/>
            <a:ext cx="1745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ANSATTE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ECF46C2-DC98-D04E-85CB-7BC0779719A9}"/>
              </a:ext>
            </a:extLst>
          </p:cNvPr>
          <p:cNvGrpSpPr/>
          <p:nvPr/>
        </p:nvGrpSpPr>
        <p:grpSpPr>
          <a:xfrm>
            <a:off x="6055352" y="5046269"/>
            <a:ext cx="3538421" cy="1150301"/>
            <a:chOff x="6055352" y="4893869"/>
            <a:chExt cx="3538421" cy="1150301"/>
          </a:xfrm>
        </p:grpSpPr>
        <p:pic>
          <p:nvPicPr>
            <p:cNvPr id="29" name="Bilde 28">
              <a:extLst>
                <a:ext uri="{FF2B5EF4-FFF2-40B4-BE49-F238E27FC236}">
                  <a16:creationId xmlns:a16="http://schemas.microsoft.com/office/drawing/2014/main" id="{11DB25F7-F068-594B-A5D9-3BA060670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1773" y="5031992"/>
              <a:ext cx="252000" cy="543792"/>
            </a:xfrm>
            <a:prstGeom prst="rect">
              <a:avLst/>
            </a:prstGeom>
          </p:spPr>
        </p:pic>
        <p:pic>
          <p:nvPicPr>
            <p:cNvPr id="30" name="Bilde 29">
              <a:extLst>
                <a:ext uri="{FF2B5EF4-FFF2-40B4-BE49-F238E27FC236}">
                  <a16:creationId xmlns:a16="http://schemas.microsoft.com/office/drawing/2014/main" id="{E08888B2-A3A3-EC46-8336-92C7222D5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6441" y="4948926"/>
              <a:ext cx="252000" cy="543792"/>
            </a:xfrm>
            <a:prstGeom prst="rect">
              <a:avLst/>
            </a:prstGeom>
          </p:spPr>
        </p:pic>
        <p:pic>
          <p:nvPicPr>
            <p:cNvPr id="31" name="Bilde 30">
              <a:extLst>
                <a:ext uri="{FF2B5EF4-FFF2-40B4-BE49-F238E27FC236}">
                  <a16:creationId xmlns:a16="http://schemas.microsoft.com/office/drawing/2014/main" id="{9D397C04-186C-D442-BFFB-C506614E8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2036" y="5091135"/>
              <a:ext cx="252000" cy="543792"/>
            </a:xfrm>
            <a:prstGeom prst="rect">
              <a:avLst/>
            </a:prstGeom>
          </p:spPr>
        </p:pic>
        <p:pic>
          <p:nvPicPr>
            <p:cNvPr id="32" name="Bilde 31">
              <a:extLst>
                <a:ext uri="{FF2B5EF4-FFF2-40B4-BE49-F238E27FC236}">
                  <a16:creationId xmlns:a16="http://schemas.microsoft.com/office/drawing/2014/main" id="{0DD1EEB4-168D-584C-B0D5-5F80F59F5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3287" y="4931312"/>
              <a:ext cx="216000" cy="520941"/>
            </a:xfrm>
            <a:prstGeom prst="rect">
              <a:avLst/>
            </a:prstGeom>
          </p:spPr>
        </p:pic>
        <p:pic>
          <p:nvPicPr>
            <p:cNvPr id="33" name="Bilde 32">
              <a:extLst>
                <a:ext uri="{FF2B5EF4-FFF2-40B4-BE49-F238E27FC236}">
                  <a16:creationId xmlns:a16="http://schemas.microsoft.com/office/drawing/2014/main" id="{78C7EE6D-54F3-D045-933A-680751D9F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4659" y="4936225"/>
              <a:ext cx="252000" cy="543792"/>
            </a:xfrm>
            <a:prstGeom prst="rect">
              <a:avLst/>
            </a:prstGeom>
          </p:spPr>
        </p:pic>
        <p:pic>
          <p:nvPicPr>
            <p:cNvPr id="34" name="Bilde 33">
              <a:extLst>
                <a:ext uri="{FF2B5EF4-FFF2-40B4-BE49-F238E27FC236}">
                  <a16:creationId xmlns:a16="http://schemas.microsoft.com/office/drawing/2014/main" id="{C89D0AF3-C15B-DA42-88FE-26BEFF8B5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2897" y="5296491"/>
              <a:ext cx="216000" cy="520941"/>
            </a:xfrm>
            <a:prstGeom prst="rect">
              <a:avLst/>
            </a:prstGeom>
          </p:spPr>
        </p:pic>
        <p:pic>
          <p:nvPicPr>
            <p:cNvPr id="35" name="Bilde 34">
              <a:extLst>
                <a:ext uri="{FF2B5EF4-FFF2-40B4-BE49-F238E27FC236}">
                  <a16:creationId xmlns:a16="http://schemas.microsoft.com/office/drawing/2014/main" id="{7BFFD3C6-50BC-6D43-AFC5-30D289A57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296" y="5426235"/>
              <a:ext cx="216000" cy="520941"/>
            </a:xfrm>
            <a:prstGeom prst="rect">
              <a:avLst/>
            </a:prstGeom>
          </p:spPr>
        </p:pic>
        <p:pic>
          <p:nvPicPr>
            <p:cNvPr id="36" name="Bilde 35">
              <a:extLst>
                <a:ext uri="{FF2B5EF4-FFF2-40B4-BE49-F238E27FC236}">
                  <a16:creationId xmlns:a16="http://schemas.microsoft.com/office/drawing/2014/main" id="{4911A766-99D4-2F47-A865-C101C109E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5352" y="4973231"/>
              <a:ext cx="252000" cy="543792"/>
            </a:xfrm>
            <a:prstGeom prst="rect">
              <a:avLst/>
            </a:prstGeom>
          </p:spPr>
        </p:pic>
        <p:pic>
          <p:nvPicPr>
            <p:cNvPr id="37" name="Bilde 36">
              <a:extLst>
                <a:ext uri="{FF2B5EF4-FFF2-40B4-BE49-F238E27FC236}">
                  <a16:creationId xmlns:a16="http://schemas.microsoft.com/office/drawing/2014/main" id="{8FF36985-0AF9-5D4D-B7AC-A9F4A0AB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30481" y="5191782"/>
              <a:ext cx="216000" cy="520941"/>
            </a:xfrm>
            <a:prstGeom prst="rect">
              <a:avLst/>
            </a:prstGeom>
          </p:spPr>
        </p:pic>
        <p:pic>
          <p:nvPicPr>
            <p:cNvPr id="38" name="Bilde 37">
              <a:extLst>
                <a:ext uri="{FF2B5EF4-FFF2-40B4-BE49-F238E27FC236}">
                  <a16:creationId xmlns:a16="http://schemas.microsoft.com/office/drawing/2014/main" id="{99F233CE-D256-F140-926A-07882B2EE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4255" y="5338622"/>
              <a:ext cx="252000" cy="543792"/>
            </a:xfrm>
            <a:prstGeom prst="rect">
              <a:avLst/>
            </a:prstGeom>
          </p:spPr>
        </p:pic>
        <p:pic>
          <p:nvPicPr>
            <p:cNvPr id="39" name="Bilde 38">
              <a:extLst>
                <a:ext uri="{FF2B5EF4-FFF2-40B4-BE49-F238E27FC236}">
                  <a16:creationId xmlns:a16="http://schemas.microsoft.com/office/drawing/2014/main" id="{4AD04A0B-6257-4641-9875-55257AC69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7998" y="4951922"/>
              <a:ext cx="252000" cy="543792"/>
            </a:xfrm>
            <a:prstGeom prst="rect">
              <a:avLst/>
            </a:prstGeom>
          </p:spPr>
        </p:pic>
        <p:pic>
          <p:nvPicPr>
            <p:cNvPr id="40" name="Bilde 39">
              <a:extLst>
                <a:ext uri="{FF2B5EF4-FFF2-40B4-BE49-F238E27FC236}">
                  <a16:creationId xmlns:a16="http://schemas.microsoft.com/office/drawing/2014/main" id="{5B8704EC-715F-0645-8E61-0DE1B73D8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7277" y="4893869"/>
              <a:ext cx="216000" cy="520941"/>
            </a:xfrm>
            <a:prstGeom prst="rect">
              <a:avLst/>
            </a:prstGeom>
          </p:spPr>
        </p:pic>
        <p:pic>
          <p:nvPicPr>
            <p:cNvPr id="41" name="Bilde 40">
              <a:extLst>
                <a:ext uri="{FF2B5EF4-FFF2-40B4-BE49-F238E27FC236}">
                  <a16:creationId xmlns:a16="http://schemas.microsoft.com/office/drawing/2014/main" id="{243455A6-48B7-3D40-83CE-3B6423906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4132" y="5436537"/>
              <a:ext cx="252000" cy="543792"/>
            </a:xfrm>
            <a:prstGeom prst="rect">
              <a:avLst/>
            </a:prstGeom>
          </p:spPr>
        </p:pic>
        <p:pic>
          <p:nvPicPr>
            <p:cNvPr id="42" name="Bilde 41">
              <a:extLst>
                <a:ext uri="{FF2B5EF4-FFF2-40B4-BE49-F238E27FC236}">
                  <a16:creationId xmlns:a16="http://schemas.microsoft.com/office/drawing/2014/main" id="{A1840A05-4169-1443-822F-0210F2B47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41153" y="5115593"/>
              <a:ext cx="216000" cy="520941"/>
            </a:xfrm>
            <a:prstGeom prst="rect">
              <a:avLst/>
            </a:prstGeom>
          </p:spPr>
        </p:pic>
        <p:pic>
          <p:nvPicPr>
            <p:cNvPr id="43" name="Bilde 42">
              <a:extLst>
                <a:ext uri="{FF2B5EF4-FFF2-40B4-BE49-F238E27FC236}">
                  <a16:creationId xmlns:a16="http://schemas.microsoft.com/office/drawing/2014/main" id="{1D497C75-F0CB-3344-8897-30E8448D4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1612" y="5340992"/>
              <a:ext cx="252000" cy="543792"/>
            </a:xfrm>
            <a:prstGeom prst="rect">
              <a:avLst/>
            </a:prstGeom>
          </p:spPr>
        </p:pic>
        <p:pic>
          <p:nvPicPr>
            <p:cNvPr id="44" name="Bilde 43">
              <a:extLst>
                <a:ext uri="{FF2B5EF4-FFF2-40B4-BE49-F238E27FC236}">
                  <a16:creationId xmlns:a16="http://schemas.microsoft.com/office/drawing/2014/main" id="{DFABF345-63DA-2B43-A96B-E703B6CE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0555" y="5084893"/>
              <a:ext cx="252000" cy="543792"/>
            </a:xfrm>
            <a:prstGeom prst="rect">
              <a:avLst/>
            </a:prstGeom>
          </p:spPr>
        </p:pic>
        <p:pic>
          <p:nvPicPr>
            <p:cNvPr id="45" name="Bilde 44">
              <a:extLst>
                <a:ext uri="{FF2B5EF4-FFF2-40B4-BE49-F238E27FC236}">
                  <a16:creationId xmlns:a16="http://schemas.microsoft.com/office/drawing/2014/main" id="{C31911E9-CB3D-B447-91D5-0D7D0748E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3476" y="5213282"/>
              <a:ext cx="216000" cy="520941"/>
            </a:xfrm>
            <a:prstGeom prst="rect">
              <a:avLst/>
            </a:prstGeom>
          </p:spPr>
        </p:pic>
        <p:pic>
          <p:nvPicPr>
            <p:cNvPr id="46" name="Bilde 45">
              <a:extLst>
                <a:ext uri="{FF2B5EF4-FFF2-40B4-BE49-F238E27FC236}">
                  <a16:creationId xmlns:a16="http://schemas.microsoft.com/office/drawing/2014/main" id="{E9D2CFF8-CBBF-5D44-B751-90B6AE027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90663" y="4984656"/>
              <a:ext cx="216000" cy="520941"/>
            </a:xfrm>
            <a:prstGeom prst="rect">
              <a:avLst/>
            </a:prstGeom>
          </p:spPr>
        </p:pic>
        <p:pic>
          <p:nvPicPr>
            <p:cNvPr id="47" name="Bilde 46">
              <a:extLst>
                <a:ext uri="{FF2B5EF4-FFF2-40B4-BE49-F238E27FC236}">
                  <a16:creationId xmlns:a16="http://schemas.microsoft.com/office/drawing/2014/main" id="{651C7D7E-D0D5-5A43-9763-091C09827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40825" y="5419057"/>
              <a:ext cx="252000" cy="543792"/>
            </a:xfrm>
            <a:prstGeom prst="rect">
              <a:avLst/>
            </a:prstGeom>
          </p:spPr>
        </p:pic>
        <p:pic>
          <p:nvPicPr>
            <p:cNvPr id="48" name="Bilde 47">
              <a:extLst>
                <a:ext uri="{FF2B5EF4-FFF2-40B4-BE49-F238E27FC236}">
                  <a16:creationId xmlns:a16="http://schemas.microsoft.com/office/drawing/2014/main" id="{6034262E-83FE-E04B-916B-C173B025A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32894" y="4996082"/>
              <a:ext cx="216000" cy="520941"/>
            </a:xfrm>
            <a:prstGeom prst="rect">
              <a:avLst/>
            </a:prstGeom>
          </p:spPr>
        </p:pic>
        <p:pic>
          <p:nvPicPr>
            <p:cNvPr id="49" name="Bilde 48">
              <a:extLst>
                <a:ext uri="{FF2B5EF4-FFF2-40B4-BE49-F238E27FC236}">
                  <a16:creationId xmlns:a16="http://schemas.microsoft.com/office/drawing/2014/main" id="{37ADECB0-BD6A-B349-8507-86CA8DF6A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28422" y="5414810"/>
              <a:ext cx="216000" cy="520941"/>
            </a:xfrm>
            <a:prstGeom prst="rect">
              <a:avLst/>
            </a:prstGeom>
          </p:spPr>
        </p:pic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4E68DC29-C38C-BE41-B5AB-6A32D5BEB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53366" y="5403384"/>
              <a:ext cx="252000" cy="543792"/>
            </a:xfrm>
            <a:prstGeom prst="rect">
              <a:avLst/>
            </a:prstGeom>
          </p:spPr>
        </p:pic>
        <p:pic>
          <p:nvPicPr>
            <p:cNvPr id="51" name="Bilde 50">
              <a:extLst>
                <a:ext uri="{FF2B5EF4-FFF2-40B4-BE49-F238E27FC236}">
                  <a16:creationId xmlns:a16="http://schemas.microsoft.com/office/drawing/2014/main" id="{53E8BDF7-BA17-5447-9CC2-F50D1CEBD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85704" y="5523229"/>
              <a:ext cx="216000" cy="520941"/>
            </a:xfrm>
            <a:prstGeom prst="rect">
              <a:avLst/>
            </a:prstGeom>
          </p:spPr>
        </p:pic>
        <p:pic>
          <p:nvPicPr>
            <p:cNvPr id="52" name="Bilde 51">
              <a:extLst>
                <a:ext uri="{FF2B5EF4-FFF2-40B4-BE49-F238E27FC236}">
                  <a16:creationId xmlns:a16="http://schemas.microsoft.com/office/drawing/2014/main" id="{D6A3F8BA-D81E-8D4E-B770-CAFED977A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1745" y="5107744"/>
              <a:ext cx="216000" cy="520941"/>
            </a:xfrm>
            <a:prstGeom prst="rect">
              <a:avLst/>
            </a:prstGeom>
          </p:spPr>
        </p:pic>
        <p:pic>
          <p:nvPicPr>
            <p:cNvPr id="53" name="Bilde 52">
              <a:extLst>
                <a:ext uri="{FF2B5EF4-FFF2-40B4-BE49-F238E27FC236}">
                  <a16:creationId xmlns:a16="http://schemas.microsoft.com/office/drawing/2014/main" id="{CFE63544-56C3-4841-AC73-F75FE3BAD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33172" y="5364638"/>
              <a:ext cx="252000" cy="543792"/>
            </a:xfrm>
            <a:prstGeom prst="rect">
              <a:avLst/>
            </a:prstGeom>
          </p:spPr>
        </p:pic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89DEF9B6-94C1-4044-B449-DC6819387E61}"/>
              </a:ext>
            </a:extLst>
          </p:cNvPr>
          <p:cNvGrpSpPr/>
          <p:nvPr/>
        </p:nvGrpSpPr>
        <p:grpSpPr>
          <a:xfrm>
            <a:off x="6624969" y="2245717"/>
            <a:ext cx="2369876" cy="2772000"/>
            <a:chOff x="6624969" y="2245717"/>
            <a:chExt cx="2369876" cy="2772000"/>
          </a:xfrm>
        </p:grpSpPr>
        <p:cxnSp>
          <p:nvCxnSpPr>
            <p:cNvPr id="55" name="Rett pil 54">
              <a:extLst>
                <a:ext uri="{FF2B5EF4-FFF2-40B4-BE49-F238E27FC236}">
                  <a16:creationId xmlns:a16="http://schemas.microsoft.com/office/drawing/2014/main" id="{6BB8DA3E-B629-E447-B4BC-8AE6D8B12490}"/>
                </a:ext>
              </a:extLst>
            </p:cNvPr>
            <p:cNvCxnSpPr/>
            <p:nvPr/>
          </p:nvCxnSpPr>
          <p:spPr>
            <a:xfrm>
              <a:off x="7797612" y="2245717"/>
              <a:ext cx="0" cy="2772000"/>
            </a:xfrm>
            <a:prstGeom prst="straightConnector1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220F0766-30E9-E04E-A2A5-61AB3E2529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4969" y="2780585"/>
              <a:ext cx="2369876" cy="1658374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00"/>
                </a:spcAft>
              </a:pPr>
              <a:endParaRPr lang="nb-NO" dirty="0"/>
            </a:p>
          </p:txBody>
        </p:sp>
        <p:sp>
          <p:nvSpPr>
            <p:cNvPr id="58" name="TekstSylinder 57">
              <a:extLst>
                <a:ext uri="{FF2B5EF4-FFF2-40B4-BE49-F238E27FC236}">
                  <a16:creationId xmlns:a16="http://schemas.microsoft.com/office/drawing/2014/main" id="{CCE454CA-044B-C646-A70F-EC0A1A4D2E28}"/>
                </a:ext>
              </a:extLst>
            </p:cNvPr>
            <p:cNvSpPr txBox="1"/>
            <p:nvPr/>
          </p:nvSpPr>
          <p:spPr>
            <a:xfrm>
              <a:off x="6981625" y="3309120"/>
              <a:ext cx="16589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bg1"/>
                  </a:solidFill>
                </a:rPr>
                <a:t>STYRINGS-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</a:rPr>
                <a:t>RETT</a:t>
              </a:r>
            </a:p>
          </p:txBody>
        </p:sp>
      </p:grpSp>
      <p:pic>
        <p:nvPicPr>
          <p:cNvPr id="7" name="Bilde 6">
            <a:extLst>
              <a:ext uri="{FF2B5EF4-FFF2-40B4-BE49-F238E27FC236}">
                <a16:creationId xmlns:a16="http://schemas.microsoft.com/office/drawing/2014/main" id="{1EC38682-9877-BC41-A7EC-E777DE004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05" y="1255799"/>
            <a:ext cx="324000" cy="688150"/>
          </a:xfrm>
          <a:prstGeom prst="rect">
            <a:avLst/>
          </a:prstGeom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F10B7055-CED4-524B-8A50-0D1E406D9A5A}"/>
              </a:ext>
            </a:extLst>
          </p:cNvPr>
          <p:cNvSpPr>
            <a:spLocks/>
          </p:cNvSpPr>
          <p:nvPr/>
        </p:nvSpPr>
        <p:spPr>
          <a:xfrm>
            <a:off x="6022814" y="2245416"/>
            <a:ext cx="1656000" cy="93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Alminnelige aktsomhets-normer</a:t>
            </a: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37736607-83FB-A943-BA4C-13087E98EB02}"/>
              </a:ext>
            </a:extLst>
          </p:cNvPr>
          <p:cNvSpPr>
            <a:spLocks/>
          </p:cNvSpPr>
          <p:nvPr/>
        </p:nvSpPr>
        <p:spPr>
          <a:xfrm>
            <a:off x="7917155" y="2246530"/>
            <a:ext cx="1656000" cy="93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Lover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AB2D79D6-9454-2142-9252-15339B02EC63}"/>
              </a:ext>
            </a:extLst>
          </p:cNvPr>
          <p:cNvSpPr>
            <a:spLocks/>
          </p:cNvSpPr>
          <p:nvPr/>
        </p:nvSpPr>
        <p:spPr>
          <a:xfrm>
            <a:off x="8816441" y="3178961"/>
            <a:ext cx="1656000" cy="93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Hoved-avtale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0263B89C-2F21-6E41-8979-B5E666AD3C15}"/>
              </a:ext>
            </a:extLst>
          </p:cNvPr>
          <p:cNvSpPr>
            <a:spLocks/>
          </p:cNvSpPr>
          <p:nvPr/>
        </p:nvSpPr>
        <p:spPr>
          <a:xfrm>
            <a:off x="5191977" y="3178961"/>
            <a:ext cx="1656000" cy="93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Arbeids-avtalen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2B2DCC0A-592B-8648-B2C1-676DBD35B0C6}"/>
              </a:ext>
            </a:extLst>
          </p:cNvPr>
          <p:cNvSpPr>
            <a:spLocks/>
          </p:cNvSpPr>
          <p:nvPr/>
        </p:nvSpPr>
        <p:spPr>
          <a:xfrm>
            <a:off x="6022814" y="4064171"/>
            <a:ext cx="1656000" cy="93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Særavtaler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8E333C84-BAF8-F847-BB8A-2AA89F300318}"/>
              </a:ext>
            </a:extLst>
          </p:cNvPr>
          <p:cNvSpPr>
            <a:spLocks/>
          </p:cNvSpPr>
          <p:nvPr/>
        </p:nvSpPr>
        <p:spPr>
          <a:xfrm>
            <a:off x="7912877" y="4069454"/>
            <a:ext cx="1656000" cy="93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Overens-</a:t>
            </a:r>
            <a:r>
              <a:rPr lang="nb-NO" sz="1400" dirty="0" err="1"/>
              <a:t>komster</a:t>
            </a:r>
            <a:endParaRPr lang="nb-NO" sz="1400" dirty="0"/>
          </a:p>
        </p:txBody>
      </p:sp>
      <p:sp>
        <p:nvSpPr>
          <p:cNvPr id="65" name="Plassholder for innhold 1">
            <a:extLst>
              <a:ext uri="{FF2B5EF4-FFF2-40B4-BE49-F238E27FC236}">
                <a16:creationId xmlns:a16="http://schemas.microsoft.com/office/drawing/2014/main" id="{FFEFC1CD-CC9B-7441-87B0-C2868DE7E1FB}"/>
              </a:ext>
            </a:extLst>
          </p:cNvPr>
          <p:cNvSpPr txBox="1">
            <a:spLocks/>
          </p:cNvSpPr>
          <p:nvPr/>
        </p:nvSpPr>
        <p:spPr>
          <a:xfrm>
            <a:off x="1134216" y="3807876"/>
            <a:ext cx="2523384" cy="17915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180000" indent="-180000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4000" indent="-180000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4450" indent="-179388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9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187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b-NO" sz="1800" dirty="0"/>
              <a:t>Arbeidsgivers styringsrett begrenses av en rekke bestemmelser i lov- og avtaleverket.</a:t>
            </a:r>
          </a:p>
        </p:txBody>
      </p:sp>
      <p:grpSp>
        <p:nvGrpSpPr>
          <p:cNvPr id="54" name="Gruppe 53">
            <a:extLst>
              <a:ext uri="{FF2B5EF4-FFF2-40B4-BE49-F238E27FC236}">
                <a16:creationId xmlns:a16="http://schemas.microsoft.com/office/drawing/2014/main" id="{8505162A-0A56-F245-B242-CF4E8C7DB7BC}"/>
              </a:ext>
            </a:extLst>
          </p:cNvPr>
          <p:cNvGrpSpPr/>
          <p:nvPr/>
        </p:nvGrpSpPr>
        <p:grpSpPr>
          <a:xfrm>
            <a:off x="10982817" y="6371650"/>
            <a:ext cx="1054100" cy="320675"/>
            <a:chOff x="9185275" y="6096000"/>
            <a:chExt cx="1054100" cy="320675"/>
          </a:xfrm>
        </p:grpSpPr>
        <p:sp>
          <p:nvSpPr>
            <p:cNvPr id="56" name="Trekant 55">
              <a:extLst>
                <a:ext uri="{FF2B5EF4-FFF2-40B4-BE49-F238E27FC236}">
                  <a16:creationId xmlns:a16="http://schemas.microsoft.com/office/drawing/2014/main" id="{A8638EB7-C337-4B41-A3EE-F470C7C0A232}"/>
                </a:ext>
              </a:extLst>
            </p:cNvPr>
            <p:cNvSpPr/>
            <p:nvPr/>
          </p:nvSpPr>
          <p:spPr>
            <a:xfrm rot="5400000">
              <a:off x="10022036" y="6188398"/>
              <a:ext cx="237600" cy="1434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B8CD7D6F-4E49-704C-902C-52CC79395287}"/>
                </a:ext>
              </a:extLst>
            </p:cNvPr>
            <p:cNvSpPr/>
            <p:nvPr/>
          </p:nvSpPr>
          <p:spPr>
            <a:xfrm>
              <a:off x="9215718" y="6131858"/>
              <a:ext cx="828000" cy="25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/>
                <a:t>NESTE</a:t>
              </a:r>
            </a:p>
          </p:txBody>
        </p:sp>
        <p:sp>
          <p:nvSpPr>
            <p:cNvPr id="67" name="Rektangel 6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CCF406F-8A22-F141-A1B1-22DCD74EA5F8}"/>
                </a:ext>
              </a:extLst>
            </p:cNvPr>
            <p:cNvSpPr/>
            <p:nvPr/>
          </p:nvSpPr>
          <p:spPr>
            <a:xfrm>
              <a:off x="9185275" y="6096000"/>
              <a:ext cx="1054100" cy="3206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11846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500"/>
                            </p:stCondLst>
                            <p:childTnLst>
                              <p:par>
                                <p:cTn id="32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01AA942-CA1D-124E-943F-BB0122B2F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216" y="1218786"/>
            <a:ext cx="2523384" cy="1195642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/>
              <a:t>Arbeidsmiljøloven gir den enkelte ansatte </a:t>
            </a:r>
            <a:r>
              <a:rPr lang="nb-NO" sz="1800" dirty="0">
                <a:solidFill>
                  <a:schemeClr val="accent6">
                    <a:lumMod val="75000"/>
                  </a:schemeClr>
                </a:solidFill>
              </a:rPr>
              <a:t>innflytelse</a:t>
            </a:r>
            <a:r>
              <a:rPr lang="nb-NO" sz="1800" dirty="0"/>
              <a:t> på egen arbeidssituasjon.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01BBCF9-3AD7-6B4D-A3F2-45B1DAE77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" y="306783"/>
            <a:ext cx="11678478" cy="608525"/>
          </a:xfrm>
        </p:spPr>
        <p:txBody>
          <a:bodyPr/>
          <a:lstStyle/>
          <a:p>
            <a:r>
              <a:rPr lang="nb-NO" dirty="0"/>
              <a:t>Medbestemmelse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02DE2D5-CEDA-7040-8CF1-CA9C9D7F5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A162D6-F00B-4378-A732-E7D904156DA2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31A89B8A-7F18-1940-B483-3DB1611CEBEC}"/>
              </a:ext>
            </a:extLst>
          </p:cNvPr>
          <p:cNvCxnSpPr/>
          <p:nvPr/>
        </p:nvCxnSpPr>
        <p:spPr>
          <a:xfrm>
            <a:off x="3714206" y="1218784"/>
            <a:ext cx="0" cy="5112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57843666-6448-2F45-BACD-2E6D081E65BA}"/>
              </a:ext>
            </a:extLst>
          </p:cNvPr>
          <p:cNvSpPr txBox="1"/>
          <p:nvPr/>
        </p:nvSpPr>
        <p:spPr>
          <a:xfrm>
            <a:off x="6667943" y="1893040"/>
            <a:ext cx="2317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ARBEIDSGIVER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B475B251-262F-2843-AF24-0817D2083135}"/>
              </a:ext>
            </a:extLst>
          </p:cNvPr>
          <p:cNvSpPr txBox="1"/>
          <p:nvPr/>
        </p:nvSpPr>
        <p:spPr>
          <a:xfrm>
            <a:off x="6942355" y="6076378"/>
            <a:ext cx="1745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ANSATTE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ECF46C2-DC98-D04E-85CB-7BC0779719A9}"/>
              </a:ext>
            </a:extLst>
          </p:cNvPr>
          <p:cNvGrpSpPr/>
          <p:nvPr/>
        </p:nvGrpSpPr>
        <p:grpSpPr>
          <a:xfrm>
            <a:off x="6055352" y="5046269"/>
            <a:ext cx="3538421" cy="1150301"/>
            <a:chOff x="6055352" y="4893869"/>
            <a:chExt cx="3538421" cy="1150301"/>
          </a:xfrm>
        </p:grpSpPr>
        <p:pic>
          <p:nvPicPr>
            <p:cNvPr id="29" name="Bilde 28">
              <a:extLst>
                <a:ext uri="{FF2B5EF4-FFF2-40B4-BE49-F238E27FC236}">
                  <a16:creationId xmlns:a16="http://schemas.microsoft.com/office/drawing/2014/main" id="{11DB25F7-F068-594B-A5D9-3BA060670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1773" y="5031992"/>
              <a:ext cx="252000" cy="543792"/>
            </a:xfrm>
            <a:prstGeom prst="rect">
              <a:avLst/>
            </a:prstGeom>
          </p:spPr>
        </p:pic>
        <p:pic>
          <p:nvPicPr>
            <p:cNvPr id="30" name="Bilde 29">
              <a:extLst>
                <a:ext uri="{FF2B5EF4-FFF2-40B4-BE49-F238E27FC236}">
                  <a16:creationId xmlns:a16="http://schemas.microsoft.com/office/drawing/2014/main" id="{E08888B2-A3A3-EC46-8336-92C7222D5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6441" y="4948926"/>
              <a:ext cx="252000" cy="543792"/>
            </a:xfrm>
            <a:prstGeom prst="rect">
              <a:avLst/>
            </a:prstGeom>
          </p:spPr>
        </p:pic>
        <p:pic>
          <p:nvPicPr>
            <p:cNvPr id="31" name="Bilde 30">
              <a:extLst>
                <a:ext uri="{FF2B5EF4-FFF2-40B4-BE49-F238E27FC236}">
                  <a16:creationId xmlns:a16="http://schemas.microsoft.com/office/drawing/2014/main" id="{9D397C04-186C-D442-BFFB-C506614E8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2036" y="5091135"/>
              <a:ext cx="252000" cy="543792"/>
            </a:xfrm>
            <a:prstGeom prst="rect">
              <a:avLst/>
            </a:prstGeom>
          </p:spPr>
        </p:pic>
        <p:pic>
          <p:nvPicPr>
            <p:cNvPr id="32" name="Bilde 31">
              <a:extLst>
                <a:ext uri="{FF2B5EF4-FFF2-40B4-BE49-F238E27FC236}">
                  <a16:creationId xmlns:a16="http://schemas.microsoft.com/office/drawing/2014/main" id="{0DD1EEB4-168D-584C-B0D5-5F80F59F5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3287" y="4931312"/>
              <a:ext cx="216000" cy="520941"/>
            </a:xfrm>
            <a:prstGeom prst="rect">
              <a:avLst/>
            </a:prstGeom>
          </p:spPr>
        </p:pic>
        <p:pic>
          <p:nvPicPr>
            <p:cNvPr id="33" name="Bilde 32">
              <a:extLst>
                <a:ext uri="{FF2B5EF4-FFF2-40B4-BE49-F238E27FC236}">
                  <a16:creationId xmlns:a16="http://schemas.microsoft.com/office/drawing/2014/main" id="{78C7EE6D-54F3-D045-933A-680751D9F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4659" y="4936225"/>
              <a:ext cx="252000" cy="543792"/>
            </a:xfrm>
            <a:prstGeom prst="rect">
              <a:avLst/>
            </a:prstGeom>
          </p:spPr>
        </p:pic>
        <p:pic>
          <p:nvPicPr>
            <p:cNvPr id="34" name="Bilde 33">
              <a:extLst>
                <a:ext uri="{FF2B5EF4-FFF2-40B4-BE49-F238E27FC236}">
                  <a16:creationId xmlns:a16="http://schemas.microsoft.com/office/drawing/2014/main" id="{C89D0AF3-C15B-DA42-88FE-26BEFF8B5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2897" y="5296491"/>
              <a:ext cx="216000" cy="520941"/>
            </a:xfrm>
            <a:prstGeom prst="rect">
              <a:avLst/>
            </a:prstGeom>
          </p:spPr>
        </p:pic>
        <p:pic>
          <p:nvPicPr>
            <p:cNvPr id="35" name="Bilde 34">
              <a:extLst>
                <a:ext uri="{FF2B5EF4-FFF2-40B4-BE49-F238E27FC236}">
                  <a16:creationId xmlns:a16="http://schemas.microsoft.com/office/drawing/2014/main" id="{7BFFD3C6-50BC-6D43-AFC5-30D289A57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296" y="5426235"/>
              <a:ext cx="216000" cy="520941"/>
            </a:xfrm>
            <a:prstGeom prst="rect">
              <a:avLst/>
            </a:prstGeom>
          </p:spPr>
        </p:pic>
        <p:pic>
          <p:nvPicPr>
            <p:cNvPr id="36" name="Bilde 35">
              <a:extLst>
                <a:ext uri="{FF2B5EF4-FFF2-40B4-BE49-F238E27FC236}">
                  <a16:creationId xmlns:a16="http://schemas.microsoft.com/office/drawing/2014/main" id="{4911A766-99D4-2F47-A865-C101C109E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5352" y="4973231"/>
              <a:ext cx="252000" cy="543792"/>
            </a:xfrm>
            <a:prstGeom prst="rect">
              <a:avLst/>
            </a:prstGeom>
          </p:spPr>
        </p:pic>
        <p:pic>
          <p:nvPicPr>
            <p:cNvPr id="37" name="Bilde 36">
              <a:extLst>
                <a:ext uri="{FF2B5EF4-FFF2-40B4-BE49-F238E27FC236}">
                  <a16:creationId xmlns:a16="http://schemas.microsoft.com/office/drawing/2014/main" id="{8FF36985-0AF9-5D4D-B7AC-A9F4A0AB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30481" y="5191782"/>
              <a:ext cx="216000" cy="520941"/>
            </a:xfrm>
            <a:prstGeom prst="rect">
              <a:avLst/>
            </a:prstGeom>
          </p:spPr>
        </p:pic>
        <p:pic>
          <p:nvPicPr>
            <p:cNvPr id="38" name="Bilde 37">
              <a:extLst>
                <a:ext uri="{FF2B5EF4-FFF2-40B4-BE49-F238E27FC236}">
                  <a16:creationId xmlns:a16="http://schemas.microsoft.com/office/drawing/2014/main" id="{99F233CE-D256-F140-926A-07882B2EE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4255" y="5338622"/>
              <a:ext cx="252000" cy="543792"/>
            </a:xfrm>
            <a:prstGeom prst="rect">
              <a:avLst/>
            </a:prstGeom>
          </p:spPr>
        </p:pic>
        <p:pic>
          <p:nvPicPr>
            <p:cNvPr id="39" name="Bilde 38">
              <a:extLst>
                <a:ext uri="{FF2B5EF4-FFF2-40B4-BE49-F238E27FC236}">
                  <a16:creationId xmlns:a16="http://schemas.microsoft.com/office/drawing/2014/main" id="{4AD04A0B-6257-4641-9875-55257AC69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7998" y="4951922"/>
              <a:ext cx="252000" cy="543792"/>
            </a:xfrm>
            <a:prstGeom prst="rect">
              <a:avLst/>
            </a:prstGeom>
          </p:spPr>
        </p:pic>
        <p:pic>
          <p:nvPicPr>
            <p:cNvPr id="40" name="Bilde 39">
              <a:extLst>
                <a:ext uri="{FF2B5EF4-FFF2-40B4-BE49-F238E27FC236}">
                  <a16:creationId xmlns:a16="http://schemas.microsoft.com/office/drawing/2014/main" id="{5B8704EC-715F-0645-8E61-0DE1B73D8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7277" y="4893869"/>
              <a:ext cx="216000" cy="520941"/>
            </a:xfrm>
            <a:prstGeom prst="rect">
              <a:avLst/>
            </a:prstGeom>
          </p:spPr>
        </p:pic>
        <p:pic>
          <p:nvPicPr>
            <p:cNvPr id="41" name="Bilde 40">
              <a:extLst>
                <a:ext uri="{FF2B5EF4-FFF2-40B4-BE49-F238E27FC236}">
                  <a16:creationId xmlns:a16="http://schemas.microsoft.com/office/drawing/2014/main" id="{243455A6-48B7-3D40-83CE-3B6423906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4132" y="5436537"/>
              <a:ext cx="252000" cy="543792"/>
            </a:xfrm>
            <a:prstGeom prst="rect">
              <a:avLst/>
            </a:prstGeom>
          </p:spPr>
        </p:pic>
        <p:pic>
          <p:nvPicPr>
            <p:cNvPr id="42" name="Bilde 41">
              <a:extLst>
                <a:ext uri="{FF2B5EF4-FFF2-40B4-BE49-F238E27FC236}">
                  <a16:creationId xmlns:a16="http://schemas.microsoft.com/office/drawing/2014/main" id="{A1840A05-4169-1443-822F-0210F2B47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41153" y="5115593"/>
              <a:ext cx="216000" cy="520941"/>
            </a:xfrm>
            <a:prstGeom prst="rect">
              <a:avLst/>
            </a:prstGeom>
          </p:spPr>
        </p:pic>
        <p:pic>
          <p:nvPicPr>
            <p:cNvPr id="43" name="Bilde 42">
              <a:extLst>
                <a:ext uri="{FF2B5EF4-FFF2-40B4-BE49-F238E27FC236}">
                  <a16:creationId xmlns:a16="http://schemas.microsoft.com/office/drawing/2014/main" id="{1D497C75-F0CB-3344-8897-30E8448D4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1612" y="5340992"/>
              <a:ext cx="252000" cy="543792"/>
            </a:xfrm>
            <a:prstGeom prst="rect">
              <a:avLst/>
            </a:prstGeom>
          </p:spPr>
        </p:pic>
        <p:pic>
          <p:nvPicPr>
            <p:cNvPr id="44" name="Bilde 43">
              <a:extLst>
                <a:ext uri="{FF2B5EF4-FFF2-40B4-BE49-F238E27FC236}">
                  <a16:creationId xmlns:a16="http://schemas.microsoft.com/office/drawing/2014/main" id="{DFABF345-63DA-2B43-A96B-E703B6CE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0555" y="5084893"/>
              <a:ext cx="252000" cy="543792"/>
            </a:xfrm>
            <a:prstGeom prst="rect">
              <a:avLst/>
            </a:prstGeom>
          </p:spPr>
        </p:pic>
        <p:pic>
          <p:nvPicPr>
            <p:cNvPr id="45" name="Bilde 44">
              <a:extLst>
                <a:ext uri="{FF2B5EF4-FFF2-40B4-BE49-F238E27FC236}">
                  <a16:creationId xmlns:a16="http://schemas.microsoft.com/office/drawing/2014/main" id="{C31911E9-CB3D-B447-91D5-0D7D0748E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3476" y="5213282"/>
              <a:ext cx="216000" cy="520941"/>
            </a:xfrm>
            <a:prstGeom prst="rect">
              <a:avLst/>
            </a:prstGeom>
          </p:spPr>
        </p:pic>
        <p:pic>
          <p:nvPicPr>
            <p:cNvPr id="46" name="Bilde 45">
              <a:extLst>
                <a:ext uri="{FF2B5EF4-FFF2-40B4-BE49-F238E27FC236}">
                  <a16:creationId xmlns:a16="http://schemas.microsoft.com/office/drawing/2014/main" id="{E9D2CFF8-CBBF-5D44-B751-90B6AE027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90663" y="4984656"/>
              <a:ext cx="216000" cy="520941"/>
            </a:xfrm>
            <a:prstGeom prst="rect">
              <a:avLst/>
            </a:prstGeom>
          </p:spPr>
        </p:pic>
        <p:pic>
          <p:nvPicPr>
            <p:cNvPr id="47" name="Bilde 46">
              <a:extLst>
                <a:ext uri="{FF2B5EF4-FFF2-40B4-BE49-F238E27FC236}">
                  <a16:creationId xmlns:a16="http://schemas.microsoft.com/office/drawing/2014/main" id="{651C7D7E-D0D5-5A43-9763-091C09827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40825" y="5419057"/>
              <a:ext cx="252000" cy="543792"/>
            </a:xfrm>
            <a:prstGeom prst="rect">
              <a:avLst/>
            </a:prstGeom>
          </p:spPr>
        </p:pic>
        <p:pic>
          <p:nvPicPr>
            <p:cNvPr id="48" name="Bilde 47">
              <a:extLst>
                <a:ext uri="{FF2B5EF4-FFF2-40B4-BE49-F238E27FC236}">
                  <a16:creationId xmlns:a16="http://schemas.microsoft.com/office/drawing/2014/main" id="{6034262E-83FE-E04B-916B-C173B025A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32894" y="4996082"/>
              <a:ext cx="216000" cy="520941"/>
            </a:xfrm>
            <a:prstGeom prst="rect">
              <a:avLst/>
            </a:prstGeom>
          </p:spPr>
        </p:pic>
        <p:pic>
          <p:nvPicPr>
            <p:cNvPr id="49" name="Bilde 48">
              <a:extLst>
                <a:ext uri="{FF2B5EF4-FFF2-40B4-BE49-F238E27FC236}">
                  <a16:creationId xmlns:a16="http://schemas.microsoft.com/office/drawing/2014/main" id="{37ADECB0-BD6A-B349-8507-86CA8DF6A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28422" y="5414810"/>
              <a:ext cx="216000" cy="520941"/>
            </a:xfrm>
            <a:prstGeom prst="rect">
              <a:avLst/>
            </a:prstGeom>
          </p:spPr>
        </p:pic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4E68DC29-C38C-BE41-B5AB-6A32D5BEB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53366" y="5403384"/>
              <a:ext cx="252000" cy="543792"/>
            </a:xfrm>
            <a:prstGeom prst="rect">
              <a:avLst/>
            </a:prstGeom>
          </p:spPr>
        </p:pic>
        <p:pic>
          <p:nvPicPr>
            <p:cNvPr id="51" name="Bilde 50">
              <a:extLst>
                <a:ext uri="{FF2B5EF4-FFF2-40B4-BE49-F238E27FC236}">
                  <a16:creationId xmlns:a16="http://schemas.microsoft.com/office/drawing/2014/main" id="{53E8BDF7-BA17-5447-9CC2-F50D1CEBD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85704" y="5523229"/>
              <a:ext cx="216000" cy="520941"/>
            </a:xfrm>
            <a:prstGeom prst="rect">
              <a:avLst/>
            </a:prstGeom>
          </p:spPr>
        </p:pic>
        <p:pic>
          <p:nvPicPr>
            <p:cNvPr id="52" name="Bilde 51">
              <a:extLst>
                <a:ext uri="{FF2B5EF4-FFF2-40B4-BE49-F238E27FC236}">
                  <a16:creationId xmlns:a16="http://schemas.microsoft.com/office/drawing/2014/main" id="{D6A3F8BA-D81E-8D4E-B770-CAFED977A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1745" y="5107744"/>
              <a:ext cx="216000" cy="520941"/>
            </a:xfrm>
            <a:prstGeom prst="rect">
              <a:avLst/>
            </a:prstGeom>
          </p:spPr>
        </p:pic>
        <p:pic>
          <p:nvPicPr>
            <p:cNvPr id="53" name="Bilde 52">
              <a:extLst>
                <a:ext uri="{FF2B5EF4-FFF2-40B4-BE49-F238E27FC236}">
                  <a16:creationId xmlns:a16="http://schemas.microsoft.com/office/drawing/2014/main" id="{CFE63544-56C3-4841-AC73-F75FE3BAD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33172" y="5364638"/>
              <a:ext cx="252000" cy="543792"/>
            </a:xfrm>
            <a:prstGeom prst="rect">
              <a:avLst/>
            </a:prstGeom>
          </p:spPr>
        </p:pic>
      </p:grpSp>
      <p:cxnSp>
        <p:nvCxnSpPr>
          <p:cNvPr id="55" name="Rett pil 54">
            <a:extLst>
              <a:ext uri="{FF2B5EF4-FFF2-40B4-BE49-F238E27FC236}">
                <a16:creationId xmlns:a16="http://schemas.microsoft.com/office/drawing/2014/main" id="{6BB8DA3E-B629-E447-B4BC-8AE6D8B12490}"/>
              </a:ext>
            </a:extLst>
          </p:cNvPr>
          <p:cNvCxnSpPr/>
          <p:nvPr/>
        </p:nvCxnSpPr>
        <p:spPr>
          <a:xfrm>
            <a:off x="7800787" y="2245717"/>
            <a:ext cx="0" cy="277200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e 4">
            <a:extLst>
              <a:ext uri="{FF2B5EF4-FFF2-40B4-BE49-F238E27FC236}">
                <a16:creationId xmlns:a16="http://schemas.microsoft.com/office/drawing/2014/main" id="{09817D48-BBFB-2743-8D33-333E67BE6A6A}"/>
              </a:ext>
            </a:extLst>
          </p:cNvPr>
          <p:cNvGrpSpPr/>
          <p:nvPr/>
        </p:nvGrpSpPr>
        <p:grpSpPr>
          <a:xfrm>
            <a:off x="6983744" y="2983785"/>
            <a:ext cx="1638000" cy="1083248"/>
            <a:chOff x="6586869" y="2780585"/>
            <a:chExt cx="1638000" cy="1083248"/>
          </a:xfrm>
        </p:grpSpPr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220F0766-30E9-E04E-A2A5-61AB3E2529DC}"/>
                </a:ext>
              </a:extLst>
            </p:cNvPr>
            <p:cNvSpPr>
              <a:spLocks/>
            </p:cNvSpPr>
            <p:nvPr/>
          </p:nvSpPr>
          <p:spPr>
            <a:xfrm>
              <a:off x="6586869" y="2780585"/>
              <a:ext cx="1638000" cy="1083248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00"/>
                </a:spcAft>
              </a:pPr>
              <a:endParaRPr lang="nb-NO" sz="1600" dirty="0"/>
            </a:p>
          </p:txBody>
        </p:sp>
        <p:sp>
          <p:nvSpPr>
            <p:cNvPr id="58" name="TekstSylinder 57">
              <a:extLst>
                <a:ext uri="{FF2B5EF4-FFF2-40B4-BE49-F238E27FC236}">
                  <a16:creationId xmlns:a16="http://schemas.microsoft.com/office/drawing/2014/main" id="{CCE454CA-044B-C646-A70F-EC0A1A4D2E28}"/>
                </a:ext>
              </a:extLst>
            </p:cNvPr>
            <p:cNvSpPr txBox="1"/>
            <p:nvPr/>
          </p:nvSpPr>
          <p:spPr>
            <a:xfrm>
              <a:off x="6652005" y="3047068"/>
              <a:ext cx="15489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bg1"/>
                  </a:solidFill>
                </a:rPr>
                <a:t>STYRINGS-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</a:rPr>
                <a:t>RETT</a:t>
              </a:r>
            </a:p>
          </p:txBody>
        </p:sp>
      </p:grpSp>
      <p:pic>
        <p:nvPicPr>
          <p:cNvPr id="7" name="Bilde 6">
            <a:extLst>
              <a:ext uri="{FF2B5EF4-FFF2-40B4-BE49-F238E27FC236}">
                <a16:creationId xmlns:a16="http://schemas.microsoft.com/office/drawing/2014/main" id="{1EC38682-9877-BC41-A7EC-E777DE004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805" y="1255799"/>
            <a:ext cx="324000" cy="688150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7AE27717-337B-1841-8340-E9ACEA2D3BCA}"/>
              </a:ext>
            </a:extLst>
          </p:cNvPr>
          <p:cNvGrpSpPr/>
          <p:nvPr/>
        </p:nvGrpSpPr>
        <p:grpSpPr>
          <a:xfrm>
            <a:off x="5310494" y="2245717"/>
            <a:ext cx="1638000" cy="2772000"/>
            <a:chOff x="5310494" y="2245717"/>
            <a:chExt cx="1638000" cy="2772000"/>
          </a:xfrm>
        </p:grpSpPr>
        <p:cxnSp>
          <p:nvCxnSpPr>
            <p:cNvPr id="54" name="Rett pil 53">
              <a:extLst>
                <a:ext uri="{FF2B5EF4-FFF2-40B4-BE49-F238E27FC236}">
                  <a16:creationId xmlns:a16="http://schemas.microsoft.com/office/drawing/2014/main" id="{A7DCFBDD-43F1-AD41-B5FA-22A685B251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7543" y="2245717"/>
              <a:ext cx="0" cy="2772000"/>
            </a:xfrm>
            <a:prstGeom prst="straightConnector1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uppe 66">
              <a:extLst>
                <a:ext uri="{FF2B5EF4-FFF2-40B4-BE49-F238E27FC236}">
                  <a16:creationId xmlns:a16="http://schemas.microsoft.com/office/drawing/2014/main" id="{D6478FF7-CA89-B74E-9C1E-2EDD8F3BD458}"/>
                </a:ext>
              </a:extLst>
            </p:cNvPr>
            <p:cNvGrpSpPr/>
            <p:nvPr/>
          </p:nvGrpSpPr>
          <p:grpSpPr>
            <a:xfrm>
              <a:off x="5310494" y="2979129"/>
              <a:ext cx="1638000" cy="1083248"/>
              <a:chOff x="6605919" y="2780585"/>
              <a:chExt cx="1638000" cy="1083248"/>
            </a:xfrm>
          </p:grpSpPr>
          <p:sp>
            <p:nvSpPr>
              <p:cNvPr id="68" name="Ellipse 67">
                <a:extLst>
                  <a:ext uri="{FF2B5EF4-FFF2-40B4-BE49-F238E27FC236}">
                    <a16:creationId xmlns:a16="http://schemas.microsoft.com/office/drawing/2014/main" id="{ECC1B445-B988-804D-A832-D74DFEE0539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05919" y="2780585"/>
                <a:ext cx="1638000" cy="108324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400"/>
                  </a:spcAft>
                </a:pPr>
                <a:endParaRPr lang="nb-NO" sz="1600" dirty="0"/>
              </a:p>
            </p:txBody>
          </p:sp>
          <p:sp>
            <p:nvSpPr>
              <p:cNvPr id="69" name="TekstSylinder 68">
                <a:extLst>
                  <a:ext uri="{FF2B5EF4-FFF2-40B4-BE49-F238E27FC236}">
                    <a16:creationId xmlns:a16="http://schemas.microsoft.com/office/drawing/2014/main" id="{2755A15D-2B48-8741-B677-C946072D8469}"/>
                  </a:ext>
                </a:extLst>
              </p:cNvPr>
              <p:cNvSpPr txBox="1"/>
              <p:nvPr/>
            </p:nvSpPr>
            <p:spPr>
              <a:xfrm>
                <a:off x="6652005" y="3174068"/>
                <a:ext cx="1548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600" dirty="0">
                    <a:solidFill>
                      <a:schemeClr val="bg1"/>
                    </a:solidFill>
                  </a:rPr>
                  <a:t>INNFLYTELSE</a:t>
                </a:r>
              </a:p>
            </p:txBody>
          </p:sp>
        </p:grpSp>
      </p:grpSp>
      <p:sp>
        <p:nvSpPr>
          <p:cNvPr id="6" name="Ellipse 5">
            <a:extLst>
              <a:ext uri="{FF2B5EF4-FFF2-40B4-BE49-F238E27FC236}">
                <a16:creationId xmlns:a16="http://schemas.microsoft.com/office/drawing/2014/main" id="{E428916B-27FA-E94B-9C73-BDDBE0713E7F}"/>
              </a:ext>
            </a:extLst>
          </p:cNvPr>
          <p:cNvSpPr/>
          <p:nvPr/>
        </p:nvSpPr>
        <p:spPr>
          <a:xfrm>
            <a:off x="5982142" y="5093916"/>
            <a:ext cx="396000" cy="6120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E50B847-9A1E-E242-B4FB-966E1B08E8D9}"/>
              </a:ext>
            </a:extLst>
          </p:cNvPr>
          <p:cNvGrpSpPr/>
          <p:nvPr/>
        </p:nvGrpSpPr>
        <p:grpSpPr>
          <a:xfrm>
            <a:off x="8598305" y="2245717"/>
            <a:ext cx="1836000" cy="2772000"/>
            <a:chOff x="8598305" y="2245717"/>
            <a:chExt cx="1836000" cy="2772000"/>
          </a:xfrm>
        </p:grpSpPr>
        <p:cxnSp>
          <p:nvCxnSpPr>
            <p:cNvPr id="70" name="Rett pil 69">
              <a:extLst>
                <a:ext uri="{FF2B5EF4-FFF2-40B4-BE49-F238E27FC236}">
                  <a16:creationId xmlns:a16="http://schemas.microsoft.com/office/drawing/2014/main" id="{9F6662F3-F64B-B748-9DAB-6D99FA94CC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2143" y="2245717"/>
              <a:ext cx="0" cy="2772000"/>
            </a:xfrm>
            <a:prstGeom prst="straightConnector1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uppe 70">
              <a:extLst>
                <a:ext uri="{FF2B5EF4-FFF2-40B4-BE49-F238E27FC236}">
                  <a16:creationId xmlns:a16="http://schemas.microsoft.com/office/drawing/2014/main" id="{1154901D-8C4E-7948-8312-EB99E4A2ABCA}"/>
                </a:ext>
              </a:extLst>
            </p:cNvPr>
            <p:cNvGrpSpPr/>
            <p:nvPr/>
          </p:nvGrpSpPr>
          <p:grpSpPr>
            <a:xfrm>
              <a:off x="8598305" y="2979129"/>
              <a:ext cx="1836000" cy="1083248"/>
              <a:chOff x="6528180" y="2780585"/>
              <a:chExt cx="1736320" cy="1083248"/>
            </a:xfrm>
          </p:grpSpPr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13F40A99-FFFD-C443-89DC-4F3731704B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4969" y="2780585"/>
                <a:ext cx="1548000" cy="108324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400"/>
                  </a:spcAft>
                </a:pPr>
                <a:endParaRPr lang="nb-NO" sz="1600" dirty="0"/>
              </a:p>
            </p:txBody>
          </p:sp>
          <p:sp>
            <p:nvSpPr>
              <p:cNvPr id="73" name="TekstSylinder 72">
                <a:extLst>
                  <a:ext uri="{FF2B5EF4-FFF2-40B4-BE49-F238E27FC236}">
                    <a16:creationId xmlns:a16="http://schemas.microsoft.com/office/drawing/2014/main" id="{63DCC7F2-B797-D345-B785-58C28FE374F1}"/>
                  </a:ext>
                </a:extLst>
              </p:cNvPr>
              <p:cNvSpPr txBox="1"/>
              <p:nvPr/>
            </p:nvSpPr>
            <p:spPr>
              <a:xfrm>
                <a:off x="6528180" y="3002618"/>
                <a:ext cx="173632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500" dirty="0">
                    <a:solidFill>
                      <a:schemeClr val="bg1"/>
                    </a:solidFill>
                  </a:rPr>
                  <a:t>MED-BESTEMMELSE</a:t>
                </a:r>
              </a:p>
            </p:txBody>
          </p:sp>
        </p:grpSp>
      </p:grpSp>
      <p:sp>
        <p:nvSpPr>
          <p:cNvPr id="74" name="Ellipse 73">
            <a:extLst>
              <a:ext uri="{FF2B5EF4-FFF2-40B4-BE49-F238E27FC236}">
                <a16:creationId xmlns:a16="http://schemas.microsoft.com/office/drawing/2014/main" id="{28322632-DE5A-7843-997F-5E9072BBFACC}"/>
              </a:ext>
            </a:extLst>
          </p:cNvPr>
          <p:cNvSpPr/>
          <p:nvPr/>
        </p:nvSpPr>
        <p:spPr>
          <a:xfrm>
            <a:off x="5839088" y="4579004"/>
            <a:ext cx="3924038" cy="1897484"/>
          </a:xfrm>
          <a:prstGeom prst="ellipse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Plassholder for innhold 1">
            <a:extLst>
              <a:ext uri="{FF2B5EF4-FFF2-40B4-BE49-F238E27FC236}">
                <a16:creationId xmlns:a16="http://schemas.microsoft.com/office/drawing/2014/main" id="{709D4318-C932-4B4D-89BD-F8301DBA5B11}"/>
              </a:ext>
            </a:extLst>
          </p:cNvPr>
          <p:cNvSpPr txBox="1">
            <a:spLocks/>
          </p:cNvSpPr>
          <p:nvPr/>
        </p:nvSpPr>
        <p:spPr>
          <a:xfrm>
            <a:off x="1133753" y="2390148"/>
            <a:ext cx="2523384" cy="28198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180000" indent="-180000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4000" indent="-180000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4450" indent="-179388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9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800" dirty="0"/>
              <a:t>Arbeidsmiljøloven og hovedavtalene inneholder også flere bestemmelser som gir de ansatte </a:t>
            </a:r>
            <a:r>
              <a:rPr lang="nb-NO" sz="1800" dirty="0">
                <a:solidFill>
                  <a:schemeClr val="tx2"/>
                </a:solidFill>
              </a:rPr>
              <a:t>kollektiv medbestemmelse </a:t>
            </a:r>
            <a:r>
              <a:rPr lang="nb-NO" sz="1800" dirty="0"/>
              <a:t>over egen arbeidssituasjon.</a:t>
            </a:r>
          </a:p>
        </p:txBody>
      </p:sp>
      <p:grpSp>
        <p:nvGrpSpPr>
          <p:cNvPr id="56" name="Gruppe 55">
            <a:extLst>
              <a:ext uri="{FF2B5EF4-FFF2-40B4-BE49-F238E27FC236}">
                <a16:creationId xmlns:a16="http://schemas.microsoft.com/office/drawing/2014/main" id="{44C61DB6-718E-B54F-91EA-9818DE7197B1}"/>
              </a:ext>
            </a:extLst>
          </p:cNvPr>
          <p:cNvGrpSpPr/>
          <p:nvPr/>
        </p:nvGrpSpPr>
        <p:grpSpPr>
          <a:xfrm>
            <a:off x="10982817" y="6371650"/>
            <a:ext cx="1054100" cy="320675"/>
            <a:chOff x="9185275" y="6096000"/>
            <a:chExt cx="1054100" cy="320675"/>
          </a:xfrm>
        </p:grpSpPr>
        <p:sp>
          <p:nvSpPr>
            <p:cNvPr id="59" name="Trekant 58">
              <a:extLst>
                <a:ext uri="{FF2B5EF4-FFF2-40B4-BE49-F238E27FC236}">
                  <a16:creationId xmlns:a16="http://schemas.microsoft.com/office/drawing/2014/main" id="{8DD8AF80-9B31-AB4C-9107-9E6B21CD39D2}"/>
                </a:ext>
              </a:extLst>
            </p:cNvPr>
            <p:cNvSpPr/>
            <p:nvPr/>
          </p:nvSpPr>
          <p:spPr>
            <a:xfrm rot="5400000">
              <a:off x="10022036" y="6188398"/>
              <a:ext cx="237600" cy="1434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6CC50B55-D194-7E48-9F15-B811E8D74B15}"/>
                </a:ext>
              </a:extLst>
            </p:cNvPr>
            <p:cNvSpPr/>
            <p:nvPr/>
          </p:nvSpPr>
          <p:spPr>
            <a:xfrm>
              <a:off x="9215718" y="6131858"/>
              <a:ext cx="828000" cy="25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/>
                <a:t>NESTE</a:t>
              </a:r>
            </a:p>
          </p:txBody>
        </p:sp>
        <p:sp>
          <p:nvSpPr>
            <p:cNvPr id="61" name="Rektangel 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F0C60E6-1C20-9A43-8250-37EB5A653ABF}"/>
                </a:ext>
              </a:extLst>
            </p:cNvPr>
            <p:cNvSpPr/>
            <p:nvPr/>
          </p:nvSpPr>
          <p:spPr>
            <a:xfrm>
              <a:off x="9185275" y="6096000"/>
              <a:ext cx="1054100" cy="3206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043048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4" grpId="0" animBg="1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Rett pil 64">
            <a:extLst>
              <a:ext uri="{FF2B5EF4-FFF2-40B4-BE49-F238E27FC236}">
                <a16:creationId xmlns:a16="http://schemas.microsoft.com/office/drawing/2014/main" id="{7AB1D026-5330-B94D-B374-84DCFAA83751}"/>
              </a:ext>
            </a:extLst>
          </p:cNvPr>
          <p:cNvCxnSpPr>
            <a:cxnSpLocks/>
          </p:cNvCxnSpPr>
          <p:nvPr/>
        </p:nvCxnSpPr>
        <p:spPr>
          <a:xfrm>
            <a:off x="6562748" y="2327909"/>
            <a:ext cx="0" cy="14400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01AA942-CA1D-124E-943F-BB0122B2F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216" y="1218785"/>
            <a:ext cx="2523384" cy="2058671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/>
              <a:t>De ansatte har rett til å velge tillitsvalgt(e).</a:t>
            </a:r>
          </a:p>
          <a:p>
            <a:pPr marL="0" indent="0">
              <a:buNone/>
            </a:pPr>
            <a:r>
              <a:rPr lang="nb-NO" sz="1800" dirty="0"/>
              <a:t>Tillitsvalgt har mandat fra medlemmene til å drøfte og forhandle med arbeidsgiver på deres vegne.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01BBCF9-3AD7-6B4D-A3F2-45B1DAE7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Den tillitsvalgtes mandat og oppgaver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02DE2D5-CEDA-7040-8CF1-CA9C9D7F5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A162D6-F00B-4378-A732-E7D904156DA2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31A89B8A-7F18-1940-B483-3DB1611CEBEC}"/>
              </a:ext>
            </a:extLst>
          </p:cNvPr>
          <p:cNvCxnSpPr/>
          <p:nvPr/>
        </p:nvCxnSpPr>
        <p:spPr>
          <a:xfrm>
            <a:off x="3714206" y="1218784"/>
            <a:ext cx="0" cy="5112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632A686-0134-1B4D-BC6C-435538D24DDB}"/>
              </a:ext>
            </a:extLst>
          </p:cNvPr>
          <p:cNvSpPr txBox="1"/>
          <p:nvPr/>
        </p:nvSpPr>
        <p:spPr>
          <a:xfrm>
            <a:off x="8640576" y="1964958"/>
            <a:ext cx="1724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ARBEIDSGIVER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67AD95F-CD9B-D442-84DD-E9968583C3EF}"/>
              </a:ext>
            </a:extLst>
          </p:cNvPr>
          <p:cNvSpPr txBox="1"/>
          <p:nvPr/>
        </p:nvSpPr>
        <p:spPr>
          <a:xfrm>
            <a:off x="7096465" y="5038690"/>
            <a:ext cx="1745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ANSATTE</a:t>
            </a: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3914E9C0-67BF-1E43-94CB-1A16940B117E}"/>
              </a:ext>
            </a:extLst>
          </p:cNvPr>
          <p:cNvGrpSpPr/>
          <p:nvPr/>
        </p:nvGrpSpPr>
        <p:grpSpPr>
          <a:xfrm>
            <a:off x="6209462" y="4008581"/>
            <a:ext cx="3538421" cy="1150301"/>
            <a:chOff x="6055352" y="4893869"/>
            <a:chExt cx="3538421" cy="1150301"/>
          </a:xfrm>
        </p:grpSpPr>
        <p:pic>
          <p:nvPicPr>
            <p:cNvPr id="20" name="Bilde 19">
              <a:extLst>
                <a:ext uri="{FF2B5EF4-FFF2-40B4-BE49-F238E27FC236}">
                  <a16:creationId xmlns:a16="http://schemas.microsoft.com/office/drawing/2014/main" id="{FFB3ADF4-BBFF-6440-A36A-C2C3B7847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1773" y="5031992"/>
              <a:ext cx="252000" cy="543792"/>
            </a:xfrm>
            <a:prstGeom prst="rect">
              <a:avLst/>
            </a:prstGeom>
          </p:spPr>
        </p:pic>
        <p:pic>
          <p:nvPicPr>
            <p:cNvPr id="21" name="Bilde 20">
              <a:extLst>
                <a:ext uri="{FF2B5EF4-FFF2-40B4-BE49-F238E27FC236}">
                  <a16:creationId xmlns:a16="http://schemas.microsoft.com/office/drawing/2014/main" id="{AA756B5B-5677-F24E-B71C-C495FCF55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6441" y="4948926"/>
              <a:ext cx="252000" cy="543792"/>
            </a:xfrm>
            <a:prstGeom prst="rect">
              <a:avLst/>
            </a:prstGeom>
          </p:spPr>
        </p:pic>
        <p:pic>
          <p:nvPicPr>
            <p:cNvPr id="22" name="Bilde 21">
              <a:extLst>
                <a:ext uri="{FF2B5EF4-FFF2-40B4-BE49-F238E27FC236}">
                  <a16:creationId xmlns:a16="http://schemas.microsoft.com/office/drawing/2014/main" id="{CDA31F9D-5988-F143-BB37-21C85D7D6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2036" y="5091135"/>
              <a:ext cx="252000" cy="543792"/>
            </a:xfrm>
            <a:prstGeom prst="rect">
              <a:avLst/>
            </a:prstGeom>
          </p:spPr>
        </p:pic>
        <p:pic>
          <p:nvPicPr>
            <p:cNvPr id="23" name="Bilde 22">
              <a:extLst>
                <a:ext uri="{FF2B5EF4-FFF2-40B4-BE49-F238E27FC236}">
                  <a16:creationId xmlns:a16="http://schemas.microsoft.com/office/drawing/2014/main" id="{F649B44E-70BC-644F-82FA-F8CFFB18D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3287" y="4931312"/>
              <a:ext cx="216000" cy="520941"/>
            </a:xfrm>
            <a:prstGeom prst="rect">
              <a:avLst/>
            </a:prstGeom>
          </p:spPr>
        </p:pic>
        <p:pic>
          <p:nvPicPr>
            <p:cNvPr id="24" name="Bilde 23">
              <a:extLst>
                <a:ext uri="{FF2B5EF4-FFF2-40B4-BE49-F238E27FC236}">
                  <a16:creationId xmlns:a16="http://schemas.microsoft.com/office/drawing/2014/main" id="{347DC35A-92EB-D84D-88BC-04F8EBF83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4659" y="4936225"/>
              <a:ext cx="252000" cy="543792"/>
            </a:xfrm>
            <a:prstGeom prst="rect">
              <a:avLst/>
            </a:prstGeom>
          </p:spPr>
        </p:pic>
        <p:pic>
          <p:nvPicPr>
            <p:cNvPr id="25" name="Bilde 24">
              <a:extLst>
                <a:ext uri="{FF2B5EF4-FFF2-40B4-BE49-F238E27FC236}">
                  <a16:creationId xmlns:a16="http://schemas.microsoft.com/office/drawing/2014/main" id="{14CEA240-6573-364D-A608-F586743B8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2897" y="5296491"/>
              <a:ext cx="216000" cy="520941"/>
            </a:xfrm>
            <a:prstGeom prst="rect">
              <a:avLst/>
            </a:prstGeom>
          </p:spPr>
        </p:pic>
        <p:pic>
          <p:nvPicPr>
            <p:cNvPr id="26" name="Bilde 25">
              <a:extLst>
                <a:ext uri="{FF2B5EF4-FFF2-40B4-BE49-F238E27FC236}">
                  <a16:creationId xmlns:a16="http://schemas.microsoft.com/office/drawing/2014/main" id="{25E906BE-080C-EC45-AE7C-75073E8A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296" y="5426235"/>
              <a:ext cx="216000" cy="520941"/>
            </a:xfrm>
            <a:prstGeom prst="rect">
              <a:avLst/>
            </a:prstGeom>
          </p:spPr>
        </p:pic>
        <p:pic>
          <p:nvPicPr>
            <p:cNvPr id="29" name="Bilde 28">
              <a:extLst>
                <a:ext uri="{FF2B5EF4-FFF2-40B4-BE49-F238E27FC236}">
                  <a16:creationId xmlns:a16="http://schemas.microsoft.com/office/drawing/2014/main" id="{26D56FFC-A9AC-5E4E-AA43-C342FFEE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5352" y="4973231"/>
              <a:ext cx="252000" cy="543792"/>
            </a:xfrm>
            <a:prstGeom prst="rect">
              <a:avLst/>
            </a:prstGeom>
          </p:spPr>
        </p:pic>
        <p:pic>
          <p:nvPicPr>
            <p:cNvPr id="30" name="Bilde 29">
              <a:extLst>
                <a:ext uri="{FF2B5EF4-FFF2-40B4-BE49-F238E27FC236}">
                  <a16:creationId xmlns:a16="http://schemas.microsoft.com/office/drawing/2014/main" id="{454AC39F-7C81-1E4F-B284-868EB5765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30481" y="5191782"/>
              <a:ext cx="216000" cy="520941"/>
            </a:xfrm>
            <a:prstGeom prst="rect">
              <a:avLst/>
            </a:prstGeom>
          </p:spPr>
        </p:pic>
        <p:pic>
          <p:nvPicPr>
            <p:cNvPr id="31" name="Bilde 30">
              <a:extLst>
                <a:ext uri="{FF2B5EF4-FFF2-40B4-BE49-F238E27FC236}">
                  <a16:creationId xmlns:a16="http://schemas.microsoft.com/office/drawing/2014/main" id="{EAD47333-1881-2E45-8B03-7DAC7A5C6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4255" y="5338622"/>
              <a:ext cx="252000" cy="543792"/>
            </a:xfrm>
            <a:prstGeom prst="rect">
              <a:avLst/>
            </a:prstGeom>
          </p:spPr>
        </p:pic>
        <p:pic>
          <p:nvPicPr>
            <p:cNvPr id="35" name="Bilde 34">
              <a:extLst>
                <a:ext uri="{FF2B5EF4-FFF2-40B4-BE49-F238E27FC236}">
                  <a16:creationId xmlns:a16="http://schemas.microsoft.com/office/drawing/2014/main" id="{E3E81D4A-8AB5-7346-BC9E-A25C9366E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7998" y="4951922"/>
              <a:ext cx="252000" cy="543792"/>
            </a:xfrm>
            <a:prstGeom prst="rect">
              <a:avLst/>
            </a:prstGeom>
          </p:spPr>
        </p:pic>
        <p:pic>
          <p:nvPicPr>
            <p:cNvPr id="36" name="Bilde 35">
              <a:extLst>
                <a:ext uri="{FF2B5EF4-FFF2-40B4-BE49-F238E27FC236}">
                  <a16:creationId xmlns:a16="http://schemas.microsoft.com/office/drawing/2014/main" id="{33AF16E9-FB18-5F41-A616-26350AE68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7277" y="4893869"/>
              <a:ext cx="216000" cy="520941"/>
            </a:xfrm>
            <a:prstGeom prst="rect">
              <a:avLst/>
            </a:prstGeom>
          </p:spPr>
        </p:pic>
        <p:pic>
          <p:nvPicPr>
            <p:cNvPr id="38" name="Bilde 37">
              <a:extLst>
                <a:ext uri="{FF2B5EF4-FFF2-40B4-BE49-F238E27FC236}">
                  <a16:creationId xmlns:a16="http://schemas.microsoft.com/office/drawing/2014/main" id="{5186F776-5C6C-0147-A6A5-6C7309CE3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4132" y="5436537"/>
              <a:ext cx="252000" cy="543792"/>
            </a:xfrm>
            <a:prstGeom prst="rect">
              <a:avLst/>
            </a:prstGeom>
          </p:spPr>
        </p:pic>
        <p:pic>
          <p:nvPicPr>
            <p:cNvPr id="42" name="Bilde 41">
              <a:extLst>
                <a:ext uri="{FF2B5EF4-FFF2-40B4-BE49-F238E27FC236}">
                  <a16:creationId xmlns:a16="http://schemas.microsoft.com/office/drawing/2014/main" id="{AAF8A199-2731-104D-B6E8-41B94DE1F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41153" y="5115593"/>
              <a:ext cx="216000" cy="520941"/>
            </a:xfrm>
            <a:prstGeom prst="rect">
              <a:avLst/>
            </a:prstGeom>
          </p:spPr>
        </p:pic>
        <p:pic>
          <p:nvPicPr>
            <p:cNvPr id="43" name="Bilde 42">
              <a:extLst>
                <a:ext uri="{FF2B5EF4-FFF2-40B4-BE49-F238E27FC236}">
                  <a16:creationId xmlns:a16="http://schemas.microsoft.com/office/drawing/2014/main" id="{AEE3FE25-B935-7548-AA30-48815522F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1612" y="5340992"/>
              <a:ext cx="252000" cy="543792"/>
            </a:xfrm>
            <a:prstGeom prst="rect">
              <a:avLst/>
            </a:prstGeom>
          </p:spPr>
        </p:pic>
        <p:pic>
          <p:nvPicPr>
            <p:cNvPr id="44" name="Bilde 43">
              <a:extLst>
                <a:ext uri="{FF2B5EF4-FFF2-40B4-BE49-F238E27FC236}">
                  <a16:creationId xmlns:a16="http://schemas.microsoft.com/office/drawing/2014/main" id="{2F400F89-C98F-BA4F-BD37-6B5BC4384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0555" y="5084893"/>
              <a:ext cx="252000" cy="543792"/>
            </a:xfrm>
            <a:prstGeom prst="rect">
              <a:avLst/>
            </a:prstGeom>
          </p:spPr>
        </p:pic>
        <p:pic>
          <p:nvPicPr>
            <p:cNvPr id="45" name="Bilde 44">
              <a:extLst>
                <a:ext uri="{FF2B5EF4-FFF2-40B4-BE49-F238E27FC236}">
                  <a16:creationId xmlns:a16="http://schemas.microsoft.com/office/drawing/2014/main" id="{E99D395E-36FC-7342-9E66-89F148885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3476" y="5213282"/>
              <a:ext cx="216000" cy="520941"/>
            </a:xfrm>
            <a:prstGeom prst="rect">
              <a:avLst/>
            </a:prstGeom>
          </p:spPr>
        </p:pic>
        <p:pic>
          <p:nvPicPr>
            <p:cNvPr id="46" name="Bilde 45">
              <a:extLst>
                <a:ext uri="{FF2B5EF4-FFF2-40B4-BE49-F238E27FC236}">
                  <a16:creationId xmlns:a16="http://schemas.microsoft.com/office/drawing/2014/main" id="{317E086E-12F0-5C44-BA58-250F19A6E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90663" y="4984656"/>
              <a:ext cx="216000" cy="520941"/>
            </a:xfrm>
            <a:prstGeom prst="rect">
              <a:avLst/>
            </a:prstGeom>
          </p:spPr>
        </p:pic>
        <p:pic>
          <p:nvPicPr>
            <p:cNvPr id="47" name="Bilde 46">
              <a:extLst>
                <a:ext uri="{FF2B5EF4-FFF2-40B4-BE49-F238E27FC236}">
                  <a16:creationId xmlns:a16="http://schemas.microsoft.com/office/drawing/2014/main" id="{C5929EEF-B5D4-FB45-BB46-C22A1E02B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40825" y="5419057"/>
              <a:ext cx="252000" cy="543792"/>
            </a:xfrm>
            <a:prstGeom prst="rect">
              <a:avLst/>
            </a:prstGeom>
          </p:spPr>
        </p:pic>
        <p:pic>
          <p:nvPicPr>
            <p:cNvPr id="48" name="Bilde 47">
              <a:extLst>
                <a:ext uri="{FF2B5EF4-FFF2-40B4-BE49-F238E27FC236}">
                  <a16:creationId xmlns:a16="http://schemas.microsoft.com/office/drawing/2014/main" id="{C5162998-A019-FF43-AE44-DE5F1D3BF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32894" y="4996082"/>
              <a:ext cx="216000" cy="520941"/>
            </a:xfrm>
            <a:prstGeom prst="rect">
              <a:avLst/>
            </a:prstGeom>
          </p:spPr>
        </p:pic>
        <p:pic>
          <p:nvPicPr>
            <p:cNvPr id="49" name="Bilde 48">
              <a:extLst>
                <a:ext uri="{FF2B5EF4-FFF2-40B4-BE49-F238E27FC236}">
                  <a16:creationId xmlns:a16="http://schemas.microsoft.com/office/drawing/2014/main" id="{F3628183-2234-384F-99D5-C347622D7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28422" y="5414810"/>
              <a:ext cx="216000" cy="520941"/>
            </a:xfrm>
            <a:prstGeom prst="rect">
              <a:avLst/>
            </a:prstGeom>
          </p:spPr>
        </p:pic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40EB9E62-76C7-404E-BF7C-11B3B71E5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53366" y="5403384"/>
              <a:ext cx="252000" cy="543792"/>
            </a:xfrm>
            <a:prstGeom prst="rect">
              <a:avLst/>
            </a:prstGeom>
          </p:spPr>
        </p:pic>
        <p:pic>
          <p:nvPicPr>
            <p:cNvPr id="51" name="Bilde 50">
              <a:extLst>
                <a:ext uri="{FF2B5EF4-FFF2-40B4-BE49-F238E27FC236}">
                  <a16:creationId xmlns:a16="http://schemas.microsoft.com/office/drawing/2014/main" id="{ECCCF0D8-C461-504D-9CF5-041A97445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85704" y="5523229"/>
              <a:ext cx="216000" cy="520941"/>
            </a:xfrm>
            <a:prstGeom prst="rect">
              <a:avLst/>
            </a:prstGeom>
          </p:spPr>
        </p:pic>
        <p:pic>
          <p:nvPicPr>
            <p:cNvPr id="52" name="Bilde 51">
              <a:extLst>
                <a:ext uri="{FF2B5EF4-FFF2-40B4-BE49-F238E27FC236}">
                  <a16:creationId xmlns:a16="http://schemas.microsoft.com/office/drawing/2014/main" id="{5184F7D3-3ECB-924F-9CBF-D309B0BFE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1745" y="5107744"/>
              <a:ext cx="216000" cy="520941"/>
            </a:xfrm>
            <a:prstGeom prst="rect">
              <a:avLst/>
            </a:prstGeom>
          </p:spPr>
        </p:pic>
        <p:pic>
          <p:nvPicPr>
            <p:cNvPr id="53" name="Bilde 52">
              <a:extLst>
                <a:ext uri="{FF2B5EF4-FFF2-40B4-BE49-F238E27FC236}">
                  <a16:creationId xmlns:a16="http://schemas.microsoft.com/office/drawing/2014/main" id="{2ACC2E96-0503-6640-8A81-F858E7F2E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33172" y="5364638"/>
              <a:ext cx="252000" cy="543792"/>
            </a:xfrm>
            <a:prstGeom prst="rect">
              <a:avLst/>
            </a:prstGeom>
          </p:spPr>
        </p:pic>
      </p:grpSp>
      <p:cxnSp>
        <p:nvCxnSpPr>
          <p:cNvPr id="55" name="Rett pil 54">
            <a:extLst>
              <a:ext uri="{FF2B5EF4-FFF2-40B4-BE49-F238E27FC236}">
                <a16:creationId xmlns:a16="http://schemas.microsoft.com/office/drawing/2014/main" id="{8EE63A7A-F4E2-7941-8B22-8CEF7A39CF68}"/>
              </a:ext>
            </a:extLst>
          </p:cNvPr>
          <p:cNvCxnSpPr/>
          <p:nvPr/>
        </p:nvCxnSpPr>
        <p:spPr>
          <a:xfrm>
            <a:off x="9513393" y="2317635"/>
            <a:ext cx="0" cy="144000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Bilde 57">
            <a:extLst>
              <a:ext uri="{FF2B5EF4-FFF2-40B4-BE49-F238E27FC236}">
                <a16:creationId xmlns:a16="http://schemas.microsoft.com/office/drawing/2014/main" id="{A6837224-5B7A-8147-BA81-EB7303F54A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311" y="1327717"/>
            <a:ext cx="324000" cy="688150"/>
          </a:xfrm>
          <a:prstGeom prst="rect">
            <a:avLst/>
          </a:prstGeom>
        </p:spPr>
      </p:pic>
      <p:pic>
        <p:nvPicPr>
          <p:cNvPr id="59" name="Bilde 58">
            <a:extLst>
              <a:ext uri="{FF2B5EF4-FFF2-40B4-BE49-F238E27FC236}">
                <a16:creationId xmlns:a16="http://schemas.microsoft.com/office/drawing/2014/main" id="{731B7E8D-E9D4-704F-A828-392C32D6E8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764" y="1324667"/>
            <a:ext cx="259200" cy="691200"/>
          </a:xfrm>
          <a:prstGeom prst="rect">
            <a:avLst/>
          </a:prstGeom>
        </p:spPr>
      </p:pic>
      <p:sp>
        <p:nvSpPr>
          <p:cNvPr id="61" name="TekstSylinder 60">
            <a:extLst>
              <a:ext uri="{FF2B5EF4-FFF2-40B4-BE49-F238E27FC236}">
                <a16:creationId xmlns:a16="http://schemas.microsoft.com/office/drawing/2014/main" id="{47FF1A63-A7DA-2540-B9EC-62D320DF7EF2}"/>
              </a:ext>
            </a:extLst>
          </p:cNvPr>
          <p:cNvSpPr txBox="1"/>
          <p:nvPr/>
        </p:nvSpPr>
        <p:spPr>
          <a:xfrm>
            <a:off x="5536083" y="1963248"/>
            <a:ext cx="1724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tx2"/>
                </a:solidFill>
              </a:rPr>
              <a:t>TILLITSVALGT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F8B96E73-D558-FA4D-8465-F2D4C0658493}"/>
              </a:ext>
            </a:extLst>
          </p:cNvPr>
          <p:cNvGrpSpPr/>
          <p:nvPr/>
        </p:nvGrpSpPr>
        <p:grpSpPr>
          <a:xfrm>
            <a:off x="5909545" y="2317635"/>
            <a:ext cx="1008000" cy="1440000"/>
            <a:chOff x="6053381" y="2255991"/>
            <a:chExt cx="1008000" cy="1440000"/>
          </a:xfrm>
        </p:grpSpPr>
        <p:cxnSp>
          <p:nvCxnSpPr>
            <p:cNvPr id="60" name="Rett pil 59">
              <a:extLst>
                <a:ext uri="{FF2B5EF4-FFF2-40B4-BE49-F238E27FC236}">
                  <a16:creationId xmlns:a16="http://schemas.microsoft.com/office/drawing/2014/main" id="{F535E75B-3C69-E74D-9D84-6F8AC1E2F4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3366" y="2255991"/>
              <a:ext cx="0" cy="1440000"/>
            </a:xfrm>
            <a:prstGeom prst="straightConnector1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Avrundet rektangel 62">
              <a:extLst>
                <a:ext uri="{FF2B5EF4-FFF2-40B4-BE49-F238E27FC236}">
                  <a16:creationId xmlns:a16="http://schemas.microsoft.com/office/drawing/2014/main" id="{B0ED894F-656E-7845-A79C-D88F69839B09}"/>
                </a:ext>
              </a:extLst>
            </p:cNvPr>
            <p:cNvSpPr/>
            <p:nvPr/>
          </p:nvSpPr>
          <p:spPr>
            <a:xfrm>
              <a:off x="6053381" y="2816375"/>
              <a:ext cx="1008000" cy="3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>
                  <a:solidFill>
                    <a:schemeClr val="bg2">
                      <a:lumMod val="75000"/>
                    </a:schemeClr>
                  </a:solidFill>
                </a:rPr>
                <a:t>VELGER</a:t>
              </a:r>
            </a:p>
          </p:txBody>
        </p:sp>
      </p:grpSp>
      <p:sp>
        <p:nvSpPr>
          <p:cNvPr id="64" name="Pil mot venstre og høyre 63">
            <a:extLst>
              <a:ext uri="{FF2B5EF4-FFF2-40B4-BE49-F238E27FC236}">
                <a16:creationId xmlns:a16="http://schemas.microsoft.com/office/drawing/2014/main" id="{3103F15B-77BD-CD46-880E-B3D053E0382B}"/>
              </a:ext>
            </a:extLst>
          </p:cNvPr>
          <p:cNvSpPr/>
          <p:nvPr/>
        </p:nvSpPr>
        <p:spPr>
          <a:xfrm>
            <a:off x="6685212" y="1473676"/>
            <a:ext cx="2520000" cy="324000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Plassholder for innhold 1">
            <a:extLst>
              <a:ext uri="{FF2B5EF4-FFF2-40B4-BE49-F238E27FC236}">
                <a16:creationId xmlns:a16="http://schemas.microsoft.com/office/drawing/2014/main" id="{F3D60BED-8BA4-CD41-9674-EF5749E2871E}"/>
              </a:ext>
            </a:extLst>
          </p:cNvPr>
          <p:cNvSpPr txBox="1">
            <a:spLocks/>
          </p:cNvSpPr>
          <p:nvPr/>
        </p:nvSpPr>
        <p:spPr>
          <a:xfrm>
            <a:off x="1134026" y="3296377"/>
            <a:ext cx="2523384" cy="298182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180000" indent="-180000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4000" indent="-180000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4450" indent="-179388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9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800" dirty="0"/>
              <a:t>Dette omfatter også rett til å inngå avtaler med arbeidsgiver på vegne av de ansatte.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dirty="0"/>
              <a:t>Tillitsvalgt må ha god kommunikasjon med de ansatte og sikre at det er tilslutning til avtaler som inngås.</a:t>
            </a:r>
          </a:p>
        </p:txBody>
      </p:sp>
      <p:grpSp>
        <p:nvGrpSpPr>
          <p:cNvPr id="54" name="Gruppe 53">
            <a:extLst>
              <a:ext uri="{FF2B5EF4-FFF2-40B4-BE49-F238E27FC236}">
                <a16:creationId xmlns:a16="http://schemas.microsoft.com/office/drawing/2014/main" id="{E1AA32F4-C7F0-0648-9C77-BECF00546CF0}"/>
              </a:ext>
            </a:extLst>
          </p:cNvPr>
          <p:cNvGrpSpPr/>
          <p:nvPr/>
        </p:nvGrpSpPr>
        <p:grpSpPr>
          <a:xfrm>
            <a:off x="10982817" y="6371650"/>
            <a:ext cx="1054100" cy="320675"/>
            <a:chOff x="9185275" y="6096000"/>
            <a:chExt cx="1054100" cy="320675"/>
          </a:xfrm>
        </p:grpSpPr>
        <p:sp>
          <p:nvSpPr>
            <p:cNvPr id="56" name="Trekant 55">
              <a:extLst>
                <a:ext uri="{FF2B5EF4-FFF2-40B4-BE49-F238E27FC236}">
                  <a16:creationId xmlns:a16="http://schemas.microsoft.com/office/drawing/2014/main" id="{40691E51-46F4-C64A-BBB6-B96EFEFFF436}"/>
                </a:ext>
              </a:extLst>
            </p:cNvPr>
            <p:cNvSpPr/>
            <p:nvPr/>
          </p:nvSpPr>
          <p:spPr>
            <a:xfrm rot="5400000">
              <a:off x="10022036" y="6188398"/>
              <a:ext cx="237600" cy="1434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F2829664-C5F4-AF45-8612-AA1DFB68DA09}"/>
                </a:ext>
              </a:extLst>
            </p:cNvPr>
            <p:cNvSpPr/>
            <p:nvPr/>
          </p:nvSpPr>
          <p:spPr>
            <a:xfrm>
              <a:off x="9215718" y="6131858"/>
              <a:ext cx="828000" cy="25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/>
                <a:t>NESTE</a:t>
              </a:r>
            </a:p>
          </p:txBody>
        </p:sp>
        <p:sp>
          <p:nvSpPr>
            <p:cNvPr id="62" name="Rektangel 6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C353CF4-C9FD-4242-97E7-41EF9455C930}"/>
                </a:ext>
              </a:extLst>
            </p:cNvPr>
            <p:cNvSpPr/>
            <p:nvPr/>
          </p:nvSpPr>
          <p:spPr>
            <a:xfrm>
              <a:off x="9185275" y="6096000"/>
              <a:ext cx="1054100" cy="3206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223267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7" grpId="0"/>
    </p:bld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rgbClr val="191919"/>
      </a:dk1>
      <a:lt1>
        <a:sysClr val="window" lastClr="FFFFFF"/>
      </a:lt1>
      <a:dk2>
        <a:srgbClr val="C10A1F"/>
      </a:dk2>
      <a:lt2>
        <a:srgbClr val="8D9395"/>
      </a:lt2>
      <a:accent1>
        <a:srgbClr val="181C26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resized.potx" id="{507CA035-79A1-4F38-9949-4AED7F9D4DE1}" vid="{E5298275-9E35-4489-99AC-A4A0E033986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9776DE4C68F44E948B33E50CD2D84B" ma:contentTypeVersion="6" ma:contentTypeDescription="Create a new document." ma:contentTypeScope="" ma:versionID="5d3c203b469f3bc0ad129247e56b3a2b">
  <xsd:schema xmlns:xsd="http://www.w3.org/2001/XMLSchema" xmlns:xs="http://www.w3.org/2001/XMLSchema" xmlns:p="http://schemas.microsoft.com/office/2006/metadata/properties" xmlns:ns2="74cba9d3-bcda-413b-ab41-18376e5f4172" targetNamespace="http://schemas.microsoft.com/office/2006/metadata/properties" ma:root="true" ma:fieldsID="d6c99d16dfef4c03e1aef23d71e746ab" ns2:_="">
    <xsd:import namespace="74cba9d3-bcda-413b-ab41-18376e5f41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ba9d3-bcda-413b-ab41-18376e5f41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4CDA81-67A3-454D-A72A-602805F9A1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C43CBF-6B11-4C3F-B60E-AF9D96A1DF2F}"/>
</file>

<file path=customXml/itemProps3.xml><?xml version="1.0" encoding="utf-8"?>
<ds:datastoreItem xmlns:ds="http://schemas.openxmlformats.org/officeDocument/2006/customXml" ds:itemID="{68745482-F125-4D40-89E9-01BBA6662E0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4549</TotalTime>
  <Words>531</Words>
  <Application>Microsoft Office PowerPoint</Application>
  <PresentationFormat>Widescreen</PresentationFormat>
  <Paragraphs>125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Office-tema</vt:lpstr>
      <vt:lpstr>Introduksjon til lov- og avtaleverk</vt:lpstr>
      <vt:lpstr>En kjapp introduksjon...</vt:lpstr>
      <vt:lpstr>Hva må du forholde deg til?</vt:lpstr>
      <vt:lpstr>Trepartssamarbeidet</vt:lpstr>
      <vt:lpstr>Litt mer om de sentrale avtalene</vt:lpstr>
      <vt:lpstr>Lov- og avtalehierarkiet</vt:lpstr>
      <vt:lpstr>Arbeidsgivers styringsrett</vt:lpstr>
      <vt:lpstr>Medbestemmelse</vt:lpstr>
      <vt:lpstr>Den tillitsvalgtes mandat og oppgaver</vt:lpstr>
      <vt:lpstr>Tillitsvalgtes rettigheter og plikter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Ramseng</dc:creator>
  <cp:lastModifiedBy>Øystein Ramseng</cp:lastModifiedBy>
  <cp:revision>253</cp:revision>
  <dcterms:created xsi:type="dcterms:W3CDTF">2020-07-28T08:15:25Z</dcterms:created>
  <dcterms:modified xsi:type="dcterms:W3CDTF">2020-08-17T14:39:11Z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0x010100A89776DE4C68F44E948B33E50CD2D84B</vt:lpwstr>
  </property>
</Properties>
</file>