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</p:sldMasterIdLst>
  <p:notesMasterIdLst>
    <p:notesMasterId r:id="rId40"/>
  </p:notesMasterIdLst>
  <p:sldIdLst>
    <p:sldId id="838" r:id="rId6"/>
    <p:sldId id="839" r:id="rId7"/>
    <p:sldId id="837" r:id="rId8"/>
    <p:sldId id="664" r:id="rId9"/>
    <p:sldId id="841" r:id="rId10"/>
    <p:sldId id="842" r:id="rId11"/>
    <p:sldId id="843" r:id="rId12"/>
    <p:sldId id="863" r:id="rId13"/>
    <p:sldId id="844" r:id="rId14"/>
    <p:sldId id="845" r:id="rId15"/>
    <p:sldId id="846" r:id="rId16"/>
    <p:sldId id="847" r:id="rId17"/>
    <p:sldId id="848" r:id="rId18"/>
    <p:sldId id="849" r:id="rId19"/>
    <p:sldId id="850" r:id="rId20"/>
    <p:sldId id="851" r:id="rId21"/>
    <p:sldId id="852" r:id="rId22"/>
    <p:sldId id="853" r:id="rId23"/>
    <p:sldId id="854" r:id="rId24"/>
    <p:sldId id="855" r:id="rId25"/>
    <p:sldId id="816" r:id="rId26"/>
    <p:sldId id="806" r:id="rId27"/>
    <p:sldId id="817" r:id="rId28"/>
    <p:sldId id="818" r:id="rId29"/>
    <p:sldId id="819" r:id="rId30"/>
    <p:sldId id="857" r:id="rId31"/>
    <p:sldId id="858" r:id="rId32"/>
    <p:sldId id="823" r:id="rId33"/>
    <p:sldId id="859" r:id="rId34"/>
    <p:sldId id="830" r:id="rId35"/>
    <p:sldId id="860" r:id="rId36"/>
    <p:sldId id="861" r:id="rId37"/>
    <p:sldId id="862" r:id="rId38"/>
    <p:sldId id="835" r:id="rId39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illa Hanses" initials="CH" lastIdx="1" clrIdx="0">
    <p:extLst>
      <p:ext uri="{19B8F6BF-5375-455C-9EA6-DF929625EA0E}">
        <p15:presenceInfo xmlns:p15="http://schemas.microsoft.com/office/powerpoint/2012/main" userId="S::cany@flt.no::7cfb2ee4-2c97-4ef8-a4cf-fbaf0ed1dc57" providerId="AD"/>
      </p:ext>
    </p:extLst>
  </p:cmAuthor>
  <p:cmAuthor id="2" name="Astrid Sørvåg" initials="AS" lastIdx="2" clrIdx="1">
    <p:extLst>
      <p:ext uri="{19B8F6BF-5375-455C-9EA6-DF929625EA0E}">
        <p15:presenceInfo xmlns:p15="http://schemas.microsoft.com/office/powerpoint/2012/main" userId="S::astrid.sorvag@flt.no::1fd1427c-2ae0-4dfc-b87b-5d8975c5f648" providerId="AD"/>
      </p:ext>
    </p:extLst>
  </p:cmAuthor>
  <p:cmAuthor id="3" name="Julie Bondø Haug" initials="JH" lastIdx="1" clrIdx="2">
    <p:extLst>
      <p:ext uri="{19B8F6BF-5375-455C-9EA6-DF929625EA0E}">
        <p15:presenceInfo xmlns:p15="http://schemas.microsoft.com/office/powerpoint/2012/main" userId="S::julie.bondo.haug@flt.no::b8ad4333-dd96-40a7-a038-036042a383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C1F"/>
    <a:srgbClr val="323F50"/>
    <a:srgbClr val="323232"/>
    <a:srgbClr val="444F6A"/>
    <a:srgbClr val="D9BABC"/>
    <a:srgbClr val="F6F8F7"/>
    <a:srgbClr val="181C26"/>
    <a:srgbClr val="8E979D"/>
    <a:srgbClr val="8D9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58289" autoAdjust="0"/>
  </p:normalViewPr>
  <p:slideViewPr>
    <p:cSldViewPr snapToGrid="0" showGuides="1">
      <p:cViewPr varScale="1">
        <p:scale>
          <a:sx n="59" d="100"/>
          <a:sy n="59" d="100"/>
        </p:scale>
        <p:origin x="1574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B52A6-FD82-6645-A5E5-9719A2BD8532}" type="datetimeFigureOut">
              <a:rPr lang="nb-NO" smtClean="0"/>
              <a:t>29.04.2021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627AC-7BA5-1C45-A3CE-F0864BF809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788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43909B-FA13-463E-B041-18834B162485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02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11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2971300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dirty="0" smtClean="0"/>
          </a:p>
        </p:txBody>
      </p:sp>
      <p:sp>
        <p:nvSpPr>
          <p:cNvPr id="8602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D9AD8D-7643-4475-BB2A-BED01BAF235B}" type="slidenum">
              <a:rPr lang="nb-NO" smtClean="0"/>
              <a:pPr/>
              <a:t>12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503347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C9AAE-BDBF-4A98-A5F8-752963070E65}" type="slidenum">
              <a:rPr lang="nb-NO" smtClean="0"/>
              <a:pPr/>
              <a:t>13</a:t>
            </a:fld>
            <a:endParaRPr lang="nb-NO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9376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690" y="4749344"/>
            <a:ext cx="5000235" cy="4407515"/>
          </a:xfrm>
          <a:ln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935695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14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4048336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15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536371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16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2519974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17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728057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18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491426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19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727969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20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48620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.</a:t>
            </a:r>
            <a:endParaRPr lang="nb-NO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8539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21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534528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22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874701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>
                <a:solidFill>
                  <a:prstClr val="black"/>
                </a:solidFill>
              </a:rPr>
              <a:pPr/>
              <a:t>23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92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4DA04-EC33-174C-852C-656A5A905330}" type="slidenum">
              <a:rPr lang="nb-NO" smtClean="0">
                <a:solidFill>
                  <a:prstClr val="black"/>
                </a:solidFill>
              </a:rPr>
              <a:pPr/>
              <a:t>25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31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26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530394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237"/>
            <a:endParaRPr lang="nb-NO" sz="1200" b="1" dirty="0" smtClean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27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1902858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525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DA04-EC33-174C-852C-656A5A905330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5730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126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627AC-7BA5-1C45-A3CE-F0864BF809CE}" type="slidenum">
              <a:rPr lang="nb-NO" smtClean="0">
                <a:solidFill>
                  <a:prstClr val="black"/>
                </a:solidFill>
              </a:rPr>
              <a:pPr/>
              <a:t>31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57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1ACA7-9212-A34A-B0F7-D4F38AB99B6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9964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627AC-7BA5-1C45-A3CE-F0864BF809CE}" type="slidenum">
              <a:rPr lang="nb-NO" smtClean="0">
                <a:solidFill>
                  <a:prstClr val="black"/>
                </a:solidFill>
              </a:rPr>
              <a:pPr/>
              <a:t>32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09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34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30298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C9AAE-BDBF-4A98-A5F8-752963070E65}" type="slidenum">
              <a:rPr lang="nb-NO" smtClean="0"/>
              <a:pPr/>
              <a:t>5</a:t>
            </a:fld>
            <a:endParaRPr lang="nb-NO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9376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690" y="4749344"/>
            <a:ext cx="5000235" cy="4407515"/>
          </a:xfrm>
          <a:ln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00017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6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273353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C9AAE-BDBF-4A98-A5F8-752963070E65}" type="slidenum">
              <a:rPr lang="nb-NO" smtClean="0"/>
              <a:pPr/>
              <a:t>7</a:t>
            </a:fld>
            <a:endParaRPr lang="nb-NO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9376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690" y="4749344"/>
            <a:ext cx="5000235" cy="4407515"/>
          </a:xfrm>
          <a:ln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537510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C9AAE-BDBF-4A98-A5F8-752963070E65}" type="slidenum">
              <a:rPr lang="nb-NO" smtClean="0"/>
              <a:pPr/>
              <a:t>8</a:t>
            </a:fld>
            <a:endParaRPr lang="nb-NO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9376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690" y="4749344"/>
            <a:ext cx="5000235" cy="4407515"/>
          </a:xfrm>
          <a:ln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238162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9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868621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</p:txBody>
      </p:sp>
      <p:sp>
        <p:nvSpPr>
          <p:cNvPr id="839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B22ED-2D11-4BE8-A89A-8A730C9BB412}" type="slidenum">
              <a:rPr lang="nb-NO" smtClean="0"/>
              <a:pPr/>
              <a:t>10</a:t>
            </a:fld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76390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sv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4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9.svg"/><Relationship Id="rId9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9.svg"/><Relationship Id="rId9" Type="http://schemas.openxmlformats.org/officeDocument/2006/relationships/image" Target="../media/image1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k 21">
            <a:extLst>
              <a:ext uri="{FF2B5EF4-FFF2-40B4-BE49-F238E27FC236}">
                <a16:creationId xmlns:a16="http://schemas.microsoft.com/office/drawing/2014/main" xmlns="" id="{25B7017D-7F61-421B-AD5E-F638C13DC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097" r="29688" b="48593"/>
          <a:stretch>
            <a:fillRect/>
          </a:stretch>
        </p:blipFill>
        <p:spPr>
          <a:xfrm>
            <a:off x="1" y="508026"/>
            <a:ext cx="12199849" cy="6349975"/>
          </a:xfrm>
          <a:custGeom>
            <a:avLst/>
            <a:gdLst>
              <a:gd name="connsiteX0" fmla="*/ 0 w 24398110"/>
              <a:gd name="connsiteY0" fmla="*/ 0 h 12699949"/>
              <a:gd name="connsiteX1" fmla="*/ 24398110 w 24398110"/>
              <a:gd name="connsiteY1" fmla="*/ 0 h 12699949"/>
              <a:gd name="connsiteX2" fmla="*/ 24398110 w 24398110"/>
              <a:gd name="connsiteY2" fmla="*/ 12699949 h 12699949"/>
              <a:gd name="connsiteX3" fmla="*/ 0 w 24398110"/>
              <a:gd name="connsiteY3" fmla="*/ 12699949 h 1269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8110" h="12699949">
                <a:moveTo>
                  <a:pt x="0" y="0"/>
                </a:moveTo>
                <a:lnTo>
                  <a:pt x="24398110" y="0"/>
                </a:lnTo>
                <a:lnTo>
                  <a:pt x="24398110" y="12699949"/>
                </a:lnTo>
                <a:lnTo>
                  <a:pt x="0" y="12699949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096" y="2864158"/>
            <a:ext cx="7446775" cy="114265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lIns="432000" tIns="0" rIns="0" bIns="522000" anchor="t">
            <a:spAutoFit/>
          </a:bodyPr>
          <a:lstStyle>
            <a:lvl1pPr algn="l">
              <a:defRPr sz="4000" b="1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041" y="3468688"/>
            <a:ext cx="7000830" cy="461665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 b="0">
                <a:solidFill>
                  <a:schemeClr val="dk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xmlns="" id="{A371C447-A7A7-4E3F-9787-E16804AE53C4}"/>
              </a:ext>
            </a:extLst>
          </p:cNvPr>
          <p:cNvGrpSpPr/>
          <p:nvPr userDrawn="1"/>
        </p:nvGrpSpPr>
        <p:grpSpPr>
          <a:xfrm>
            <a:off x="2029166" y="2864158"/>
            <a:ext cx="1184477" cy="1127368"/>
            <a:chOff x="4058067" y="5728316"/>
            <a:chExt cx="2368800" cy="2254736"/>
          </a:xfrm>
        </p:grpSpPr>
        <p:pic>
          <p:nvPicPr>
            <p:cNvPr id="10" name="Grafikk 9">
              <a:extLst>
                <a:ext uri="{FF2B5EF4-FFF2-40B4-BE49-F238E27FC236}">
                  <a16:creationId xmlns:a16="http://schemas.microsoft.com/office/drawing/2014/main" xmlns="" id="{6B60B2D6-C09E-401D-9B63-DC6AB1667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2" name="Grafikk 11">
              <a:extLst>
                <a:ext uri="{FF2B5EF4-FFF2-40B4-BE49-F238E27FC236}">
                  <a16:creationId xmlns:a16="http://schemas.microsoft.com/office/drawing/2014/main" xmlns="" id="{529895AC-8989-4976-B2DE-587C10ED8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8431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87FC6A6-36A1-4E1B-A74B-0213FC3B4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7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xmlns="" id="{C33C7A97-4BA0-4617-B277-7FB97A5E5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xmlns="" id="{E8042883-CCA1-453C-A1C1-49DE3BF4B4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7054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xmlns="" id="{C33C7A97-4BA0-4617-B277-7FB97A5E5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168CEA8-6397-43B0-93E1-5CCF0748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vert="horz" wrap="square" lIns="1134000" tIns="18000" rIns="91440" bIns="36000" rtlCol="0" anchor="t">
            <a:spAutoFit/>
          </a:bodyPr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745387B6-1323-4EFD-BD6F-8B48E63FA6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5181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5438461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4CA162D6-F00B-4378-A732-E7D904156D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="" xmlns:a16="http://schemas.microsoft.com/office/drawing/2014/main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2286" y="0"/>
            <a:ext cx="4829714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00D33548-8D47-47BF-AE62-8A92A8AB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Plassholder for tekst 12">
            <a:extLst>
              <a:ext uri="{FF2B5EF4-FFF2-40B4-BE49-F238E27FC236}">
                <a16:creationId xmlns="" xmlns:a16="http://schemas.microsoft.com/office/drawing/2014/main" id="{A17597AA-1F60-44B4-895A-64CD79FD0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81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k 21">
            <a:extLst>
              <a:ext uri="{FF2B5EF4-FFF2-40B4-BE49-F238E27FC236}">
                <a16:creationId xmlns:a16="http://schemas.microsoft.com/office/drawing/2014/main" xmlns="" id="{25B7017D-7F61-421B-AD5E-F638C13DC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097" r="29688" b="48593"/>
          <a:stretch>
            <a:fillRect/>
          </a:stretch>
        </p:blipFill>
        <p:spPr>
          <a:xfrm>
            <a:off x="1" y="508026"/>
            <a:ext cx="12199849" cy="6349975"/>
          </a:xfrm>
          <a:custGeom>
            <a:avLst/>
            <a:gdLst>
              <a:gd name="connsiteX0" fmla="*/ 0 w 24398110"/>
              <a:gd name="connsiteY0" fmla="*/ 0 h 12699949"/>
              <a:gd name="connsiteX1" fmla="*/ 24398110 w 24398110"/>
              <a:gd name="connsiteY1" fmla="*/ 0 h 12699949"/>
              <a:gd name="connsiteX2" fmla="*/ 24398110 w 24398110"/>
              <a:gd name="connsiteY2" fmla="*/ 12699949 h 12699949"/>
              <a:gd name="connsiteX3" fmla="*/ 0 w 24398110"/>
              <a:gd name="connsiteY3" fmla="*/ 12699949 h 1269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8110" h="12699949">
                <a:moveTo>
                  <a:pt x="0" y="0"/>
                </a:moveTo>
                <a:lnTo>
                  <a:pt x="24398110" y="0"/>
                </a:lnTo>
                <a:lnTo>
                  <a:pt x="24398110" y="12699949"/>
                </a:lnTo>
                <a:lnTo>
                  <a:pt x="0" y="12699949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096" y="2864158"/>
            <a:ext cx="7446775" cy="114265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lIns="432000" tIns="0" rIns="0" bIns="522000" anchor="t">
            <a:spAutoFit/>
          </a:bodyPr>
          <a:lstStyle>
            <a:lvl1pPr algn="l">
              <a:defRPr sz="4000" b="1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041" y="3468688"/>
            <a:ext cx="7000830" cy="461665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 b="0">
                <a:solidFill>
                  <a:schemeClr val="dk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xmlns="" id="{A371C447-A7A7-4E3F-9787-E16804AE53C4}"/>
              </a:ext>
            </a:extLst>
          </p:cNvPr>
          <p:cNvGrpSpPr/>
          <p:nvPr userDrawn="1"/>
        </p:nvGrpSpPr>
        <p:grpSpPr>
          <a:xfrm>
            <a:off x="2029166" y="2864158"/>
            <a:ext cx="1184477" cy="1127368"/>
            <a:chOff x="4058067" y="5728316"/>
            <a:chExt cx="2368800" cy="2254736"/>
          </a:xfrm>
        </p:grpSpPr>
        <p:pic>
          <p:nvPicPr>
            <p:cNvPr id="10" name="Grafikk 9">
              <a:extLst>
                <a:ext uri="{FF2B5EF4-FFF2-40B4-BE49-F238E27FC236}">
                  <a16:creationId xmlns:a16="http://schemas.microsoft.com/office/drawing/2014/main" xmlns="" id="{6B60B2D6-C09E-401D-9B63-DC6AB1667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2" name="Grafikk 11">
              <a:extLst>
                <a:ext uri="{FF2B5EF4-FFF2-40B4-BE49-F238E27FC236}">
                  <a16:creationId xmlns:a16="http://schemas.microsoft.com/office/drawing/2014/main" xmlns="" id="{529895AC-8989-4976-B2DE-587C10ED8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167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k 17">
            <a:extLst>
              <a:ext uri="{FF2B5EF4-FFF2-40B4-BE49-F238E27FC236}">
                <a16:creationId xmlns:a16="http://schemas.microsoft.com/office/drawing/2014/main" xmlns="" id="{C03787FC-D15B-4A7B-BC4D-C36E83D32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4097" r="29688" b="48593"/>
          <a:stretch>
            <a:fillRect/>
          </a:stretch>
        </p:blipFill>
        <p:spPr>
          <a:xfrm>
            <a:off x="1" y="508026"/>
            <a:ext cx="12199849" cy="6349975"/>
          </a:xfrm>
          <a:custGeom>
            <a:avLst/>
            <a:gdLst>
              <a:gd name="connsiteX0" fmla="*/ 0 w 24398110"/>
              <a:gd name="connsiteY0" fmla="*/ 0 h 12699949"/>
              <a:gd name="connsiteX1" fmla="*/ 24398110 w 24398110"/>
              <a:gd name="connsiteY1" fmla="*/ 0 h 12699949"/>
              <a:gd name="connsiteX2" fmla="*/ 24398110 w 24398110"/>
              <a:gd name="connsiteY2" fmla="*/ 12699949 h 12699949"/>
              <a:gd name="connsiteX3" fmla="*/ 0 w 24398110"/>
              <a:gd name="connsiteY3" fmla="*/ 12699949 h 1269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8110" h="12699949">
                <a:moveTo>
                  <a:pt x="0" y="0"/>
                </a:moveTo>
                <a:lnTo>
                  <a:pt x="24398110" y="0"/>
                </a:lnTo>
                <a:lnTo>
                  <a:pt x="24398110" y="12699949"/>
                </a:lnTo>
                <a:lnTo>
                  <a:pt x="0" y="12699949"/>
                </a:lnTo>
                <a:close/>
              </a:path>
            </a:pathLst>
          </a:cu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xmlns="" id="{4E1C37F9-AF7C-4276-9B36-BE1B6AD1F2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C26">
              <a:alpha val="8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096" y="2864158"/>
            <a:ext cx="7446775" cy="114265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txBody>
          <a:bodyPr lIns="432000" tIns="0" rIns="0" bIns="522000" anchor="t">
            <a:spAutoFit/>
          </a:bodyPr>
          <a:lstStyle>
            <a:lvl1pPr algn="l">
              <a:defRPr sz="40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041" y="3468688"/>
            <a:ext cx="7000830" cy="461665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 b="0">
                <a:solidFill>
                  <a:schemeClr val="lt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V="1">
            <a:off x="567902" y="-854395"/>
            <a:ext cx="1654440" cy="368710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C10A1F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flipH="1">
            <a:off x="567903" y="-854395"/>
            <a:ext cx="22861" cy="22860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C10A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567903" y="-889019"/>
            <a:ext cx="22861" cy="138499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xmlns="" id="{A371C447-A7A7-4E3F-9787-E16804AE53C4}"/>
              </a:ext>
            </a:extLst>
          </p:cNvPr>
          <p:cNvGrpSpPr/>
          <p:nvPr userDrawn="1"/>
        </p:nvGrpSpPr>
        <p:grpSpPr>
          <a:xfrm>
            <a:off x="2029166" y="2864158"/>
            <a:ext cx="1184477" cy="1127368"/>
            <a:chOff x="4058067" y="5728316"/>
            <a:chExt cx="2368800" cy="2254736"/>
          </a:xfrm>
          <a:solidFill>
            <a:schemeClr val="bg1"/>
          </a:solidFill>
        </p:grpSpPr>
        <p:pic>
          <p:nvPicPr>
            <p:cNvPr id="10" name="Grafikk 9">
              <a:extLst>
                <a:ext uri="{FF2B5EF4-FFF2-40B4-BE49-F238E27FC236}">
                  <a16:creationId xmlns:a16="http://schemas.microsoft.com/office/drawing/2014/main" xmlns="" id="{6B60B2D6-C09E-401D-9B63-DC6AB1667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2" name="Grafikk 11">
              <a:extLst>
                <a:ext uri="{FF2B5EF4-FFF2-40B4-BE49-F238E27FC236}">
                  <a16:creationId xmlns:a16="http://schemas.microsoft.com/office/drawing/2014/main" xmlns="" id="{529895AC-8989-4976-B2DE-587C10ED8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37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C3914C6-D4CD-4E54-B0F6-3849B83E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9EAB0F6-8459-4098-9E52-43F91B79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52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4114800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C3914C6-D4CD-4E54-B0F6-3849B83E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xmlns="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2897" y="0"/>
            <a:ext cx="6209103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3BBD0989-961D-4F69-BCCB-B3C0D5276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xmlns="" id="{BA39EED2-6D5E-485D-BA71-DB87AEE5A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296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5438461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xmlns="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2286" y="0"/>
            <a:ext cx="4829714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00D33548-8D47-47BF-AE62-8A92A8AB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Plassholder for tekst 12">
            <a:extLst>
              <a:ext uri="{FF2B5EF4-FFF2-40B4-BE49-F238E27FC236}">
                <a16:creationId xmlns:a16="http://schemas.microsoft.com/office/drawing/2014/main" xmlns="" id="{A17597AA-1F60-44B4-895A-64CD79FD0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4581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87449"/>
            <a:ext cx="4705656" cy="2098212"/>
          </a:xfrm>
          <a:prstGeom prst="rect">
            <a:avLst/>
          </a:prstGeom>
        </p:spPr>
        <p:txBody>
          <a:bodyPr lIns="1134000" tIns="414000" anchor="t"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8568" y="1995768"/>
            <a:ext cx="3607089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Tema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xmlns="" id="{9C4F315D-51DD-4B19-9192-9364A2068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2897" y="0"/>
            <a:ext cx="6209103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1C25BEA3-8DC9-4470-ABDA-7B794F8B0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F005184B-100F-415E-AE02-041632E6FC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666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k 17">
            <a:extLst>
              <a:ext uri="{FF2B5EF4-FFF2-40B4-BE49-F238E27FC236}">
                <a16:creationId xmlns:a16="http://schemas.microsoft.com/office/drawing/2014/main" xmlns="" id="{C03787FC-D15B-4A7B-BC4D-C36E83D32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4097" r="29688" b="48593"/>
          <a:stretch>
            <a:fillRect/>
          </a:stretch>
        </p:blipFill>
        <p:spPr>
          <a:xfrm>
            <a:off x="1" y="508026"/>
            <a:ext cx="12199849" cy="6349975"/>
          </a:xfrm>
          <a:custGeom>
            <a:avLst/>
            <a:gdLst>
              <a:gd name="connsiteX0" fmla="*/ 0 w 24398110"/>
              <a:gd name="connsiteY0" fmla="*/ 0 h 12699949"/>
              <a:gd name="connsiteX1" fmla="*/ 24398110 w 24398110"/>
              <a:gd name="connsiteY1" fmla="*/ 0 h 12699949"/>
              <a:gd name="connsiteX2" fmla="*/ 24398110 w 24398110"/>
              <a:gd name="connsiteY2" fmla="*/ 12699949 h 12699949"/>
              <a:gd name="connsiteX3" fmla="*/ 0 w 24398110"/>
              <a:gd name="connsiteY3" fmla="*/ 12699949 h 1269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8110" h="12699949">
                <a:moveTo>
                  <a:pt x="0" y="0"/>
                </a:moveTo>
                <a:lnTo>
                  <a:pt x="24398110" y="0"/>
                </a:lnTo>
                <a:lnTo>
                  <a:pt x="24398110" y="12699949"/>
                </a:lnTo>
                <a:lnTo>
                  <a:pt x="0" y="12699949"/>
                </a:lnTo>
                <a:close/>
              </a:path>
            </a:pathLst>
          </a:cu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xmlns="" id="{4E1C37F9-AF7C-4276-9B36-BE1B6AD1F2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C26">
              <a:alpha val="8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096" y="2864158"/>
            <a:ext cx="7446775" cy="114265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txBody>
          <a:bodyPr lIns="432000" tIns="0" rIns="0" bIns="522000" anchor="t">
            <a:spAutoFit/>
          </a:bodyPr>
          <a:lstStyle>
            <a:lvl1pPr algn="l">
              <a:defRPr sz="40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6041" y="3468688"/>
            <a:ext cx="7000830" cy="461665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 b="0">
                <a:solidFill>
                  <a:schemeClr val="lt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V="1">
            <a:off x="567902" y="-854395"/>
            <a:ext cx="1654440" cy="368710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r>
              <a:rPr lang="en-US"/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flipH="1">
            <a:off x="567903" y="-854395"/>
            <a:ext cx="22861" cy="22860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567903" y="-889019"/>
            <a:ext cx="22861" cy="138499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xmlns="" id="{A371C447-A7A7-4E3F-9787-E16804AE53C4}"/>
              </a:ext>
            </a:extLst>
          </p:cNvPr>
          <p:cNvGrpSpPr/>
          <p:nvPr userDrawn="1"/>
        </p:nvGrpSpPr>
        <p:grpSpPr>
          <a:xfrm>
            <a:off x="2029166" y="2864158"/>
            <a:ext cx="1184477" cy="1127368"/>
            <a:chOff x="4058067" y="5728316"/>
            <a:chExt cx="2368800" cy="2254736"/>
          </a:xfrm>
          <a:solidFill>
            <a:schemeClr val="bg1"/>
          </a:solidFill>
        </p:grpSpPr>
        <p:pic>
          <p:nvPicPr>
            <p:cNvPr id="10" name="Grafikk 9">
              <a:extLst>
                <a:ext uri="{FF2B5EF4-FFF2-40B4-BE49-F238E27FC236}">
                  <a16:creationId xmlns:a16="http://schemas.microsoft.com/office/drawing/2014/main" xmlns="" id="{6B60B2D6-C09E-401D-9B63-DC6AB1667B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2" name="Grafikk 11">
              <a:extLst>
                <a:ext uri="{FF2B5EF4-FFF2-40B4-BE49-F238E27FC236}">
                  <a16:creationId xmlns:a16="http://schemas.microsoft.com/office/drawing/2014/main" xmlns="" id="{529895AC-8989-4976-B2DE-587C10ED8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4331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med ful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xmlns="" id="{9C4F315D-51DD-4B19-9192-9364A2068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1758"/>
            <a:ext cx="6769950" cy="1562390"/>
          </a:xfrm>
          <a:prstGeom prst="rect">
            <a:avLst/>
          </a:prstGeom>
        </p:spPr>
        <p:txBody>
          <a:bodyPr lIns="1134000" tIns="414000" anchor="t">
            <a:spAutoFit/>
          </a:bodyPr>
          <a:lstStyle>
            <a:lvl1pPr>
              <a:defRPr sz="36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8568" y="780077"/>
            <a:ext cx="5189459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Tema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5345E791-FBA7-462C-9238-89DB9CFE4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A6C960C3-25A0-44F0-91C0-74677A640D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567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CCEE35DC-0BFA-44A8-8C2A-5679278A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0DFD45-F27B-4FAA-84A5-36FDDFC0C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smål/tema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CCEE35DC-0BFA-44A8-8C2A-5679278A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533C8AA-5BE7-45EB-95A7-B644485B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6" y="1914525"/>
            <a:ext cx="9114776" cy="4141601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9C8CBDE-9644-46A0-BE6B-124B1B7A2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5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87FC6A6-36A1-4E1B-A74B-0213FC3B4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32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xmlns="" id="{C33C7A97-4BA0-4617-B277-7FB97A5E5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xmlns="" id="{E8042883-CCA1-453C-A1C1-49DE3BF4B4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183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xmlns="" id="{C33C7A97-4BA0-4617-B277-7FB97A5E5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168CEA8-6397-43B0-93E1-5CCF0748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vert="horz" wrap="square" lIns="1134000" tIns="18000" rIns="91440" bIns="36000" rtlCol="0" anchor="t">
            <a:spAutoFit/>
          </a:bodyPr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745387B6-1323-4EFD-BD6F-8B48E63FA6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6063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xmlns="" id="{14605B47-B97D-B44A-89E4-86688B1A90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5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C3914C6-D4CD-4E54-B0F6-3849B83E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9EAB0F6-8459-4098-9E52-43F91B79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1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4114800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EC3914C6-D4CD-4E54-B0F6-3849B83E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xmlns="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2897" y="0"/>
            <a:ext cx="6209103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3BBD0989-961D-4F69-BCCB-B3C0D5276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xmlns="" id="{BA39EED2-6D5E-485D-BA71-DB87AEE5A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07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217" y="2400300"/>
            <a:ext cx="5438461" cy="365582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4CA162D6-F00B-4378-A732-E7D904156D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xmlns="" id="{A4FF9F8F-BB71-4A83-A4F7-A5DFAB80F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2286" y="0"/>
            <a:ext cx="4829714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00D33548-8D47-47BF-AE62-8A92A8AB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5151221" cy="11516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Plassholder for tekst 12">
            <a:extLst>
              <a:ext uri="{FF2B5EF4-FFF2-40B4-BE49-F238E27FC236}">
                <a16:creationId xmlns:a16="http://schemas.microsoft.com/office/drawing/2014/main" xmlns="" id="{A17597AA-1F60-44B4-895A-64CD79FD0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72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87449"/>
            <a:ext cx="4705656" cy="2098212"/>
          </a:xfrm>
          <a:prstGeom prst="rect">
            <a:avLst/>
          </a:prstGeom>
        </p:spPr>
        <p:txBody>
          <a:bodyPr lIns="1134000" tIns="414000" anchor="t"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8568" y="1995768"/>
            <a:ext cx="3607089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>
                <a:solidFill>
                  <a:schemeClr val="dk2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Tema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xmlns="" id="{9C4F315D-51DD-4B19-9192-9364A2068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2897" y="0"/>
            <a:ext cx="6209103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1C25BEA3-8DC9-4470-ABDA-7B794F8B0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F005184B-100F-415E-AE02-041632E6FC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67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med ful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xmlns="" id="{9C4F315D-51DD-4B19-9192-9364A2068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1758"/>
            <a:ext cx="6769950" cy="1562390"/>
          </a:xfrm>
          <a:prstGeom prst="rect">
            <a:avLst/>
          </a:prstGeom>
        </p:spPr>
        <p:txBody>
          <a:bodyPr lIns="1134000" tIns="414000" anchor="t">
            <a:spAutoFit/>
          </a:bodyPr>
          <a:lstStyle>
            <a:lvl1pPr>
              <a:defRPr sz="36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8568" y="780077"/>
            <a:ext cx="5189459" cy="2769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1800" b="1">
                <a:solidFill>
                  <a:schemeClr val="lt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Tema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5345E791-FBA7-462C-9238-89DB9CFE4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xmlns="" id="{A6C960C3-25A0-44F0-91C0-74677A640D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1993" y="403164"/>
            <a:ext cx="748132" cy="71206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99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CCEE35DC-0BFA-44A8-8C2A-5679278A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0DFD45-F27B-4FAA-84A5-36FDDFC0C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5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smål/tema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85FB-827B-46C0-8EF6-8F261098AA9E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CCEE35DC-0BFA-44A8-8C2A-5679278A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085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vert="horz" wrap="square" lIns="1134000" tIns="18000" rIns="9144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533C8AA-5BE7-45EB-95A7-B644485B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6" y="1914525"/>
            <a:ext cx="9114776" cy="4141601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9C8CBDE-9644-46A0-BE6B-124B1B7A2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6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sv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5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5.sv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23" Type="http://schemas.openxmlformats.org/officeDocument/2006/relationships/image" Target="../media/image7.sv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22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395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B1349367-697F-4863-8F05-45F060C5F236}"/>
              </a:ext>
            </a:extLst>
          </p:cNvPr>
          <p:cNvSpPr/>
          <p:nvPr userDrawn="1"/>
        </p:nvSpPr>
        <p:spPr>
          <a:xfrm>
            <a:off x="0" y="0"/>
            <a:ext cx="412818" cy="6858858"/>
          </a:xfrm>
          <a:prstGeom prst="rect">
            <a:avLst/>
          </a:prstGeom>
          <a:solidFill>
            <a:srgbClr val="8D93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4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26701"/>
          </a:xfrm>
          <a:prstGeom prst="rect">
            <a:avLst/>
          </a:prstGeom>
          <a:blipFill dpi="0" rotWithShape="1">
            <a:blip r:embed="rId15"/>
            <a:srcRect/>
            <a:tile tx="0" ty="0" sx="100000" sy="100000" flip="none" algn="tl"/>
          </a:blipFill>
        </p:spPr>
        <p:txBody>
          <a:bodyPr vert="horz" wrap="square" lIns="1134000" tIns="18000" rIns="45720" bIns="36000" rtlCol="0" anchor="t">
            <a:sp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4216" y="1914525"/>
            <a:ext cx="9114776" cy="41416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5792" y="6356351"/>
            <a:ext cx="27432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C8E385FB-827B-46C0-8EF6-8F261098AA9E}" type="datetimeFigureOut">
              <a:rPr lang="en-US" smtClean="0"/>
              <a:pPr algn="r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7096" y="6356351"/>
            <a:ext cx="41148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xmlns="" id="{E2ABDA95-0970-4318-B747-52D127AAD5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r="31010" b="17762"/>
          <a:stretch>
            <a:fillRect/>
          </a:stretch>
        </p:blipFill>
        <p:spPr>
          <a:xfrm>
            <a:off x="7138718" y="3425830"/>
            <a:ext cx="5053282" cy="3432171"/>
          </a:xfrm>
          <a:custGeom>
            <a:avLst/>
            <a:gdLst>
              <a:gd name="connsiteX0" fmla="*/ 0 w 10105906"/>
              <a:gd name="connsiteY0" fmla="*/ 0 h 6864341"/>
              <a:gd name="connsiteX1" fmla="*/ 10105906 w 10105906"/>
              <a:gd name="connsiteY1" fmla="*/ 0 h 6864341"/>
              <a:gd name="connsiteX2" fmla="*/ 10105906 w 10105906"/>
              <a:gd name="connsiteY2" fmla="*/ 6864341 h 6864341"/>
              <a:gd name="connsiteX3" fmla="*/ 0 w 10105906"/>
              <a:gd name="connsiteY3" fmla="*/ 6864341 h 686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05906" h="6864341">
                <a:moveTo>
                  <a:pt x="0" y="0"/>
                </a:moveTo>
                <a:lnTo>
                  <a:pt x="10105906" y="0"/>
                </a:lnTo>
                <a:lnTo>
                  <a:pt x="10105906" y="6864341"/>
                </a:lnTo>
                <a:lnTo>
                  <a:pt x="0" y="6864341"/>
                </a:lnTo>
                <a:close/>
              </a:path>
            </a:pathLst>
          </a:cu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xmlns="" id="{24C8385B-67F1-4347-9988-F86462417924}"/>
              </a:ext>
            </a:extLst>
          </p:cNvPr>
          <p:cNvGrpSpPr/>
          <p:nvPr userDrawn="1"/>
        </p:nvGrpSpPr>
        <p:grpSpPr>
          <a:xfrm>
            <a:off x="10921993" y="403163"/>
            <a:ext cx="748132" cy="712061"/>
            <a:chOff x="4058067" y="5728316"/>
            <a:chExt cx="2368800" cy="2254736"/>
          </a:xfrm>
        </p:grpSpPr>
        <p:pic>
          <p:nvPicPr>
            <p:cNvPr id="13" name="Grafikk 12">
              <a:extLst>
                <a:ext uri="{FF2B5EF4-FFF2-40B4-BE49-F238E27FC236}">
                  <a16:creationId xmlns:a16="http://schemas.microsoft.com/office/drawing/2014/main" xmlns="" id="{F16B179A-D02C-4617-8281-FC154BA16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4" name="Grafikk 13">
              <a:extLst>
                <a:ext uri="{FF2B5EF4-FFF2-40B4-BE49-F238E27FC236}">
                  <a16:creationId xmlns:a16="http://schemas.microsoft.com/office/drawing/2014/main" xmlns="" id="{CB6CBEB6-DB33-44CC-8C65-6CF868A62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xmlns="" id="{9E3F8119-2C73-49C8-A1AE-575D1A6E05A9}"/>
              </a:ext>
            </a:extLst>
          </p:cNvPr>
          <p:cNvSpPr txBox="1"/>
          <p:nvPr userDrawn="1"/>
        </p:nvSpPr>
        <p:spPr>
          <a:xfrm>
            <a:off x="546343" y="6521141"/>
            <a:ext cx="2793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1" i="0" dirty="0">
                <a:solidFill>
                  <a:schemeClr val="tx2"/>
                </a:solidFill>
                <a:effectLst/>
                <a:latin typeface="+mn-lt"/>
              </a:rPr>
              <a:t>Forbundet for Ledelse og Teknikk</a:t>
            </a:r>
            <a:endParaRPr lang="nb-NO" sz="1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419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2" r:id="rId3"/>
    <p:sldLayoutId id="2147483672" r:id="rId4"/>
    <p:sldLayoutId id="2147483673" r:id="rId5"/>
    <p:sldLayoutId id="2147483663" r:id="rId6"/>
    <p:sldLayoutId id="2147483676" r:id="rId7"/>
    <p:sldLayoutId id="2147483666" r:id="rId8"/>
    <p:sldLayoutId id="2147483677" r:id="rId9"/>
    <p:sldLayoutId id="2147483667" r:id="rId10"/>
    <p:sldLayoutId id="2147483675" r:id="rId11"/>
    <p:sldLayoutId id="2147483674" r:id="rId12"/>
    <p:sldLayoutId id="2147483680" r:id="rId13"/>
  </p:sldLayoutIdLst>
  <p:txStyles>
    <p:titleStyle>
      <a:lvl1pPr algn="l" defTabSz="914355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32323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180000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450" indent="-179388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395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B1349367-697F-4863-8F05-45F060C5F236}"/>
              </a:ext>
            </a:extLst>
          </p:cNvPr>
          <p:cNvSpPr/>
          <p:nvPr userDrawn="1"/>
        </p:nvSpPr>
        <p:spPr>
          <a:xfrm>
            <a:off x="0" y="0"/>
            <a:ext cx="412818" cy="6858858"/>
          </a:xfrm>
          <a:prstGeom prst="rect">
            <a:avLst/>
          </a:prstGeom>
          <a:solidFill>
            <a:srgbClr val="8D939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4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626701"/>
          </a:xfrm>
          <a:prstGeom prst="rect">
            <a:avLst/>
          </a:prstGeom>
          <a:blipFill dpi="0" rotWithShape="1">
            <a:blip r:embed="rId15"/>
            <a:srcRect/>
            <a:tile tx="0" ty="0" sx="100000" sy="100000" flip="none" algn="tl"/>
          </a:blipFill>
        </p:spPr>
        <p:txBody>
          <a:bodyPr vert="horz" wrap="square" lIns="1134000" tIns="18000" rIns="45720" bIns="36000" rtlCol="0" anchor="t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4216" y="1914525"/>
            <a:ext cx="9114776" cy="41416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5792" y="6356351"/>
            <a:ext cx="27432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85FB-827B-46C0-8EF6-8F261098AA9E}" type="datetimeFigureOut">
              <a:rPr lang="en-US" smtClean="0">
                <a:solidFill>
                  <a:srgbClr val="191919">
                    <a:tint val="75000"/>
                  </a:srgbClr>
                </a:solidFill>
              </a:rPr>
              <a:pPr/>
              <a:t>4/29/2021</a:t>
            </a:fld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7096" y="6356351"/>
            <a:ext cx="4114800" cy="36512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9191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76613"/>
            <a:ext cx="412818" cy="276999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algn="ctr">
              <a:defRPr sz="1500" b="1">
                <a:solidFill>
                  <a:schemeClr val="dk2"/>
                </a:solidFill>
              </a:defRPr>
            </a:lvl1pPr>
          </a:lstStyle>
          <a:p>
            <a:fld id="{4CA162D6-F00B-4378-A732-E7D904156DA2}" type="slidenum">
              <a:rPr lang="en-US" smtClean="0">
                <a:solidFill>
                  <a:srgbClr val="C10A1F"/>
                </a:solidFill>
              </a:rPr>
              <a:pPr/>
              <a:t>‹#›</a:t>
            </a:fld>
            <a:endParaRPr lang="en-US">
              <a:solidFill>
                <a:srgbClr val="C10A1F"/>
              </a:solidFill>
            </a:endParaRP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xmlns="" id="{E2ABDA95-0970-4318-B747-52D127AAD5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r="31010" b="17762"/>
          <a:stretch>
            <a:fillRect/>
          </a:stretch>
        </p:blipFill>
        <p:spPr>
          <a:xfrm>
            <a:off x="7138718" y="3425830"/>
            <a:ext cx="5053282" cy="3432171"/>
          </a:xfrm>
          <a:custGeom>
            <a:avLst/>
            <a:gdLst>
              <a:gd name="connsiteX0" fmla="*/ 0 w 10105906"/>
              <a:gd name="connsiteY0" fmla="*/ 0 h 6864341"/>
              <a:gd name="connsiteX1" fmla="*/ 10105906 w 10105906"/>
              <a:gd name="connsiteY1" fmla="*/ 0 h 6864341"/>
              <a:gd name="connsiteX2" fmla="*/ 10105906 w 10105906"/>
              <a:gd name="connsiteY2" fmla="*/ 6864341 h 6864341"/>
              <a:gd name="connsiteX3" fmla="*/ 0 w 10105906"/>
              <a:gd name="connsiteY3" fmla="*/ 6864341 h 686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05906" h="6864341">
                <a:moveTo>
                  <a:pt x="0" y="0"/>
                </a:moveTo>
                <a:lnTo>
                  <a:pt x="10105906" y="0"/>
                </a:lnTo>
                <a:lnTo>
                  <a:pt x="10105906" y="6864341"/>
                </a:lnTo>
                <a:lnTo>
                  <a:pt x="0" y="6864341"/>
                </a:lnTo>
                <a:close/>
              </a:path>
            </a:pathLst>
          </a:cu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xmlns="" id="{24C8385B-67F1-4347-9988-F86462417924}"/>
              </a:ext>
            </a:extLst>
          </p:cNvPr>
          <p:cNvGrpSpPr/>
          <p:nvPr userDrawn="1"/>
        </p:nvGrpSpPr>
        <p:grpSpPr>
          <a:xfrm>
            <a:off x="10921993" y="403163"/>
            <a:ext cx="748132" cy="712061"/>
            <a:chOff x="4058067" y="5728316"/>
            <a:chExt cx="2368800" cy="2254736"/>
          </a:xfrm>
        </p:grpSpPr>
        <p:pic>
          <p:nvPicPr>
            <p:cNvPr id="13" name="Grafikk 12">
              <a:extLst>
                <a:ext uri="{FF2B5EF4-FFF2-40B4-BE49-F238E27FC236}">
                  <a16:creationId xmlns:a16="http://schemas.microsoft.com/office/drawing/2014/main" xmlns="" id="{F16B179A-D02C-4617-8281-FC154BA16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4058067" y="6640310"/>
              <a:ext cx="2368800" cy="1342742"/>
            </a:xfrm>
            <a:prstGeom prst="rect">
              <a:avLst/>
            </a:prstGeom>
          </p:spPr>
        </p:pic>
        <p:pic>
          <p:nvPicPr>
            <p:cNvPr id="14" name="Grafikk 13">
              <a:extLst>
                <a:ext uri="{FF2B5EF4-FFF2-40B4-BE49-F238E27FC236}">
                  <a16:creationId xmlns:a16="http://schemas.microsoft.com/office/drawing/2014/main" xmlns="" id="{CB6CBEB6-DB33-44CC-8C65-6CF868A62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4444395" y="5728316"/>
              <a:ext cx="1720800" cy="739307"/>
            </a:xfrm>
            <a:prstGeom prst="rect">
              <a:avLst/>
            </a:prstGeom>
          </p:spPr>
        </p:pic>
      </p:grpSp>
      <p:sp>
        <p:nvSpPr>
          <p:cNvPr id="16" name="TekstSylinder 15">
            <a:extLst>
              <a:ext uri="{FF2B5EF4-FFF2-40B4-BE49-F238E27FC236}">
                <a16:creationId xmlns:a16="http://schemas.microsoft.com/office/drawing/2014/main" xmlns="" id="{9E3F8119-2C73-49C8-A1AE-575D1A6E05A9}"/>
              </a:ext>
            </a:extLst>
          </p:cNvPr>
          <p:cNvSpPr txBox="1"/>
          <p:nvPr userDrawn="1"/>
        </p:nvSpPr>
        <p:spPr>
          <a:xfrm>
            <a:off x="546343" y="6521141"/>
            <a:ext cx="2793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1">
                <a:solidFill>
                  <a:srgbClr val="C10A1F"/>
                </a:solidFill>
              </a:rPr>
              <a:t>Forbundet for Ledelse og Teknikk</a:t>
            </a:r>
          </a:p>
        </p:txBody>
      </p:sp>
    </p:spTree>
    <p:extLst>
      <p:ext uri="{BB962C8B-B14F-4D97-AF65-F5344CB8AC3E}">
        <p14:creationId xmlns:p14="http://schemas.microsoft.com/office/powerpoint/2010/main" val="357816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355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32323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180000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450" indent="-179388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tx2"/>
        </a:buClr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ADD89C6B-E365-4D5A-9C82-F2687C86F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0096" y="2733529"/>
            <a:ext cx="6230353" cy="1758204"/>
          </a:xfrm>
        </p:spPr>
        <p:txBody>
          <a:bodyPr/>
          <a:lstStyle/>
          <a:p>
            <a:r>
              <a:rPr lang="en-US" dirty="0" err="1" smtClean="0"/>
              <a:t>Overenskomst</a:t>
            </a:r>
            <a:r>
              <a:rPr lang="en-US" dirty="0" smtClean="0"/>
              <a:t> for </a:t>
            </a:r>
            <a:r>
              <a:rPr lang="en-US" dirty="0" err="1" smtClean="0"/>
              <a:t>arbeidsledere</a:t>
            </a:r>
            <a:r>
              <a:rPr lang="en-US" dirty="0" smtClean="0"/>
              <a:t> FLT-NHO</a:t>
            </a:r>
            <a:endParaRPr lang="en-US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xmlns="" id="{5A0CA3D1-2D9E-4ED1-941F-0E14C8FEF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6179" y="4181658"/>
            <a:ext cx="7216006" cy="307777"/>
          </a:xfrm>
        </p:spPr>
        <p:txBody>
          <a:bodyPr/>
          <a:lstStyle/>
          <a:p>
            <a:endParaRPr lang="en-US" sz="20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xmlns="" id="{9268DD8E-AA24-FE48-BD70-84F795C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63686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15506" y="1479603"/>
            <a:ext cx="6445227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b-NO" sz="1800" b="1" dirty="0"/>
              <a:t>§ 9</a:t>
            </a:r>
            <a:r>
              <a:rPr lang="nb-NO" sz="1800" b="1" dirty="0" smtClean="0"/>
              <a:t>  Likelønn </a:t>
            </a:r>
            <a:r>
              <a:rPr lang="nb-NO" sz="1800" b="1" dirty="0"/>
              <a:t>og likestilling</a:t>
            </a:r>
          </a:p>
          <a:p>
            <a:pPr>
              <a:buNone/>
            </a:pPr>
            <a:endParaRPr lang="nb-NO" sz="1800" b="1" dirty="0"/>
          </a:p>
          <a:p>
            <a:pPr>
              <a:buNone/>
            </a:pPr>
            <a:r>
              <a:rPr lang="nb-NO" sz="1800" b="1" dirty="0"/>
              <a:t>§ </a:t>
            </a:r>
            <a:r>
              <a:rPr lang="nb-NO" sz="1800" b="1" dirty="0" smtClean="0"/>
              <a:t>10 </a:t>
            </a:r>
            <a:r>
              <a:rPr lang="nb-NO" sz="1800" b="1" dirty="0"/>
              <a:t>Lønnsansiennitet</a:t>
            </a:r>
          </a:p>
          <a:p>
            <a:r>
              <a:rPr lang="nb-NO" sz="1800" dirty="0" smtClean="0"/>
              <a:t>Om </a:t>
            </a:r>
            <a:r>
              <a:rPr lang="nb-NO" sz="1800" dirty="0"/>
              <a:t>ansiennitetsberegning ved militærtjeneste, foreldrepermisjon og utdanningspermisjon</a:t>
            </a:r>
          </a:p>
          <a:p>
            <a:pPr>
              <a:buNone/>
            </a:pPr>
            <a:endParaRPr lang="nb-NO" sz="1800" dirty="0"/>
          </a:p>
          <a:p>
            <a:pPr>
              <a:buNone/>
            </a:pPr>
            <a:r>
              <a:rPr lang="nb-NO" sz="1800" b="1" dirty="0"/>
              <a:t> § </a:t>
            </a:r>
            <a:r>
              <a:rPr lang="nb-NO" sz="1800" b="1" dirty="0" smtClean="0"/>
              <a:t>11 </a:t>
            </a:r>
            <a:r>
              <a:rPr lang="nb-NO" sz="1800" b="1" dirty="0"/>
              <a:t>Omsorgspermisjon </a:t>
            </a:r>
          </a:p>
          <a:p>
            <a:r>
              <a:rPr lang="nb-NO" sz="1800" dirty="0"/>
              <a:t>Bedriften dekker ordinær lønn i permisjonstiden for funksjonærer som innvilges omsorgspermisjon etter AML § 12-3 </a:t>
            </a:r>
          </a:p>
          <a:p>
            <a:pPr lvl="1"/>
            <a:r>
              <a:rPr lang="nb-NO" sz="1800" dirty="0"/>
              <a:t>2 uker i forbindelse med fødsel for far/person som bistår mor</a:t>
            </a:r>
          </a:p>
          <a:p>
            <a:pPr lvl="1"/>
            <a:r>
              <a:rPr lang="nb-NO" sz="1800" dirty="0"/>
              <a:t>Omsorgsovertakelse adoptiv-/fosterforeldre (barn under 15 år)</a:t>
            </a:r>
          </a:p>
          <a:p>
            <a:pPr marL="457200" lvl="1" indent="0">
              <a:buNone/>
            </a:pPr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10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4689" r="40366"/>
          <a:stretch/>
        </p:blipFill>
        <p:spPr>
          <a:xfrm>
            <a:off x="8082225" y="0"/>
            <a:ext cx="4109775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282" y="15465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63685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1" y="1289840"/>
            <a:ext cx="6320274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b-NO" sz="1800" b="1" dirty="0"/>
              <a:t>§ </a:t>
            </a:r>
            <a:r>
              <a:rPr lang="nb-NO" sz="1800" b="1" dirty="0" smtClean="0"/>
              <a:t>12 Skiftgodtgjørelse</a:t>
            </a:r>
            <a:endParaRPr lang="nb-NO" sz="1800" b="1" dirty="0"/>
          </a:p>
          <a:p>
            <a:r>
              <a:rPr lang="nb-NO" sz="1800" dirty="0"/>
              <a:t>S</a:t>
            </a:r>
            <a:r>
              <a:rPr lang="nb-NO" sz="1800" dirty="0" smtClean="0"/>
              <a:t>kal forhandles </a:t>
            </a:r>
            <a:r>
              <a:rPr lang="nb-NO" sz="1800" dirty="0"/>
              <a:t>lokalt</a:t>
            </a:r>
          </a:p>
          <a:p>
            <a:r>
              <a:rPr lang="nb-NO" sz="1800" dirty="0"/>
              <a:t>Skal ikke være ringere enn for arbeidere med samme skiftordning i bedriften</a:t>
            </a:r>
          </a:p>
          <a:p>
            <a:r>
              <a:rPr lang="nb-NO" sz="1800" dirty="0"/>
              <a:t>Det skal kart fremgå hva </a:t>
            </a:r>
            <a:r>
              <a:rPr lang="nb-NO" sz="1800" dirty="0" smtClean="0"/>
              <a:t>skiftgodtgjørelsen </a:t>
            </a:r>
            <a:r>
              <a:rPr lang="nb-NO" sz="1800" dirty="0"/>
              <a:t>utgjør</a:t>
            </a:r>
          </a:p>
          <a:p>
            <a:pPr marL="457200" lvl="1" indent="0">
              <a:buNone/>
            </a:pPr>
            <a:endParaRPr lang="nb-NO" sz="1800" dirty="0"/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§ </a:t>
            </a:r>
            <a:r>
              <a:rPr lang="nb-NO" sz="1800" b="1" dirty="0" smtClean="0"/>
              <a:t>13 Arbeidstøy/verneutstyr</a:t>
            </a:r>
          </a:p>
          <a:p>
            <a:pPr>
              <a:spcAft>
                <a:spcPts val="0"/>
              </a:spcAft>
            </a:pPr>
            <a:r>
              <a:rPr lang="nb-NO" sz="1800" dirty="0" smtClean="0"/>
              <a:t>Arbeidslederen har rett til dette i samme utstrekning som arbeiderne</a:t>
            </a:r>
          </a:p>
          <a:p>
            <a:pPr>
              <a:spcAft>
                <a:spcPts val="0"/>
              </a:spcAft>
            </a:pPr>
            <a:endParaRPr lang="nb-NO" sz="1800" dirty="0" smtClean="0"/>
          </a:p>
          <a:p>
            <a:pPr>
              <a:spcAft>
                <a:spcPts val="0"/>
              </a:spcAft>
              <a:buNone/>
            </a:pPr>
            <a:endParaRPr lang="nb-NO" sz="18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11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25660" r="29290"/>
          <a:stretch/>
        </p:blipFill>
        <p:spPr>
          <a:xfrm>
            <a:off x="7569759" y="4354"/>
            <a:ext cx="4622241" cy="6853646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161" y="154653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Plassholder for innhold 2"/>
          <p:cNvSpPr>
            <a:spLocks noGrp="1"/>
          </p:cNvSpPr>
          <p:nvPr>
            <p:ph idx="1"/>
          </p:nvPr>
        </p:nvSpPr>
        <p:spPr>
          <a:xfrm>
            <a:off x="1337274" y="1311275"/>
            <a:ext cx="6350459" cy="54102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nb-NO" sz="1800" b="1" dirty="0"/>
          </a:p>
          <a:p>
            <a:r>
              <a:rPr lang="nb-NO" sz="1800" dirty="0" smtClean="0"/>
              <a:t>Enhver arbeidstaker har </a:t>
            </a:r>
            <a:r>
              <a:rPr lang="nb-NO" sz="1800" dirty="0"/>
              <a:t>rett til betaling </a:t>
            </a:r>
            <a:r>
              <a:rPr lang="nb-NO" sz="1800" b="1" dirty="0"/>
              <a:t>for pålagt overtidsarbeid</a:t>
            </a:r>
            <a:r>
              <a:rPr lang="nb-NO" sz="1800" dirty="0"/>
              <a:t>. </a:t>
            </a:r>
            <a:endParaRPr lang="nb-NO" sz="1800" dirty="0" smtClean="0"/>
          </a:p>
          <a:p>
            <a:r>
              <a:rPr lang="nb-NO" sz="1800" dirty="0" smtClean="0"/>
              <a:t>Vanlig </a:t>
            </a:r>
            <a:r>
              <a:rPr lang="nb-NO" sz="1800" dirty="0"/>
              <a:t>forberedende og avsluttende arbeid før og etter den normale arbeidstid anses ikke som overtid, jfr. § 8.2a, merknad </a:t>
            </a:r>
            <a:r>
              <a:rPr lang="nb-NO" sz="1800" dirty="0" smtClean="0"/>
              <a:t>2.</a:t>
            </a:r>
          </a:p>
          <a:p>
            <a:r>
              <a:rPr lang="nb-NO" sz="1800" dirty="0" smtClean="0"/>
              <a:t>For </a:t>
            </a:r>
            <a:r>
              <a:rPr lang="nb-NO" sz="1800" dirty="0"/>
              <a:t>overtidsarbeid betales en godtgjørelse per time som svarer til månedslønnen dividert med det timetall som fremkommer ved å multiplisere den ukentlige aktuelle arbeidstid med 4 1/3. I tillegg </a:t>
            </a:r>
            <a:r>
              <a:rPr lang="nb-NO" sz="1800" dirty="0" smtClean="0"/>
              <a:t>betales </a:t>
            </a:r>
            <a:r>
              <a:rPr lang="nb-NO" sz="1800" dirty="0"/>
              <a:t>overtidsprosenter som bestemt for arbeiderne</a:t>
            </a:r>
            <a:r>
              <a:rPr lang="nb-NO" sz="1800" dirty="0" smtClean="0"/>
              <a:t>.</a:t>
            </a:r>
          </a:p>
          <a:p>
            <a:pPr marL="0" indent="0">
              <a:buNone/>
            </a:pPr>
            <a:r>
              <a:rPr lang="nb-NO" sz="1800" dirty="0" smtClean="0"/>
              <a:t> </a:t>
            </a:r>
            <a:endParaRPr lang="nb-NO" sz="1800" dirty="0"/>
          </a:p>
          <a:p>
            <a:pPr marL="914400" lvl="1" indent="-514350">
              <a:buNone/>
            </a:pPr>
            <a:endParaRPr lang="nb-NO" sz="1400" dirty="0"/>
          </a:p>
          <a:p>
            <a:pPr marL="514350" indent="-514350"/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48666" r="17811"/>
          <a:stretch/>
        </p:blipFill>
        <p:spPr>
          <a:xfrm>
            <a:off x="8115300" y="0"/>
            <a:ext cx="4076700" cy="6858000"/>
          </a:xfrm>
          <a:prstGeom prst="rect">
            <a:avLst/>
          </a:prstGeom>
        </p:spPr>
      </p:pic>
      <p:sp>
        <p:nvSpPr>
          <p:cNvPr id="33794" name="Tittel 1"/>
          <p:cNvSpPr>
            <a:spLocks noGrp="1"/>
          </p:cNvSpPr>
          <p:nvPr>
            <p:ph type="title"/>
          </p:nvPr>
        </p:nvSpPr>
        <p:spPr>
          <a:xfrm>
            <a:off x="0" y="592811"/>
            <a:ext cx="10143067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 § </a:t>
            </a:r>
            <a:r>
              <a:rPr lang="nb-NO" b="0" dirty="0" smtClean="0">
                <a:solidFill>
                  <a:schemeClr val="tx1"/>
                </a:solidFill>
              </a:rPr>
              <a:t>14 Overtidsarbeid</a:t>
            </a:r>
            <a:endParaRPr lang="nb-NO" b="0" dirty="0">
              <a:solidFill>
                <a:schemeClr val="tx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644" y="183779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10272713" cy="608525"/>
          </a:xfrm>
        </p:spPr>
        <p:txBody>
          <a:bodyPr/>
          <a:lstStyle/>
          <a:p>
            <a:pPr algn="l" eaLnBrk="1" hangingPunct="1"/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15 Tilgjengelighetsteknologi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510" y="1489076"/>
            <a:ext cx="7267575" cy="4835525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 smtClean="0"/>
              <a:t>Det </a:t>
            </a:r>
            <a:r>
              <a:rPr lang="nb-NO" sz="1800" dirty="0"/>
              <a:t>er viktig å ivareta arbeidstakers individuelle behov for fritid. Arbeidstaker og tillitsvalgte </a:t>
            </a:r>
            <a:r>
              <a:rPr lang="nb-NO" sz="1800" b="1" dirty="0"/>
              <a:t>oppfordres</a:t>
            </a:r>
            <a:r>
              <a:rPr lang="nb-NO" sz="1800" dirty="0"/>
              <a:t> til </a:t>
            </a:r>
            <a:r>
              <a:rPr lang="nb-NO" sz="1800" dirty="0" smtClean="0"/>
              <a:t>å:</a:t>
            </a:r>
            <a:endParaRPr lang="nb-NO" sz="1800" dirty="0"/>
          </a:p>
          <a:p>
            <a:pPr marL="400050" indent="-400050"/>
            <a:r>
              <a:rPr lang="nb-NO" sz="1800" b="1" dirty="0"/>
              <a:t>A</a:t>
            </a:r>
            <a:r>
              <a:rPr lang="nb-NO" sz="1800" b="1" dirty="0" smtClean="0"/>
              <a:t>vklare</a:t>
            </a:r>
            <a:r>
              <a:rPr lang="nb-NO" sz="1800" dirty="0" smtClean="0"/>
              <a:t> </a:t>
            </a:r>
            <a:r>
              <a:rPr lang="nb-NO" sz="1800" dirty="0"/>
              <a:t>arbeidsgivers forventinger</a:t>
            </a:r>
          </a:p>
          <a:p>
            <a:pPr marL="400050" indent="-400050"/>
            <a:r>
              <a:rPr lang="nb-NO" sz="1800" b="1" dirty="0"/>
              <a:t>D</a:t>
            </a:r>
            <a:r>
              <a:rPr lang="nb-NO" sz="1800" b="1" dirty="0" smtClean="0"/>
              <a:t>røfte</a:t>
            </a:r>
            <a:r>
              <a:rPr lang="nb-NO" sz="1800" dirty="0" smtClean="0"/>
              <a:t> </a:t>
            </a:r>
            <a:r>
              <a:rPr lang="nb-NO" sz="1800" dirty="0"/>
              <a:t>rammene for bruk av slik teknologi </a:t>
            </a:r>
          </a:p>
          <a:p>
            <a:pPr marL="400050" indent="-400050"/>
            <a:r>
              <a:rPr lang="nb-NO" sz="1800" b="1" dirty="0"/>
              <a:t>D</a:t>
            </a:r>
            <a:r>
              <a:rPr lang="nb-NO" sz="1800" b="1" dirty="0" smtClean="0"/>
              <a:t>røfte</a:t>
            </a:r>
            <a:r>
              <a:rPr lang="nb-NO" sz="1800" dirty="0" smtClean="0"/>
              <a:t> </a:t>
            </a:r>
            <a:r>
              <a:rPr lang="nb-NO" sz="1800" dirty="0"/>
              <a:t>godtgjørelse for pålagt arbeid utenom ordinær arbeidstid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  <a:buNone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431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13</a:t>
            </a:fld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7" r="36017"/>
          <a:stretch/>
        </p:blipFill>
        <p:spPr bwMode="auto">
          <a:xfrm>
            <a:off x="9402873" y="3329901"/>
            <a:ext cx="2789128" cy="352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1" t="119" r="31922" b="1"/>
          <a:stretch/>
        </p:blipFill>
        <p:spPr bwMode="auto">
          <a:xfrm>
            <a:off x="9402873" y="0"/>
            <a:ext cx="2789127" cy="332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2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46752"/>
            <a:ext cx="10134600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16 </a:t>
            </a:r>
            <a:r>
              <a:rPr lang="nb-NO" b="0" dirty="0">
                <a:solidFill>
                  <a:schemeClr val="tx1"/>
                </a:solidFill>
              </a:rPr>
              <a:t>Reise i bedriftens tjeneste</a:t>
            </a: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777567" cy="45259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nb-NO" sz="1800" b="1" dirty="0">
                <a:solidFill>
                  <a:srgbClr val="C00000"/>
                </a:solidFill>
              </a:rPr>
              <a:t>I.</a:t>
            </a:r>
            <a:r>
              <a:rPr lang="nb-NO" sz="1800" b="1" dirty="0"/>
              <a:t>	Reisegodtgjørelse</a:t>
            </a:r>
            <a:endParaRPr lang="nb-NO" dirty="0"/>
          </a:p>
          <a:p>
            <a:pPr>
              <a:buFontTx/>
              <a:buAutoNum type="alphaUcPeriod"/>
            </a:pPr>
            <a:r>
              <a:rPr lang="nb-NO" sz="1800" dirty="0"/>
              <a:t>Reiseregulativ skal drøftes lokalt og det skal settes opp protokoll</a:t>
            </a:r>
          </a:p>
          <a:p>
            <a:pPr>
              <a:buFontTx/>
              <a:buAutoNum type="alphaUcPeriod"/>
            </a:pPr>
            <a:endParaRPr lang="nb-NO" sz="1800" dirty="0"/>
          </a:p>
          <a:p>
            <a:pPr>
              <a:buFontTx/>
              <a:buAutoNum type="alphaUcPeriod"/>
            </a:pPr>
            <a:r>
              <a:rPr lang="nb-NO" sz="1800" dirty="0"/>
              <a:t>Hvis det ikke er regulativ og heller ikke tillitsvalgte skal det for </a:t>
            </a:r>
            <a:r>
              <a:rPr lang="nb-NO" sz="1800" dirty="0" smtClean="0"/>
              <a:t>funksjonærenes </a:t>
            </a:r>
            <a:r>
              <a:rPr lang="nb-NO" sz="1800" dirty="0"/>
              <a:t>reiser avtales en av tre ordninger:</a:t>
            </a:r>
          </a:p>
          <a:p>
            <a:pPr marL="800100" lvl="1" indent="-342900">
              <a:buFont typeface="+mj-lt"/>
              <a:buAutoNum type="alphaLcParenR"/>
            </a:pPr>
            <a:r>
              <a:rPr lang="nb-NO" sz="1800" dirty="0"/>
              <a:t>En fast diett- og losjigodtgjørelse</a:t>
            </a:r>
          </a:p>
          <a:p>
            <a:pPr marL="800100" lvl="1" indent="-342900">
              <a:buFont typeface="+mj-lt"/>
              <a:buAutoNum type="alphaLcParenR"/>
            </a:pPr>
            <a:r>
              <a:rPr lang="nb-NO" sz="1800" dirty="0"/>
              <a:t>Bedriften holde kost og losji</a:t>
            </a:r>
          </a:p>
          <a:p>
            <a:pPr marL="800100" lvl="1" indent="-342900">
              <a:buFont typeface="+mj-lt"/>
              <a:buAutoNum type="alphaLcParenR"/>
            </a:pPr>
            <a:r>
              <a:rPr lang="nb-NO" sz="1800" dirty="0"/>
              <a:t>Utgifter dekkes etter regning</a:t>
            </a:r>
          </a:p>
          <a:p>
            <a:pPr lvl="1">
              <a:buNone/>
            </a:pPr>
            <a:endParaRPr lang="nb-NO" sz="1800" dirty="0"/>
          </a:p>
          <a:p>
            <a:pPr>
              <a:buNone/>
            </a:pPr>
            <a:r>
              <a:rPr lang="nb-NO" sz="1800" dirty="0"/>
              <a:t>Benyttes bil skal det avtales godtgjørelse for dette.</a:t>
            </a:r>
          </a:p>
          <a:p>
            <a:pPr>
              <a:buNone/>
            </a:pPr>
            <a:endParaRPr lang="nb-NO" sz="1800" dirty="0"/>
          </a:p>
          <a:p>
            <a:r>
              <a:rPr lang="nb-NO" sz="1800" i="1" dirty="0"/>
              <a:t>Merknad til I A og B: De sentrale parter understreker viktigheten </a:t>
            </a:r>
          </a:p>
          <a:p>
            <a:pPr>
              <a:buNone/>
            </a:pPr>
            <a:r>
              <a:rPr lang="nb-NO" sz="1800" i="1" dirty="0"/>
              <a:t>	av å gjennomføre slike drøftelser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14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15356" r="47232"/>
          <a:stretch/>
        </p:blipFill>
        <p:spPr>
          <a:xfrm>
            <a:off x="8210341" y="20097"/>
            <a:ext cx="3848518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65" y="137720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55219"/>
            <a:ext cx="10134600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16 Reisegodtgjørelse forts.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1" y="1541049"/>
            <a:ext cx="5928388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b-NO" sz="1800" b="1" dirty="0" err="1" smtClean="0">
                <a:solidFill>
                  <a:srgbClr val="C00000"/>
                </a:solidFill>
              </a:rPr>
              <a:t>II.</a:t>
            </a:r>
            <a:r>
              <a:rPr lang="nb-NO" sz="1800" b="1" dirty="0" err="1" smtClean="0"/>
              <a:t>Kompensasjon</a:t>
            </a:r>
            <a:r>
              <a:rPr lang="nb-NO" sz="1800" b="1" dirty="0" smtClean="0"/>
              <a:t> </a:t>
            </a:r>
            <a:r>
              <a:rPr lang="nb-NO" sz="1800" b="1" dirty="0"/>
              <a:t>for reisetid utenom den enkeltes ordinære arbeidstid</a:t>
            </a:r>
            <a:endParaRPr lang="nb-NO" sz="1800" dirty="0"/>
          </a:p>
          <a:p>
            <a:pPr>
              <a:buFontTx/>
              <a:buAutoNum type="alphaUcPeriod"/>
            </a:pPr>
            <a:r>
              <a:rPr lang="nb-NO" sz="1800" dirty="0"/>
              <a:t>Kompensasjon for reisetid utenom arbeidstid skal forhandles lokalt og det skal settes opp protokoll. Avtalen kan få form av en særavtale </a:t>
            </a:r>
            <a:r>
              <a:rPr lang="nb-NO" sz="1800" dirty="0" err="1" smtClean="0"/>
              <a:t>iht</a:t>
            </a:r>
            <a:r>
              <a:rPr lang="nb-NO" sz="1800" dirty="0" smtClean="0"/>
              <a:t> </a:t>
            </a:r>
            <a:r>
              <a:rPr lang="nb-NO" sz="1800" dirty="0"/>
              <a:t>Hovedavtalens Kap.4</a:t>
            </a:r>
          </a:p>
          <a:p>
            <a:pPr>
              <a:buFontTx/>
              <a:buAutoNum type="alphaUcPeriod"/>
            </a:pPr>
            <a:r>
              <a:rPr lang="nb-NO" sz="1800" dirty="0"/>
              <a:t>Dersom det ikke er egne retningslinjer og det ikke er tillitsvalgte i FLT, kan det i stedet avtales en godtgjørelse i det enkelte tilfelle. Om mulig før avreise.</a:t>
            </a:r>
          </a:p>
          <a:p>
            <a:pPr>
              <a:buFontTx/>
              <a:buNone/>
            </a:pPr>
            <a:endParaRPr lang="nb-NO" sz="1800" dirty="0"/>
          </a:p>
          <a:p>
            <a:pPr>
              <a:buFontTx/>
              <a:buAutoNum type="romanUcPeriod" startAt="3"/>
            </a:pPr>
            <a:r>
              <a:rPr lang="nb-NO" sz="1800" b="1" dirty="0"/>
              <a:t>Rimelig tid til å forberede reisen</a:t>
            </a:r>
          </a:p>
          <a:p>
            <a:pPr>
              <a:buFontTx/>
              <a:buAutoNum type="romanUcPeriod" startAt="3"/>
            </a:pPr>
            <a:endParaRPr lang="nb-NO" sz="1800" dirty="0"/>
          </a:p>
          <a:p>
            <a:pPr>
              <a:buFontTx/>
              <a:buAutoNum type="romanUcPeriod" startAt="3"/>
            </a:pPr>
            <a:r>
              <a:rPr lang="nb-NO" sz="1800" b="1" dirty="0"/>
              <a:t>Har man andre tilfredsstillende </a:t>
            </a:r>
            <a:r>
              <a:rPr lang="nb-NO" sz="1800" b="1" dirty="0" smtClean="0"/>
              <a:t>ordninger beholdes </a:t>
            </a:r>
            <a:r>
              <a:rPr lang="nb-NO" sz="1800" b="1" dirty="0"/>
              <a:t>disse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15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34782" r="26855"/>
          <a:stretch/>
        </p:blipFill>
        <p:spPr>
          <a:xfrm>
            <a:off x="7554190" y="0"/>
            <a:ext cx="4637809" cy="6858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753" y="743221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91471" y="1273320"/>
            <a:ext cx="6777567" cy="4525963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nb-NO" sz="1800" b="1" dirty="0"/>
              <a:t>§ 17   Arbeid offshore</a:t>
            </a:r>
          </a:p>
          <a:p>
            <a:pPr>
              <a:buNone/>
            </a:pPr>
            <a:r>
              <a:rPr lang="nb-NO" sz="1800" dirty="0"/>
              <a:t>Før bedriften fastsetter betingelsene for arbeid offshore </a:t>
            </a:r>
          </a:p>
          <a:p>
            <a:pPr>
              <a:buNone/>
            </a:pPr>
            <a:r>
              <a:rPr lang="nb-NO" sz="1800" dirty="0"/>
              <a:t>skal det forhandles med tillitsvalgte:</a:t>
            </a:r>
          </a:p>
          <a:p>
            <a:pPr lvl="1">
              <a:buFont typeface="Arial" pitchFamily="34" charset="0"/>
              <a:buChar char="•"/>
            </a:pPr>
            <a:r>
              <a:rPr lang="nb-NO" sz="1800" dirty="0"/>
              <a:t>Det settes opp protokoll</a:t>
            </a:r>
          </a:p>
          <a:p>
            <a:pPr lvl="1">
              <a:buFont typeface="Arial" pitchFamily="34" charset="0"/>
              <a:buChar char="•"/>
            </a:pPr>
            <a:r>
              <a:rPr lang="nb-NO" sz="1800" dirty="0"/>
              <a:t>Hvordan tvister skal behandles</a:t>
            </a:r>
          </a:p>
          <a:p>
            <a:pPr lvl="1">
              <a:buFont typeface="Arial" pitchFamily="34" charset="0"/>
              <a:buChar char="•"/>
            </a:pPr>
            <a:r>
              <a:rPr lang="nb-NO" sz="1800" dirty="0"/>
              <a:t>Minner om AML </a:t>
            </a:r>
            <a:r>
              <a:rPr lang="nb-NO" sz="1800" dirty="0" err="1"/>
              <a:t>kap</a:t>
            </a:r>
            <a:r>
              <a:rPr lang="nb-NO" sz="1800" dirty="0"/>
              <a:t>. 10.</a:t>
            </a:r>
          </a:p>
          <a:p>
            <a:pPr>
              <a:buNone/>
            </a:pPr>
            <a:endParaRPr lang="nb-NO" sz="1800" b="1" dirty="0"/>
          </a:p>
          <a:p>
            <a:pPr>
              <a:buNone/>
            </a:pPr>
            <a:r>
              <a:rPr lang="nb-NO" sz="1800" b="1" dirty="0"/>
              <a:t>§ 18 Ferie- og feriegodtgjørelse</a:t>
            </a:r>
          </a:p>
          <a:p>
            <a:pPr>
              <a:buNone/>
            </a:pPr>
            <a:r>
              <a:rPr lang="nb-NO" sz="1800" dirty="0"/>
              <a:t>	Som ferieloven + avtalefestet </a:t>
            </a:r>
            <a:r>
              <a:rPr lang="nb-NO" sz="1800" dirty="0" smtClean="0"/>
              <a:t>ferie (bilag </a:t>
            </a:r>
            <a:r>
              <a:rPr lang="nb-NO" sz="1800" dirty="0"/>
              <a:t>7)</a:t>
            </a:r>
            <a:r>
              <a:rPr lang="nb-NO" sz="2000" b="1" dirty="0">
                <a:solidFill>
                  <a:schemeClr val="accent4"/>
                </a:solidFill>
              </a:rPr>
              <a:t> </a:t>
            </a:r>
          </a:p>
          <a:p>
            <a:pPr>
              <a:buNone/>
            </a:pPr>
            <a:endParaRPr lang="nb-NO" sz="2000" b="1" dirty="0">
              <a:solidFill>
                <a:schemeClr val="accent4"/>
              </a:solidFill>
            </a:endParaRPr>
          </a:p>
          <a:p>
            <a:pPr>
              <a:buNone/>
            </a:pPr>
            <a:r>
              <a:rPr lang="nb-NO" sz="1800" b="1" dirty="0"/>
              <a:t>§ 19 Lønn under sykdom</a:t>
            </a:r>
          </a:p>
          <a:p>
            <a:pPr>
              <a:spcBef>
                <a:spcPct val="35000"/>
              </a:spcBef>
              <a:spcAft>
                <a:spcPct val="30000"/>
              </a:spcAft>
            </a:pPr>
            <a:r>
              <a:rPr lang="nb-NO" sz="1800" dirty="0"/>
              <a:t>Under sykdom som legitimeres ved legeattest, har fast ansatt arbeidsleder rett til full lønn i minst 3 måneder i kalenderåret, med fradrag av ytelser etter Lov om folketrygd.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16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43873" r="18090"/>
          <a:stretch/>
        </p:blipFill>
        <p:spPr>
          <a:xfrm>
            <a:off x="8283191" y="0"/>
            <a:ext cx="3908809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149" y="120787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-1" y="563685"/>
            <a:ext cx="10134600" cy="608525"/>
          </a:xfrm>
        </p:spPr>
        <p:txBody>
          <a:bodyPr/>
          <a:lstStyle/>
          <a:p>
            <a:pPr algn="l"/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38767" y="1334674"/>
            <a:ext cx="6532033" cy="497828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None/>
            </a:pPr>
            <a:r>
              <a:rPr lang="nb-NO" sz="1800" b="1" dirty="0"/>
              <a:t>§ 20 Lønn til etterlatte</a:t>
            </a:r>
          </a:p>
          <a:p>
            <a:pPr>
              <a:spcAft>
                <a:spcPts val="0"/>
              </a:spcAft>
              <a:buNone/>
            </a:pPr>
            <a:r>
              <a:rPr lang="nb-NO" sz="1800" dirty="0"/>
              <a:t>	Dersom ansatt i 3 år, gis to </a:t>
            </a:r>
            <a:r>
              <a:rPr lang="nb-NO" sz="1800" dirty="0" smtClean="0"/>
              <a:t>måneder lønn </a:t>
            </a:r>
            <a:r>
              <a:rPr lang="nb-NO" sz="1800" dirty="0"/>
              <a:t>til </a:t>
            </a:r>
            <a:r>
              <a:rPr lang="nb-NO" sz="1800" dirty="0" smtClean="0"/>
              <a:t>etterlatte</a:t>
            </a:r>
          </a:p>
          <a:p>
            <a:pPr>
              <a:spcAft>
                <a:spcPts val="0"/>
              </a:spcAft>
              <a:buNone/>
            </a:pPr>
            <a:endParaRPr lang="nb-NO" sz="1800" b="1" dirty="0"/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§ 21 Lønn under </a:t>
            </a:r>
            <a:r>
              <a:rPr lang="nb-NO" sz="1800" b="1" dirty="0" smtClean="0"/>
              <a:t>militærtjeneste</a:t>
            </a:r>
          </a:p>
          <a:p>
            <a:pPr>
              <a:spcAft>
                <a:spcPts val="0"/>
              </a:spcAft>
              <a:buNone/>
            </a:pPr>
            <a:endParaRPr lang="nb-NO" sz="1800" b="1" dirty="0"/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§ 22 </a:t>
            </a:r>
            <a:r>
              <a:rPr lang="nb-NO" sz="1800" b="1" dirty="0" smtClean="0"/>
              <a:t>Beredskapsvakt</a:t>
            </a:r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	</a:t>
            </a:r>
            <a:r>
              <a:rPr lang="nb-NO" sz="1800" dirty="0" smtClean="0"/>
              <a:t>Ved </a:t>
            </a:r>
            <a:r>
              <a:rPr lang="nb-NO" sz="1800" dirty="0"/>
              <a:t>pålagt beredskapsvakt/hjemmevakttjeneste utenom ordinær arbeidstid skal det treffes </a:t>
            </a:r>
            <a:r>
              <a:rPr lang="nb-NO" sz="1800" b="1" dirty="0"/>
              <a:t>avtale</a:t>
            </a:r>
            <a:r>
              <a:rPr lang="nb-NO" sz="1800" dirty="0"/>
              <a:t> på bedriften om </a:t>
            </a:r>
            <a:r>
              <a:rPr lang="nb-NO" sz="1800" b="1" dirty="0"/>
              <a:t>godtgjørelse</a:t>
            </a:r>
            <a:r>
              <a:rPr lang="nb-NO" sz="1800" dirty="0"/>
              <a:t> for slike vakter. Avtalen bør inneholde: </a:t>
            </a:r>
          </a:p>
          <a:p>
            <a:pPr lvl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b-NO" sz="1800" dirty="0"/>
              <a:t>omregningsfaktor for arbeidstiden</a:t>
            </a:r>
          </a:p>
          <a:p>
            <a:pPr lvl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b-NO" sz="1800" dirty="0"/>
              <a:t>kompensasjon for å ha vakt</a:t>
            </a:r>
          </a:p>
          <a:p>
            <a:pPr lvl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b-NO" sz="1800" dirty="0"/>
              <a:t>kompensasjon for faktisk utført </a:t>
            </a:r>
            <a:r>
              <a:rPr lang="nb-NO" sz="1800" dirty="0" smtClean="0"/>
              <a:t>arbeid </a:t>
            </a:r>
            <a:r>
              <a:rPr lang="nb-NO" sz="1800" dirty="0"/>
              <a:t>(utrykning)</a:t>
            </a:r>
          </a:p>
          <a:p>
            <a:pPr lvl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b-NO" sz="1800" dirty="0"/>
              <a:t>Hensyn til </a:t>
            </a:r>
            <a:r>
              <a:rPr lang="nb-NO" sz="1800" dirty="0" smtClean="0"/>
              <a:t>hviletid</a:t>
            </a:r>
          </a:p>
          <a:p>
            <a:pPr marL="684000" lvl="1" indent="0">
              <a:lnSpc>
                <a:spcPct val="120000"/>
              </a:lnSpc>
              <a:spcAft>
                <a:spcPts val="0"/>
              </a:spcAft>
              <a:buNone/>
            </a:pPr>
            <a:endParaRPr lang="nb-NO" sz="1800" dirty="0"/>
          </a:p>
          <a:p>
            <a:pPr marL="457200" lvl="1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nb-NO" sz="1400" dirty="0" smtClean="0"/>
              <a:t>Obs</a:t>
            </a:r>
            <a:r>
              <a:rPr lang="nb-NO" sz="1400" dirty="0"/>
              <a:t>! </a:t>
            </a:r>
            <a:r>
              <a:rPr lang="nb-NO" sz="1400" dirty="0" smtClean="0"/>
              <a:t>sammenheng </a:t>
            </a:r>
            <a:r>
              <a:rPr lang="nb-NO" sz="1400" dirty="0"/>
              <a:t>med AML-lovens krav: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nb-NO" sz="1400" dirty="0" err="1" smtClean="0"/>
              <a:t>Aml</a:t>
            </a:r>
            <a:r>
              <a:rPr lang="nb-NO" sz="1400" dirty="0" smtClean="0"/>
              <a:t> § </a:t>
            </a:r>
            <a:r>
              <a:rPr lang="nb-NO" sz="1400" dirty="0"/>
              <a:t>10-4 beredskapsvakt utenfor hjemmet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nb-NO" sz="1400" dirty="0" err="1" smtClean="0"/>
              <a:t>Aml</a:t>
            </a:r>
            <a:r>
              <a:rPr lang="nb-NO" sz="1400" dirty="0" smtClean="0"/>
              <a:t> § </a:t>
            </a:r>
            <a:r>
              <a:rPr lang="nb-NO" sz="1400" dirty="0"/>
              <a:t>10-8 Daglig og ukentlig arbeidsfri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nb-NO" sz="1400" dirty="0" err="1" smtClean="0"/>
              <a:t>Aml</a:t>
            </a:r>
            <a:r>
              <a:rPr lang="nb-NO" sz="1400" dirty="0" smtClean="0"/>
              <a:t> § </a:t>
            </a:r>
            <a:r>
              <a:rPr lang="nb-NO" sz="1400" dirty="0"/>
              <a:t>10- 6 </a:t>
            </a:r>
            <a:r>
              <a:rPr lang="nb-NO" sz="1400" dirty="0" smtClean="0"/>
              <a:t>Overtid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17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/>
          <a:srcRect l="54292" r="4636"/>
          <a:stretch/>
        </p:blipFill>
        <p:spPr>
          <a:xfrm>
            <a:off x="8011390" y="0"/>
            <a:ext cx="4180609" cy="678920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139" y="154653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63686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§ 23 Livsfasepolitikk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63141" y="1266487"/>
            <a:ext cx="5856282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b-NO" sz="1800" dirty="0"/>
              <a:t>	FLT og NHO er enige om at de lokale parter i den enkelte virksomhet </a:t>
            </a:r>
            <a:r>
              <a:rPr lang="nb-NO" sz="1800" b="1" dirty="0"/>
              <a:t>bør drøfte livsfasepolitikk</a:t>
            </a:r>
            <a:r>
              <a:rPr lang="nb-NO" sz="1800" dirty="0"/>
              <a:t>. Formålet med å iverksette tiltak vil være å legge til rette for at virksomhetens og arbeidstakernes individuelle behov ivaretas</a:t>
            </a:r>
            <a:r>
              <a:rPr lang="nb-NO" sz="1800" dirty="0" smtClean="0"/>
              <a:t>.</a:t>
            </a:r>
            <a:endParaRPr lang="nb-NO" sz="1800" i="1" dirty="0"/>
          </a:p>
          <a:p>
            <a:pPr lvl="1">
              <a:buFont typeface="Wingdings" panose="05000000000000000000" pitchFamily="2" charset="2"/>
              <a:buChar char="F"/>
            </a:pPr>
            <a:r>
              <a:rPr lang="nb-NO" sz="1800" b="1" dirty="0">
                <a:sym typeface="Wingdings" pitchFamily="2" charset="2"/>
              </a:rPr>
              <a:t>Ikke bare </a:t>
            </a:r>
            <a:r>
              <a:rPr lang="nb-NO" sz="1800" dirty="0"/>
              <a:t>seniorpolitikk, men hele livsløpet! Handler om å anerkjenne at ansatte i ulike aldersgrupper og livsfaser kan ha forskjellige </a:t>
            </a:r>
            <a:r>
              <a:rPr lang="nb-NO" sz="1800" dirty="0" smtClean="0"/>
              <a:t>behov</a:t>
            </a:r>
            <a:endParaRPr lang="nb-NO" sz="1800" dirty="0"/>
          </a:p>
          <a:p>
            <a:pPr lvl="1">
              <a:buFont typeface="Wingdings" panose="05000000000000000000" pitchFamily="2" charset="2"/>
              <a:buChar char="F"/>
            </a:pPr>
            <a:r>
              <a:rPr lang="nb-NO" sz="1800" dirty="0"/>
              <a:t>Det er en forutsetning at dette </a:t>
            </a:r>
            <a:r>
              <a:rPr lang="nb-NO" sz="1800" b="1" dirty="0"/>
              <a:t>skal diskuteres lokalt</a:t>
            </a:r>
            <a:r>
              <a:rPr lang="nb-NO" sz="1800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968" y="0"/>
            <a:ext cx="4828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275820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54099" y="884345"/>
            <a:ext cx="7056967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None/>
            </a:pPr>
            <a:r>
              <a:rPr lang="nb-NO" sz="1800" b="1" dirty="0"/>
              <a:t>§ 24 Eldre arbeidstakere og arbeidstakere med nedsatt </a:t>
            </a:r>
            <a:r>
              <a:rPr lang="nb-NO" sz="1800" b="1" dirty="0" smtClean="0"/>
              <a:t>helse</a:t>
            </a:r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 </a:t>
            </a:r>
            <a:r>
              <a:rPr lang="nb-NO" sz="1800" b="1" dirty="0" smtClean="0"/>
              <a:t>  </a:t>
            </a:r>
            <a:r>
              <a:rPr lang="nb-NO" sz="1800" dirty="0" smtClean="0"/>
              <a:t>Partene </a:t>
            </a:r>
            <a:r>
              <a:rPr lang="nb-NO" sz="1800" dirty="0"/>
              <a:t>er enige om at det skal legges til rette </a:t>
            </a:r>
            <a:r>
              <a:rPr lang="nb-NO" sz="1800" dirty="0" smtClean="0"/>
              <a:t>for en personalpolitikk </a:t>
            </a:r>
            <a:r>
              <a:rPr lang="nb-NO" sz="1800" dirty="0"/>
              <a:t>der eldre arbeidstakere </a:t>
            </a:r>
            <a:r>
              <a:rPr lang="nb-NO" sz="1800" dirty="0" smtClean="0"/>
              <a:t>med </a:t>
            </a:r>
            <a:r>
              <a:rPr lang="nb-NO" sz="1800" dirty="0"/>
              <a:t>nedsatt </a:t>
            </a:r>
            <a:r>
              <a:rPr lang="nb-NO" sz="1800" dirty="0" smtClean="0"/>
              <a:t>helse </a:t>
            </a:r>
            <a:r>
              <a:rPr lang="nb-NO" sz="1800" dirty="0"/>
              <a:t>kan fortsette å </a:t>
            </a:r>
            <a:r>
              <a:rPr lang="nb-NO" sz="1800" dirty="0" smtClean="0"/>
              <a:t>arbeide frem </a:t>
            </a:r>
            <a:r>
              <a:rPr lang="nb-NO" sz="1800" dirty="0"/>
              <a:t>til ordinær pensjonsalder</a:t>
            </a:r>
            <a:r>
              <a:rPr lang="nb-NO" sz="1800" dirty="0" smtClean="0"/>
              <a:t>.</a:t>
            </a:r>
          </a:p>
          <a:p>
            <a:pPr marL="504000">
              <a:spcAft>
                <a:spcPts val="0"/>
              </a:spcAft>
              <a:buNone/>
            </a:pPr>
            <a:endParaRPr lang="nb-NO" sz="1800" b="1" dirty="0"/>
          </a:p>
          <a:p>
            <a:pPr>
              <a:buNone/>
            </a:pPr>
            <a:r>
              <a:rPr lang="nb-NO" sz="1800" b="1" dirty="0"/>
              <a:t>§ 25  Innvandrere</a:t>
            </a:r>
          </a:p>
          <a:p>
            <a:pPr>
              <a:buNone/>
            </a:pPr>
            <a:endParaRPr lang="nb-NO" sz="1800" b="1" dirty="0"/>
          </a:p>
          <a:p>
            <a:pPr>
              <a:buNone/>
            </a:pPr>
            <a:r>
              <a:rPr lang="nb-NO" sz="1800" b="1" dirty="0"/>
              <a:t>§ 26 Oppsigelse</a:t>
            </a:r>
          </a:p>
          <a:p>
            <a:pPr>
              <a:buNone/>
            </a:pPr>
            <a:endParaRPr lang="nb-NO" sz="1800" b="1" dirty="0"/>
          </a:p>
          <a:p>
            <a:pPr>
              <a:buNone/>
            </a:pPr>
            <a:r>
              <a:rPr lang="nb-NO" sz="1800" b="1" dirty="0"/>
              <a:t>§ 27 Spesielle fordeler</a:t>
            </a:r>
          </a:p>
          <a:p>
            <a:pPr>
              <a:buNone/>
            </a:pPr>
            <a:r>
              <a:rPr lang="nb-NO" sz="1800" dirty="0"/>
              <a:t> </a:t>
            </a:r>
            <a:r>
              <a:rPr lang="nb-NO" sz="1800" dirty="0" smtClean="0"/>
              <a:t>  Overenskomsten </a:t>
            </a:r>
            <a:r>
              <a:rPr lang="nb-NO" sz="1800" dirty="0"/>
              <a:t>begrenser ikke fordeler som er avtalt skriftlig eller muntlig</a:t>
            </a:r>
            <a:endParaRPr lang="nb-NO" sz="1800" b="1" dirty="0"/>
          </a:p>
          <a:p>
            <a:pPr>
              <a:lnSpc>
                <a:spcPct val="150000"/>
              </a:lnSpc>
              <a:buNone/>
            </a:pPr>
            <a:r>
              <a:rPr lang="nb-NO" sz="1800" b="1" dirty="0"/>
              <a:t>§ 28 Uorganiserte bedrifter – tariffrevisjoner</a:t>
            </a:r>
          </a:p>
          <a:p>
            <a:pPr>
              <a:lnSpc>
                <a:spcPct val="150000"/>
              </a:lnSpc>
              <a:buNone/>
            </a:pPr>
            <a:r>
              <a:rPr lang="nb-NO" sz="1800" b="1" dirty="0"/>
              <a:t>§ 29  Innleie av arbeidstakere</a:t>
            </a:r>
          </a:p>
          <a:p>
            <a:pPr>
              <a:lnSpc>
                <a:spcPct val="150000"/>
              </a:lnSpc>
              <a:buNone/>
            </a:pPr>
            <a:r>
              <a:rPr lang="nb-NO" sz="1800" b="1" dirty="0"/>
              <a:t>§ 30 Generelle avtaler </a:t>
            </a:r>
            <a:r>
              <a:rPr lang="nb-NO" sz="1800" b="1" dirty="0" smtClean="0"/>
              <a:t>(bilag</a:t>
            </a:r>
            <a:r>
              <a:rPr lang="nb-NO" sz="1800" b="1" dirty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nb-NO" sz="1800" b="1" dirty="0"/>
              <a:t>§ 31 Varighet og reguleringsbestemmelser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19</a:t>
            </a:fld>
            <a:endParaRPr lang="nb-NO" dirty="0"/>
          </a:p>
        </p:txBody>
      </p:sp>
      <p:pic>
        <p:nvPicPr>
          <p:cNvPr id="5122" name="Picture 2" descr="Sjefen overser eldre arbeidstake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0" r="28861"/>
          <a:stretch/>
        </p:blipFill>
        <p:spPr bwMode="auto">
          <a:xfrm>
            <a:off x="8423031" y="0"/>
            <a:ext cx="3771719" cy="67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897" y="78987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6"/>
            <a:ext cx="6976533" cy="1716521"/>
          </a:xfrm>
        </p:spPr>
        <p:txBody>
          <a:bodyPr/>
          <a:lstStyle/>
          <a:p>
            <a:pPr algn="l" eaLnBrk="1" hangingPunct="1"/>
            <a:r>
              <a:rPr lang="nb-NO" b="0" dirty="0">
                <a:solidFill>
                  <a:schemeClr val="tx1"/>
                </a:solidFill>
              </a:rPr>
              <a:t>Overenskomst for </a:t>
            </a:r>
            <a:r>
              <a:rPr lang="nb-NO" b="0" dirty="0" smtClean="0">
                <a:solidFill>
                  <a:schemeClr val="tx1"/>
                </a:solidFill>
              </a:rPr>
              <a:t>arbeidsledere mellom FLT og NHO(AL)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101600" y="6534150"/>
            <a:ext cx="254000" cy="2645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z="1200" smtClean="0">
                <a:solidFill>
                  <a:schemeClr val="tx2"/>
                </a:solidFill>
              </a:rPr>
              <a:pPr>
                <a:defRPr/>
              </a:pPr>
              <a:t>2</a:t>
            </a:fld>
            <a:endParaRPr lang="nb-NO" sz="1200" dirty="0">
              <a:solidFill>
                <a:schemeClr val="tx2"/>
              </a:solidFill>
            </a:endParaRPr>
          </a:p>
        </p:txBody>
      </p:sp>
      <p:sp>
        <p:nvSpPr>
          <p:cNvPr id="6" name="Plassholder for innhold 1">
            <a:extLst>
              <a:ext uri="{FF2B5EF4-FFF2-40B4-BE49-F238E27FC236}">
                <a16:creationId xmlns:a16="http://schemas.microsoft.com/office/drawing/2014/main" xmlns="" id="{55F14BE7-DAB0-3145-9908-81D2527F1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90" y="2457837"/>
            <a:ext cx="5438461" cy="4076313"/>
          </a:xfrm>
        </p:spPr>
        <p:txBody>
          <a:bodyPr>
            <a:normAutofit/>
          </a:bodyPr>
          <a:lstStyle/>
          <a:p>
            <a:pPr marL="285750" indent="-285750"/>
            <a:r>
              <a:rPr lang="nb-NO" sz="1800" dirty="0" smtClean="0"/>
              <a:t>Her gis et innblikk </a:t>
            </a:r>
            <a:r>
              <a:rPr lang="nb-NO" sz="1800" dirty="0"/>
              <a:t>i de ulike paragrafene i overenskomsten, </a:t>
            </a:r>
            <a:r>
              <a:rPr lang="nb-NO" sz="1800" dirty="0" smtClean="0"/>
              <a:t>med </a:t>
            </a:r>
            <a:r>
              <a:rPr lang="nb-NO" sz="1800" dirty="0"/>
              <a:t>nærmere innføring i enkelte sentrale bestemmelser.  </a:t>
            </a:r>
          </a:p>
          <a:p>
            <a:pPr marL="285750" indent="-285750"/>
            <a:r>
              <a:rPr lang="nb-NO" sz="1800" dirty="0" smtClean="0"/>
              <a:t>Det anbefales </a:t>
            </a:r>
            <a:r>
              <a:rPr lang="nb-NO" sz="1800" dirty="0"/>
              <a:t>å</a:t>
            </a:r>
            <a:r>
              <a:rPr lang="nb-NO" sz="1800" dirty="0" smtClean="0"/>
              <a:t> ha </a:t>
            </a:r>
            <a:r>
              <a:rPr lang="nb-NO" sz="1800" dirty="0"/>
              <a:t>overenskomsten </a:t>
            </a:r>
            <a:r>
              <a:rPr lang="nb-NO" sz="1800" dirty="0" smtClean="0"/>
              <a:t>tilgjengelig slik at man kan lese avtaleteksten i denne parallelt.</a:t>
            </a:r>
            <a:endParaRPr lang="nb-NO" sz="18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7958" r="5679" b="10028"/>
          <a:stretch/>
        </p:blipFill>
        <p:spPr>
          <a:xfrm rot="5400000">
            <a:off x="6463339" y="1129339"/>
            <a:ext cx="6858000" cy="45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Korte velferdspermisjoner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38768" y="1231477"/>
            <a:ext cx="6035756" cy="4525963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nb-NO" sz="1800" b="1" dirty="0" smtClean="0"/>
              <a:t>Bilag 4 i overenskomsten</a:t>
            </a:r>
          </a:p>
          <a:p>
            <a:pPr>
              <a:buFontTx/>
              <a:buNone/>
            </a:pPr>
            <a:endParaRPr lang="nb-NO" sz="1800" dirty="0"/>
          </a:p>
          <a:p>
            <a:r>
              <a:rPr lang="nb-NO" sz="1800" dirty="0"/>
              <a:t>Rett til korte velferdspermisjoner som skal gis med full lønn av inntil én dags varighet.</a:t>
            </a:r>
            <a:endParaRPr lang="nb-NO" sz="1800" b="1" dirty="0"/>
          </a:p>
          <a:p>
            <a:pPr marL="0" indent="0">
              <a:buNone/>
            </a:pPr>
            <a:endParaRPr lang="nb-NO" sz="1800" dirty="0" smtClean="0"/>
          </a:p>
          <a:p>
            <a:r>
              <a:rPr lang="nb-NO" sz="1800" dirty="0" smtClean="0"/>
              <a:t>Det </a:t>
            </a:r>
            <a:r>
              <a:rPr lang="nb-NO" sz="1800" dirty="0"/>
              <a:t>skal inngås lokal avtale i bedriften om slike permisjoner. Bilaget lister opp et </a:t>
            </a:r>
            <a:r>
              <a:rPr lang="nb-NO" sz="1800" i="1" dirty="0"/>
              <a:t>minimum</a:t>
            </a:r>
            <a:r>
              <a:rPr lang="nb-NO" sz="1800" dirty="0"/>
              <a:t> av hvilke typer </a:t>
            </a:r>
            <a:r>
              <a:rPr lang="nb-NO" sz="1800" dirty="0" smtClean="0"/>
              <a:t>velferdspermisjoner som skal gis. Eksempler:</a:t>
            </a:r>
          </a:p>
          <a:p>
            <a:pPr lvl="1"/>
            <a:r>
              <a:rPr lang="nb-NO" sz="1800" dirty="0"/>
              <a:t>d</a:t>
            </a:r>
            <a:r>
              <a:rPr lang="nb-NO" sz="1800" dirty="0" smtClean="0"/>
              <a:t>eltakelse i begravelse</a:t>
            </a:r>
          </a:p>
          <a:p>
            <a:pPr lvl="1"/>
            <a:r>
              <a:rPr lang="nb-NO" sz="1800" dirty="0"/>
              <a:t>l</a:t>
            </a:r>
            <a:r>
              <a:rPr lang="nb-NO" sz="1800" dirty="0" smtClean="0"/>
              <a:t>egebesøk</a:t>
            </a:r>
          </a:p>
          <a:p>
            <a:pPr lvl="1"/>
            <a:r>
              <a:rPr lang="nb-NO" sz="1800" dirty="0"/>
              <a:t>a</a:t>
            </a:r>
            <a:r>
              <a:rPr lang="nb-NO" sz="1800" dirty="0" smtClean="0"/>
              <a:t>kutt sykdomstilfelle i hjemmet</a:t>
            </a:r>
          </a:p>
          <a:p>
            <a:pPr lvl="1"/>
            <a:r>
              <a:rPr lang="nb-NO" sz="1800" dirty="0"/>
              <a:t>f</a:t>
            </a:r>
            <a:r>
              <a:rPr lang="nb-NO" sz="1800" dirty="0" smtClean="0"/>
              <a:t>ølge barn første skoledag</a:t>
            </a:r>
          </a:p>
          <a:p>
            <a:pPr lvl="1"/>
            <a:r>
              <a:rPr lang="nb-NO" sz="1800" dirty="0"/>
              <a:t>k</a:t>
            </a:r>
            <a:r>
              <a:rPr lang="nb-NO" sz="1800" dirty="0" smtClean="0"/>
              <a:t>onferansetime for barn i grunnskolen</a:t>
            </a:r>
          </a:p>
          <a:p>
            <a:pPr lvl="1"/>
            <a:r>
              <a:rPr lang="nb-NO" sz="1800" dirty="0"/>
              <a:t>f</a:t>
            </a:r>
            <a:r>
              <a:rPr lang="nb-NO" sz="1800" dirty="0" smtClean="0"/>
              <a:t>lytting</a:t>
            </a:r>
          </a:p>
          <a:p>
            <a:pPr lvl="1"/>
            <a:r>
              <a:rPr lang="nb-NO" sz="1800" dirty="0" err="1"/>
              <a:t>m</a:t>
            </a:r>
            <a:r>
              <a:rPr lang="nb-NO" sz="1800" dirty="0" err="1" smtClean="0"/>
              <a:t>.v</a:t>
            </a:r>
            <a:r>
              <a:rPr lang="nb-NO" sz="180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20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26282" r="32520"/>
          <a:stretch/>
        </p:blipFill>
        <p:spPr>
          <a:xfrm>
            <a:off x="7305152" y="0"/>
            <a:ext cx="4886848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029" y="120787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38286"/>
            <a:ext cx="7797800" cy="1162523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Lønnsbestemmelser og gangen i lønnsoppgjøret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072612" y="2025120"/>
            <a:ext cx="5878146" cy="4525963"/>
          </a:xfrm>
        </p:spPr>
        <p:txBody>
          <a:bodyPr>
            <a:noAutofit/>
          </a:bodyPr>
          <a:lstStyle/>
          <a:p>
            <a:pPr marL="0" indent="0">
              <a:spcBef>
                <a:spcPct val="35000"/>
              </a:spcBef>
              <a:buNone/>
              <a:defRPr/>
            </a:pPr>
            <a:r>
              <a:rPr lang="nb-NO" sz="1800" dirty="0"/>
              <a:t>De neste sidene gir en grundigere gjennomgang av </a:t>
            </a:r>
            <a:r>
              <a:rPr lang="nb-NO" sz="1800" dirty="0" smtClean="0"/>
              <a:t>overenskomstens lønnsparagraf § 8, </a:t>
            </a:r>
            <a:r>
              <a:rPr lang="nb-NO" sz="1800" dirty="0"/>
              <a:t>lokale lønnsforhandlinger og det sentrale </a:t>
            </a:r>
            <a:r>
              <a:rPr lang="nb-NO" sz="1800" dirty="0" smtClean="0"/>
              <a:t>lønnsoppgjøret</a:t>
            </a:r>
            <a:r>
              <a:rPr lang="nb-NO" sz="1800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21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28227" r="39861"/>
          <a:stretch/>
        </p:blipFill>
        <p:spPr>
          <a:xfrm>
            <a:off x="8023369" y="0"/>
            <a:ext cx="4168631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282" y="181639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8  </a:t>
            </a:r>
            <a:r>
              <a:rPr lang="nb-NO" b="0" dirty="0">
                <a:solidFill>
                  <a:schemeClr val="tx1"/>
                </a:solidFill>
              </a:rPr>
              <a:t>Lønnsbestemmelser</a:t>
            </a: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777567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z="1800" b="1" dirty="0"/>
              <a:t>Et system for individuell lønnsfastsettelse og differensiering</a:t>
            </a:r>
          </a:p>
          <a:p>
            <a:pPr>
              <a:buNone/>
            </a:pPr>
            <a:endParaRPr lang="nb-NO" sz="1800" dirty="0"/>
          </a:p>
          <a:p>
            <a:pPr>
              <a:buNone/>
            </a:pPr>
            <a:r>
              <a:rPr lang="nb-NO" sz="1800" dirty="0"/>
              <a:t>Metode for lokale forhandlinger, inneholder bla regler om: </a:t>
            </a:r>
          </a:p>
          <a:p>
            <a:pPr lvl="2"/>
            <a:r>
              <a:rPr lang="nb-NO" sz="1800" dirty="0"/>
              <a:t>etablering av et system for individuell lønnsfastsettelse</a:t>
            </a:r>
          </a:p>
          <a:p>
            <a:pPr lvl="2"/>
            <a:r>
              <a:rPr lang="nb-NO" sz="1800" dirty="0"/>
              <a:t>fastsettelse av lønn</a:t>
            </a:r>
          </a:p>
          <a:p>
            <a:pPr lvl="2"/>
            <a:r>
              <a:rPr lang="nb-NO" sz="1800" dirty="0"/>
              <a:t>regulering av lønn </a:t>
            </a:r>
          </a:p>
          <a:p>
            <a:pPr lvl="2"/>
            <a:r>
              <a:rPr lang="nb-NO" sz="1800" dirty="0"/>
              <a:t>lønnsdifferensiering</a:t>
            </a:r>
          </a:p>
          <a:p>
            <a:pPr lvl="1">
              <a:buNone/>
            </a:pPr>
            <a:endParaRPr lang="nb-NO" sz="1800" dirty="0"/>
          </a:p>
          <a:p>
            <a:pPr marL="0">
              <a:buNone/>
            </a:pPr>
            <a:r>
              <a:rPr lang="nb-NO" sz="1800" dirty="0"/>
              <a:t>Nærmere gjennom gang av </a:t>
            </a:r>
            <a:r>
              <a:rPr lang="nb-NO" sz="1800" dirty="0" smtClean="0"/>
              <a:t>lønnsparagrafen og prosessen rundt lokale lønnsforhandlinger vil følge senere i presentasjonen. 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22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28227" r="39861"/>
          <a:stretch/>
        </p:blipFill>
        <p:spPr>
          <a:xfrm>
            <a:off x="8023369" y="0"/>
            <a:ext cx="4168631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56" y="173172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FC0751E3-4E27-A440-9B2D-98B2B51D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1810808"/>
            <a:ext cx="5438461" cy="4214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100" b="1" dirty="0" smtClean="0">
                <a:solidFill>
                  <a:srgbClr val="C10C1F"/>
                </a:solidFill>
              </a:rPr>
              <a:t>§ 8 inneholder</a:t>
            </a:r>
            <a:r>
              <a:rPr lang="nb-NO" sz="2100" b="1" dirty="0">
                <a:solidFill>
                  <a:srgbClr val="C10C1F"/>
                </a:solidFill>
              </a:rPr>
              <a:t>: </a:t>
            </a:r>
            <a:endParaRPr lang="nb-NO" sz="2100" b="1" dirty="0" smtClean="0">
              <a:solidFill>
                <a:srgbClr val="C10C1F"/>
              </a:solidFill>
            </a:endParaRPr>
          </a:p>
          <a:p>
            <a:pPr marL="0" indent="0">
              <a:buNone/>
            </a:pPr>
            <a:endParaRPr lang="nb-NO" sz="1800" dirty="0"/>
          </a:p>
          <a:p>
            <a:r>
              <a:rPr lang="nb-NO" sz="1800" dirty="0" smtClean="0"/>
              <a:t>§ 8-1</a:t>
            </a:r>
            <a:r>
              <a:rPr lang="nb-NO" sz="1800" dirty="0"/>
              <a:t>: Inndeling av ulike grupper av </a:t>
            </a:r>
            <a:r>
              <a:rPr lang="nb-NO" sz="1800" dirty="0" smtClean="0"/>
              <a:t>arbeidsledere. Dette er av </a:t>
            </a:r>
            <a:r>
              <a:rPr lang="nb-NO" sz="1800" dirty="0"/>
              <a:t>betydning for </a:t>
            </a:r>
            <a:r>
              <a:rPr lang="nb-NO" sz="1800" dirty="0" smtClean="0"/>
              <a:t>lønnsfastsettelsen</a:t>
            </a:r>
            <a:endParaRPr lang="nb-NO" sz="1800" dirty="0"/>
          </a:p>
          <a:p>
            <a:r>
              <a:rPr lang="nb-NO" sz="1800" dirty="0" smtClean="0"/>
              <a:t>§ 8-2</a:t>
            </a:r>
            <a:r>
              <a:rPr lang="nb-NO" sz="1800" dirty="0"/>
              <a:t>: Kriterier for fastsettelse av </a:t>
            </a:r>
            <a:r>
              <a:rPr lang="nb-NO" sz="1800" dirty="0" smtClean="0"/>
              <a:t>lønn  </a:t>
            </a:r>
            <a:endParaRPr lang="nb-NO" sz="1800" dirty="0"/>
          </a:p>
          <a:p>
            <a:r>
              <a:rPr lang="nb-NO" sz="1800" dirty="0" smtClean="0"/>
              <a:t>§ 8-3</a:t>
            </a:r>
            <a:r>
              <a:rPr lang="nb-NO" sz="1800" dirty="0"/>
              <a:t>: Bestemmelse om årlig konferanse mellom bedriftsledelse og tillitsvalgte. Slår fast at kriterier for regulering av lønn skal </a:t>
            </a:r>
            <a:r>
              <a:rPr lang="nb-NO" sz="1800" dirty="0" smtClean="0"/>
              <a:t>avtales </a:t>
            </a:r>
            <a:endParaRPr lang="nb-NO" sz="1800" dirty="0"/>
          </a:p>
          <a:p>
            <a:r>
              <a:rPr lang="nb-NO" sz="1800" dirty="0" smtClean="0"/>
              <a:t>§ 8-4</a:t>
            </a:r>
            <a:r>
              <a:rPr lang="nb-NO" sz="1800" dirty="0"/>
              <a:t>: Retningslinjer for årlig regulering av arbeidsledernes </a:t>
            </a:r>
            <a:r>
              <a:rPr lang="nb-NO" sz="1800" dirty="0" smtClean="0"/>
              <a:t>lønn</a:t>
            </a:r>
            <a:endParaRPr lang="nb-NO" sz="1800" dirty="0">
              <a:solidFill>
                <a:srgbClr val="C10C1F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nb-NO" sz="1800" dirty="0"/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xmlns="" id="{72E12461-5BCC-5D47-B8E9-DB5B3E2750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 b="2309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xmlns="" id="{F8472D97-350B-A84E-B5CB-ECB57C17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3963"/>
            <a:ext cx="6572677" cy="1162523"/>
          </a:xfrm>
        </p:spPr>
        <p:txBody>
          <a:bodyPr/>
          <a:lstStyle/>
          <a:p>
            <a:r>
              <a:rPr lang="nb-NO" b="0" dirty="0" smtClean="0"/>
              <a:t>Overenskomstens lønnsbestemmelser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0B3C166B-F711-5E43-9BAD-257B50B97D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6061" y="109866"/>
            <a:ext cx="748132" cy="712061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812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D5BAE776-BEA1-934F-9306-0FB91DE0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6" y="1914525"/>
            <a:ext cx="4752234" cy="4141601"/>
          </a:xfrm>
        </p:spPr>
        <p:txBody>
          <a:bodyPr>
            <a:normAutofit/>
          </a:bodyPr>
          <a:lstStyle/>
          <a:p>
            <a:r>
              <a:rPr lang="nb-NO" sz="2200" dirty="0"/>
              <a:t>Ny stilling i nytt firma, eller ny stilling internt, sidestilt, eller opp/ned i hierarkiet</a:t>
            </a:r>
          </a:p>
          <a:p>
            <a:r>
              <a:rPr lang="nb-NO" sz="2200" dirty="0"/>
              <a:t>Etterutdanning/ny kompetanse</a:t>
            </a:r>
          </a:p>
          <a:p>
            <a:r>
              <a:rPr lang="nb-NO" sz="2200" dirty="0"/>
              <a:t>Bedriftens rammebetingelser</a:t>
            </a:r>
          </a:p>
          <a:p>
            <a:r>
              <a:rPr lang="nb-NO" sz="2200" dirty="0"/>
              <a:t>Endring av oppgaver og ansvarsforhold i stillingen</a:t>
            </a:r>
          </a:p>
          <a:p>
            <a:r>
              <a:rPr lang="nb-NO" sz="2200" dirty="0"/>
              <a:t>Årlige kollektive lønnsforhandlinger</a:t>
            </a:r>
          </a:p>
          <a:p>
            <a:r>
              <a:rPr lang="nb-NO" sz="2200" dirty="0"/>
              <a:t>Annet?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xmlns="" id="{48FE15AC-F4CD-D641-891F-9BCB198D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Hva forårsaker endringer i lønn?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xmlns="" id="{05F652EA-AF4C-FC4B-B67A-C9E716DCD81D}"/>
              </a:ext>
            </a:extLst>
          </p:cNvPr>
          <p:cNvSpPr/>
          <p:nvPr/>
        </p:nvSpPr>
        <p:spPr>
          <a:xfrm>
            <a:off x="6800850" y="1914525"/>
            <a:ext cx="1857375" cy="785813"/>
          </a:xfrm>
          <a:prstGeom prst="roundRect">
            <a:avLst>
              <a:gd name="adj" fmla="val 9394"/>
            </a:avLst>
          </a:prstGeom>
          <a:solidFill>
            <a:srgbClr val="C10C1F"/>
          </a:solidFill>
          <a:ln>
            <a:solidFill>
              <a:srgbClr val="C10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>
                <a:solidFill>
                  <a:prstClr val="white"/>
                </a:solidFill>
              </a:rPr>
              <a:t>KOLLEKTIVT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xmlns="" id="{B37DD4AD-024C-0644-BD34-FF304D38EB2B}"/>
              </a:ext>
            </a:extLst>
          </p:cNvPr>
          <p:cNvSpPr/>
          <p:nvPr/>
        </p:nvSpPr>
        <p:spPr>
          <a:xfrm>
            <a:off x="9572625" y="1914524"/>
            <a:ext cx="1857375" cy="785813"/>
          </a:xfrm>
          <a:prstGeom prst="roundRect">
            <a:avLst>
              <a:gd name="adj" fmla="val 9394"/>
            </a:avLst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>
                <a:solidFill>
                  <a:prstClr val="white"/>
                </a:solidFill>
              </a:rPr>
              <a:t>INDIVIDUELT</a:t>
            </a:r>
          </a:p>
        </p:txBody>
      </p:sp>
      <p:sp>
        <p:nvSpPr>
          <p:cNvPr id="6" name="Pil mot venstre og høyre 5">
            <a:extLst>
              <a:ext uri="{FF2B5EF4-FFF2-40B4-BE49-F238E27FC236}">
                <a16:creationId xmlns:a16="http://schemas.microsoft.com/office/drawing/2014/main" xmlns="" id="{D250A76C-F1A4-FB47-83BF-05FB8F52984D}"/>
              </a:ext>
            </a:extLst>
          </p:cNvPr>
          <p:cNvSpPr/>
          <p:nvPr/>
        </p:nvSpPr>
        <p:spPr>
          <a:xfrm>
            <a:off x="8729667" y="2120545"/>
            <a:ext cx="792000" cy="379766"/>
          </a:xfrm>
          <a:prstGeom prst="left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9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="" xmlns:a16="http://schemas.microsoft.com/office/drawing/2014/main" id="{463E7D31-21FE-B149-9551-0B3C61FC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Gangen i lønnsoppgjøret</a:t>
            </a:r>
          </a:p>
        </p:txBody>
      </p:sp>
      <p:cxnSp>
        <p:nvCxnSpPr>
          <p:cNvPr id="5" name="Rett linje 4">
            <a:extLst>
              <a:ext uri="{FF2B5EF4-FFF2-40B4-BE49-F238E27FC236}">
                <a16:creationId xmlns="" xmlns:a16="http://schemas.microsoft.com/office/drawing/2014/main" id="{1D3486F0-DF78-124E-85AD-A23C1DC2651D}"/>
              </a:ext>
            </a:extLst>
          </p:cNvPr>
          <p:cNvCxnSpPr>
            <a:cxnSpLocks/>
          </p:cNvCxnSpPr>
          <p:nvPr/>
        </p:nvCxnSpPr>
        <p:spPr>
          <a:xfrm>
            <a:off x="5938240" y="3875969"/>
            <a:ext cx="55800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="" xmlns:a16="http://schemas.microsoft.com/office/drawing/2014/main" id="{9FDE4929-0CF9-7141-8A97-5E51AEA8AA47}"/>
              </a:ext>
            </a:extLst>
          </p:cNvPr>
          <p:cNvCxnSpPr>
            <a:cxnSpLocks/>
          </p:cNvCxnSpPr>
          <p:nvPr/>
        </p:nvCxnSpPr>
        <p:spPr>
          <a:xfrm rot="5400000">
            <a:off x="5860082" y="3875969"/>
            <a:ext cx="360000" cy="0"/>
          </a:xfrm>
          <a:prstGeom prst="line">
            <a:avLst/>
          </a:prstGeom>
          <a:ln w="76200">
            <a:solidFill>
              <a:srgbClr val="444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="" xmlns:a16="http://schemas.microsoft.com/office/drawing/2014/main" id="{5D893863-C101-6640-81DF-3EAA55C5135B}"/>
              </a:ext>
            </a:extLst>
          </p:cNvPr>
          <p:cNvCxnSpPr>
            <a:cxnSpLocks/>
          </p:cNvCxnSpPr>
          <p:nvPr/>
        </p:nvCxnSpPr>
        <p:spPr>
          <a:xfrm rot="5400000">
            <a:off x="6928335" y="3875969"/>
            <a:ext cx="3600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="" xmlns:a16="http://schemas.microsoft.com/office/drawing/2014/main" id="{22525888-05ED-F845-86C1-F295F05E20DC}"/>
              </a:ext>
            </a:extLst>
          </p:cNvPr>
          <p:cNvCxnSpPr>
            <a:cxnSpLocks/>
          </p:cNvCxnSpPr>
          <p:nvPr/>
        </p:nvCxnSpPr>
        <p:spPr>
          <a:xfrm rot="5400000">
            <a:off x="7996588" y="3875969"/>
            <a:ext cx="360000" cy="0"/>
          </a:xfrm>
          <a:prstGeom prst="line">
            <a:avLst/>
          </a:prstGeom>
          <a:ln w="76200">
            <a:solidFill>
              <a:srgbClr val="444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="" xmlns:a16="http://schemas.microsoft.com/office/drawing/2014/main" id="{3CF9A677-8379-5E49-B5AC-76245BE38E2F}"/>
              </a:ext>
            </a:extLst>
          </p:cNvPr>
          <p:cNvCxnSpPr>
            <a:cxnSpLocks/>
          </p:cNvCxnSpPr>
          <p:nvPr/>
        </p:nvCxnSpPr>
        <p:spPr>
          <a:xfrm rot="5400000">
            <a:off x="9064841" y="3875969"/>
            <a:ext cx="3600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="" xmlns:a16="http://schemas.microsoft.com/office/drawing/2014/main" id="{FFDF3E2E-8490-C248-B138-2C15C7A800FF}"/>
              </a:ext>
            </a:extLst>
          </p:cNvPr>
          <p:cNvCxnSpPr>
            <a:cxnSpLocks/>
          </p:cNvCxnSpPr>
          <p:nvPr/>
        </p:nvCxnSpPr>
        <p:spPr>
          <a:xfrm rot="5400000">
            <a:off x="10133094" y="3875969"/>
            <a:ext cx="360000" cy="0"/>
          </a:xfrm>
          <a:prstGeom prst="line">
            <a:avLst/>
          </a:prstGeom>
          <a:ln w="76200">
            <a:solidFill>
              <a:srgbClr val="444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="" xmlns:a16="http://schemas.microsoft.com/office/drawing/2014/main" id="{9D8EC992-C240-7D42-9009-F290076764BB}"/>
              </a:ext>
            </a:extLst>
          </p:cNvPr>
          <p:cNvCxnSpPr>
            <a:cxnSpLocks/>
          </p:cNvCxnSpPr>
          <p:nvPr/>
        </p:nvCxnSpPr>
        <p:spPr>
          <a:xfrm rot="5400000">
            <a:off x="11201347" y="3875969"/>
            <a:ext cx="3600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irkelformet pil 16">
            <a:extLst>
              <a:ext uri="{FF2B5EF4-FFF2-40B4-BE49-F238E27FC236}">
                <a16:creationId xmlns="" xmlns:a16="http://schemas.microsoft.com/office/drawing/2014/main" id="{159907D5-6588-CD45-8CC9-26698DF372E8}"/>
              </a:ext>
            </a:extLst>
          </p:cNvPr>
          <p:cNvSpPr/>
          <p:nvPr/>
        </p:nvSpPr>
        <p:spPr>
          <a:xfrm>
            <a:off x="6013446" y="2402012"/>
            <a:ext cx="2183472" cy="2347415"/>
          </a:xfrm>
          <a:prstGeom prst="circularArrow">
            <a:avLst/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19" name="Sirkelformet pil 18">
            <a:extLst>
              <a:ext uri="{FF2B5EF4-FFF2-40B4-BE49-F238E27FC236}">
                <a16:creationId xmlns="" xmlns:a16="http://schemas.microsoft.com/office/drawing/2014/main" id="{892F9B4C-CC3C-1040-87E2-5B7C32F799A8}"/>
              </a:ext>
            </a:extLst>
          </p:cNvPr>
          <p:cNvSpPr/>
          <p:nvPr/>
        </p:nvSpPr>
        <p:spPr>
          <a:xfrm>
            <a:off x="8157248" y="2402012"/>
            <a:ext cx="2183472" cy="2347415"/>
          </a:xfrm>
          <a:prstGeom prst="circularArrow">
            <a:avLst/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22" name="Sirkelformet pil 21">
            <a:extLst>
              <a:ext uri="{FF2B5EF4-FFF2-40B4-BE49-F238E27FC236}">
                <a16:creationId xmlns="" xmlns:a16="http://schemas.microsoft.com/office/drawing/2014/main" id="{7EFA478F-CBDA-FB40-A49C-8D28FBCDAD13}"/>
              </a:ext>
            </a:extLst>
          </p:cNvPr>
          <p:cNvSpPr/>
          <p:nvPr/>
        </p:nvSpPr>
        <p:spPr>
          <a:xfrm flipV="1">
            <a:off x="7052479" y="3004788"/>
            <a:ext cx="2183472" cy="2347415"/>
          </a:xfrm>
          <a:prstGeom prst="circular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23" name="Sirkelformet pil 22">
            <a:extLst>
              <a:ext uri="{FF2B5EF4-FFF2-40B4-BE49-F238E27FC236}">
                <a16:creationId xmlns="" xmlns:a16="http://schemas.microsoft.com/office/drawing/2014/main" id="{DACF7523-AAAD-B440-B84A-92E60341EB8A}"/>
              </a:ext>
            </a:extLst>
          </p:cNvPr>
          <p:cNvSpPr/>
          <p:nvPr/>
        </p:nvSpPr>
        <p:spPr>
          <a:xfrm flipV="1">
            <a:off x="9223109" y="3004788"/>
            <a:ext cx="2183472" cy="2347415"/>
          </a:xfrm>
          <a:prstGeom prst="circular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191919"/>
              </a:solidFill>
            </a:endParaRPr>
          </a:p>
        </p:txBody>
      </p:sp>
      <p:sp>
        <p:nvSpPr>
          <p:cNvPr id="26" name="Plassholder for innhold 1">
            <a:extLst>
              <a:ext uri="{FF2B5EF4-FFF2-40B4-BE49-F238E27FC236}">
                <a16:creationId xmlns="" xmlns:a16="http://schemas.microsoft.com/office/drawing/2014/main" id="{B2065664-FC87-9743-A5E6-1917F6DB6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294" y="1722617"/>
            <a:ext cx="4302503" cy="1954192"/>
          </a:xfrm>
          <a:ln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1800" b="1" dirty="0"/>
              <a:t>Sentralt hovedoppgjør annethvert år</a:t>
            </a:r>
          </a:p>
          <a:p>
            <a:pPr marL="0" indent="0">
              <a:buNone/>
            </a:pPr>
            <a:r>
              <a:rPr lang="nb-NO" sz="1800" dirty="0"/>
              <a:t>Tarifforhandling mellom NHO og FLT om:</a:t>
            </a:r>
          </a:p>
          <a:p>
            <a:pPr marL="179705" indent="-179705"/>
            <a:r>
              <a:rPr lang="nb-NO" sz="1800" dirty="0"/>
              <a:t>innholdet (teksten) i overenskomsten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 smtClean="0"/>
              <a:t>sentralt </a:t>
            </a:r>
            <a:r>
              <a:rPr lang="nb-NO" sz="1800" dirty="0"/>
              <a:t>bestemt lønnstillegg (kr/t og kr/</a:t>
            </a:r>
            <a:r>
              <a:rPr lang="nb-NO" sz="1800" dirty="0" err="1"/>
              <a:t>mnd</a:t>
            </a:r>
            <a:r>
              <a:rPr lang="nb-NO" sz="1800" dirty="0"/>
              <a:t>), </a:t>
            </a:r>
            <a:r>
              <a:rPr lang="nb-NO" sz="1800" dirty="0" smtClean="0"/>
              <a:t>Virkning </a:t>
            </a:r>
            <a:r>
              <a:rPr lang="nb-NO" sz="1800" dirty="0"/>
              <a:t>fra 1.mai.</a:t>
            </a:r>
            <a:endParaRPr lang="nb-NO" sz="1800" dirty="0">
              <a:cs typeface="Arial"/>
            </a:endParaRPr>
          </a:p>
        </p:txBody>
      </p:sp>
      <p:sp>
        <p:nvSpPr>
          <p:cNvPr id="28" name="Plassholder for innhold 1">
            <a:extLst>
              <a:ext uri="{FF2B5EF4-FFF2-40B4-BE49-F238E27FC236}">
                <a16:creationId xmlns="" xmlns:a16="http://schemas.microsoft.com/office/drawing/2014/main" id="{99409A74-3D2F-7E45-8653-E77B6BA61032}"/>
              </a:ext>
            </a:extLst>
          </p:cNvPr>
          <p:cNvSpPr txBox="1">
            <a:spLocks/>
          </p:cNvSpPr>
          <p:nvPr/>
        </p:nvSpPr>
        <p:spPr>
          <a:xfrm>
            <a:off x="1158498" y="3982472"/>
            <a:ext cx="4302502" cy="216432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rmAutofit/>
          </a:bodyPr>
          <a:lstStyle>
            <a:lvl1pPr marL="180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4450" indent="-179388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10A1F"/>
              </a:buClr>
              <a:buFont typeface="Arial" panose="020B0604020202020204" pitchFamily="34" charset="0"/>
              <a:buNone/>
            </a:pPr>
            <a:r>
              <a:rPr lang="nb-NO" sz="1800" b="1" dirty="0">
                <a:solidFill>
                  <a:srgbClr val="191919"/>
                </a:solidFill>
              </a:rPr>
              <a:t>Sentralt mellomoppgjør år to i avtaleperioden</a:t>
            </a:r>
          </a:p>
          <a:p>
            <a:pPr marL="0" indent="0">
              <a:buClr>
                <a:srgbClr val="C10A1F"/>
              </a:buClr>
              <a:buFont typeface="Arial" panose="020B0604020202020204" pitchFamily="34" charset="0"/>
              <a:buNone/>
            </a:pPr>
            <a:r>
              <a:rPr lang="nb-NO" sz="1800" dirty="0">
                <a:solidFill>
                  <a:srgbClr val="191919"/>
                </a:solidFill>
              </a:rPr>
              <a:t>Forhandling sentralt mellom NHO og FLT om lønnsregulering:</a:t>
            </a:r>
          </a:p>
          <a:p>
            <a:pPr marL="179705" indent="-179705">
              <a:buClr>
                <a:srgbClr val="C10A1F"/>
              </a:buClr>
            </a:pPr>
            <a:r>
              <a:rPr lang="nb-NO" sz="1800" dirty="0">
                <a:solidFill>
                  <a:srgbClr val="191919"/>
                </a:solidFill>
              </a:rPr>
              <a:t> sentralt bestemt lønnstillegg (kr/t og kr/</a:t>
            </a:r>
            <a:r>
              <a:rPr lang="nb-NO" sz="1800" dirty="0" err="1">
                <a:solidFill>
                  <a:srgbClr val="191919"/>
                </a:solidFill>
              </a:rPr>
              <a:t>mnd</a:t>
            </a:r>
            <a:r>
              <a:rPr lang="nb-NO" sz="1800" dirty="0">
                <a:solidFill>
                  <a:srgbClr val="191919"/>
                </a:solidFill>
              </a:rPr>
              <a:t>) for det </a:t>
            </a:r>
            <a:r>
              <a:rPr lang="nb-NO" sz="1800" i="1" dirty="0">
                <a:solidFill>
                  <a:srgbClr val="191919"/>
                </a:solidFill>
              </a:rPr>
              <a:t>andre</a:t>
            </a:r>
            <a:r>
              <a:rPr lang="nb-NO" sz="1800" dirty="0">
                <a:solidFill>
                  <a:srgbClr val="191919"/>
                </a:solidFill>
              </a:rPr>
              <a:t> avtaleåret, virkning fra 1.mai.</a:t>
            </a:r>
            <a:endParaRPr lang="nb-NO" sz="1800" dirty="0">
              <a:solidFill>
                <a:srgbClr val="191919"/>
              </a:solidFill>
              <a:cs typeface="Arial"/>
            </a:endParaRPr>
          </a:p>
        </p:txBody>
      </p:sp>
      <p:sp>
        <p:nvSpPr>
          <p:cNvPr id="29" name="Trekant 28">
            <a:extLst>
              <a:ext uri="{FF2B5EF4-FFF2-40B4-BE49-F238E27FC236}">
                <a16:creationId xmlns="" xmlns:a16="http://schemas.microsoft.com/office/drawing/2014/main" id="{3C91D79B-2BB6-184D-9725-C0D0248DB3DA}"/>
              </a:ext>
            </a:extLst>
          </p:cNvPr>
          <p:cNvSpPr/>
          <p:nvPr/>
        </p:nvSpPr>
        <p:spPr>
          <a:xfrm rot="5400000">
            <a:off x="4699307" y="2676785"/>
            <a:ext cx="1954192" cy="280394"/>
          </a:xfrm>
          <a:prstGeom prst="triangle">
            <a:avLst/>
          </a:prstGeom>
          <a:solidFill>
            <a:srgbClr val="444F6A"/>
          </a:solidFill>
          <a:ln>
            <a:solidFill>
              <a:srgbClr val="444F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30" name="Trekant 29">
            <a:extLst>
              <a:ext uri="{FF2B5EF4-FFF2-40B4-BE49-F238E27FC236}">
                <a16:creationId xmlns="" xmlns:a16="http://schemas.microsoft.com/office/drawing/2014/main" id="{9E1C9439-4AF3-6046-B7EB-D90A42FB3B28}"/>
              </a:ext>
            </a:extLst>
          </p:cNvPr>
          <p:cNvSpPr/>
          <p:nvPr/>
        </p:nvSpPr>
        <p:spPr>
          <a:xfrm rot="5400000">
            <a:off x="4699307" y="4892868"/>
            <a:ext cx="1954192" cy="280394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4" name="Avrundet rektangel 3"/>
          <p:cNvSpPr/>
          <p:nvPr/>
        </p:nvSpPr>
        <p:spPr>
          <a:xfrm>
            <a:off x="976454" y="2816982"/>
            <a:ext cx="4484546" cy="914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Avrundet rektangel 19"/>
          <p:cNvSpPr/>
          <p:nvPr/>
        </p:nvSpPr>
        <p:spPr>
          <a:xfrm>
            <a:off x="1043796" y="4563374"/>
            <a:ext cx="4483520" cy="158342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6897422" y="922408"/>
            <a:ext cx="3703883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 dirty="0" smtClean="0"/>
              <a:t>Det sentralt avtalte tillegget får kun indirekte virkning i arbeidsledernes lønnsoppgjør, ettersom det kommer via lønningene til arbeiderne/de man leder</a:t>
            </a:r>
            <a:endParaRPr lang="nb-NO" sz="1800" dirty="0"/>
          </a:p>
        </p:txBody>
      </p:sp>
      <p:cxnSp>
        <p:nvCxnSpPr>
          <p:cNvPr id="14" name="Rett pil 13"/>
          <p:cNvCxnSpPr/>
          <p:nvPr/>
        </p:nvCxnSpPr>
        <p:spPr>
          <a:xfrm flipV="1">
            <a:off x="5430797" y="1943525"/>
            <a:ext cx="1806965" cy="955274"/>
          </a:xfrm>
          <a:prstGeom prst="straightConnector1">
            <a:avLst/>
          </a:prstGeom>
          <a:ln w="38100">
            <a:solidFill>
              <a:srgbClr val="C10C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tt pil 26"/>
          <p:cNvCxnSpPr/>
          <p:nvPr/>
        </p:nvCxnSpPr>
        <p:spPr>
          <a:xfrm flipV="1">
            <a:off x="5461000" y="1991301"/>
            <a:ext cx="1897496" cy="2779948"/>
          </a:xfrm>
          <a:prstGeom prst="straightConnector1">
            <a:avLst/>
          </a:prstGeom>
          <a:ln w="38100">
            <a:solidFill>
              <a:srgbClr val="C10C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rbudt-skilt 1"/>
          <p:cNvSpPr/>
          <p:nvPr/>
        </p:nvSpPr>
        <p:spPr>
          <a:xfrm>
            <a:off x="2731324" y="2816982"/>
            <a:ext cx="914400" cy="914400"/>
          </a:xfrm>
          <a:prstGeom prst="noSmoking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4" y="5220128"/>
            <a:ext cx="92667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6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r="32847"/>
          <a:stretch/>
        </p:blipFill>
        <p:spPr>
          <a:xfrm>
            <a:off x="7933268" y="-5020"/>
            <a:ext cx="4270812" cy="6893364"/>
          </a:xfrm>
          <a:prstGeom prst="rect">
            <a:avLst/>
          </a:prstGeom>
        </p:spPr>
      </p:pic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1162523"/>
          </a:xfrm>
        </p:spPr>
        <p:txBody>
          <a:bodyPr/>
          <a:lstStyle/>
          <a:p>
            <a:r>
              <a:rPr lang="nb-NO" b="0" dirty="0" smtClean="0"/>
              <a:t>Arbeidslederne </a:t>
            </a:r>
            <a:r>
              <a:rPr lang="nb-NO" b="0" dirty="0"/>
              <a:t>inndeles </a:t>
            </a:r>
            <a:r>
              <a:rPr lang="nb-NO" b="0" dirty="0" smtClean="0"/>
              <a:t/>
            </a:r>
            <a:br>
              <a:rPr lang="nb-NO" b="0" dirty="0" smtClean="0"/>
            </a:br>
            <a:r>
              <a:rPr lang="nb-NO" b="0" dirty="0" smtClean="0"/>
              <a:t>i følgende grupper: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777567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nb-NO" sz="1800" dirty="0"/>
          </a:p>
          <a:p>
            <a:pPr lvl="1">
              <a:buFontTx/>
              <a:buChar char="•"/>
            </a:pPr>
            <a:r>
              <a:rPr lang="nb-NO" sz="1800" b="1" dirty="0"/>
              <a:t>Overordnede arbeidsledere </a:t>
            </a:r>
            <a:r>
              <a:rPr lang="nb-NO" sz="1800" dirty="0"/>
              <a:t>som har </a:t>
            </a:r>
            <a:br>
              <a:rPr lang="nb-NO" sz="1800" dirty="0"/>
            </a:br>
            <a:r>
              <a:rPr lang="nb-NO" sz="1800" dirty="0"/>
              <a:t>arbeidsledere under seg (§ 8 1.a</a:t>
            </a:r>
            <a:r>
              <a:rPr lang="nb-NO" sz="1800" dirty="0" smtClean="0"/>
              <a:t>)</a:t>
            </a:r>
          </a:p>
          <a:p>
            <a:pPr marL="684000" lvl="1" indent="0">
              <a:buNone/>
            </a:pPr>
            <a:endParaRPr lang="nb-NO" sz="1800" dirty="0"/>
          </a:p>
          <a:p>
            <a:pPr lvl="1">
              <a:buFontTx/>
              <a:buChar char="•"/>
            </a:pPr>
            <a:r>
              <a:rPr lang="nb-NO" sz="1800" b="1" dirty="0"/>
              <a:t>Andre arbeidsledere </a:t>
            </a:r>
            <a:r>
              <a:rPr lang="nb-NO" sz="1800" dirty="0"/>
              <a:t>(§ 8 1.b</a:t>
            </a:r>
            <a:r>
              <a:rPr lang="nb-NO" sz="1800" dirty="0" smtClean="0"/>
              <a:t>)</a:t>
            </a:r>
          </a:p>
          <a:p>
            <a:pPr marL="684000" lvl="1" indent="0">
              <a:buNone/>
            </a:pPr>
            <a:endParaRPr lang="nb-NO" sz="1800" dirty="0"/>
          </a:p>
          <a:p>
            <a:pPr lvl="1">
              <a:buFontTx/>
              <a:buChar char="•"/>
            </a:pPr>
            <a:r>
              <a:rPr lang="nb-NO" sz="1800" b="1" dirty="0"/>
              <a:t>Arbeidsledere på prøvetid </a:t>
            </a:r>
            <a:r>
              <a:rPr lang="nb-NO" sz="1800" dirty="0"/>
              <a:t/>
            </a:r>
            <a:br>
              <a:rPr lang="nb-NO" sz="1800" dirty="0"/>
            </a:b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26</a:t>
            </a:fld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403" y="173172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 smtClean="0"/>
              <a:t>Lønnsfastsetting: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1" y="1541049"/>
            <a:ext cx="6539062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nb-NO" sz="1800" dirty="0"/>
              <a:t>§ 8 2b)	</a:t>
            </a:r>
            <a:endParaRPr lang="nb-NO" sz="1800" dirty="0" smtClean="0"/>
          </a:p>
          <a:p>
            <a:pPr>
              <a:buNone/>
            </a:pPr>
            <a:r>
              <a:rPr lang="nb-NO" sz="1800" dirty="0" smtClean="0"/>
              <a:t>	Arbeidsleder </a:t>
            </a:r>
            <a:r>
              <a:rPr lang="nb-NO" sz="1800" dirty="0"/>
              <a:t>på prøvetid (1 c) skal ha en lønn som ligger </a:t>
            </a:r>
            <a:r>
              <a:rPr lang="nb-NO" sz="1800" b="1" dirty="0"/>
              <a:t>høyere enn gjennomsnittsfortjenesten for bedriftens voksne arbeidere </a:t>
            </a:r>
            <a:r>
              <a:rPr lang="nb-NO" sz="1800" dirty="0"/>
              <a:t>på ordinær tid med samme arbeidstidsordning og også </a:t>
            </a:r>
            <a:r>
              <a:rPr lang="nb-NO" sz="1800" b="1" dirty="0"/>
              <a:t>høyere enn gjennomsnittsfortjenesten for de arbeidere han/hun leder</a:t>
            </a:r>
          </a:p>
          <a:p>
            <a:pPr>
              <a:buNone/>
            </a:pPr>
            <a:endParaRPr lang="nb-NO" sz="1800" dirty="0"/>
          </a:p>
          <a:p>
            <a:pPr>
              <a:buNone/>
            </a:pPr>
            <a:r>
              <a:rPr lang="nb-NO" sz="1800" dirty="0"/>
              <a:t>§ 8 2c</a:t>
            </a:r>
            <a:r>
              <a:rPr lang="nb-NO" sz="1800" dirty="0" smtClean="0"/>
              <a:t>):</a:t>
            </a:r>
          </a:p>
          <a:p>
            <a:pPr>
              <a:buNone/>
            </a:pPr>
            <a:r>
              <a:rPr lang="nb-NO" sz="1800" dirty="0" smtClean="0"/>
              <a:t>	Arbeidsleder </a:t>
            </a:r>
            <a:r>
              <a:rPr lang="nb-NO" sz="1800" dirty="0"/>
              <a:t>i gruppe 1 b) skal etter 1 års ansiennitet </a:t>
            </a:r>
            <a:r>
              <a:rPr lang="nb-NO" sz="1800" dirty="0" smtClean="0"/>
              <a:t> som </a:t>
            </a:r>
            <a:r>
              <a:rPr lang="nb-NO" sz="1800" dirty="0"/>
              <a:t>arbeidsleder i denne gruppe ha en lønn som ligger</a:t>
            </a:r>
            <a:r>
              <a:rPr lang="nb-NO" sz="1800" b="1" dirty="0"/>
              <a:t> minst 10 % høyere en gjennomsnittsfortjenesten for bedriftens voksne arbeidere</a:t>
            </a:r>
            <a:r>
              <a:rPr lang="nb-NO" sz="1800" dirty="0"/>
              <a:t> i sist kjent kvartal, dog </a:t>
            </a:r>
            <a:r>
              <a:rPr lang="nb-NO" sz="1800" b="1" dirty="0"/>
              <a:t>minst 10 % over de arbeiderne som vedkommende leder</a:t>
            </a:r>
            <a:r>
              <a:rPr lang="nb-NO" sz="1800" dirty="0"/>
              <a:t>.</a:t>
            </a:r>
          </a:p>
          <a:p>
            <a:pPr>
              <a:buNone/>
            </a:pPr>
            <a:endParaRPr lang="nb-NO" sz="1800" dirty="0"/>
          </a:p>
          <a:p>
            <a:pPr>
              <a:buNone/>
            </a:pPr>
            <a:r>
              <a:rPr lang="nb-NO" sz="1800" dirty="0"/>
              <a:t>§ 8 2d</a:t>
            </a:r>
            <a:r>
              <a:rPr lang="nb-NO" sz="1800" dirty="0" smtClean="0"/>
              <a:t>):</a:t>
            </a:r>
          </a:p>
          <a:p>
            <a:pPr>
              <a:buNone/>
            </a:pPr>
            <a:r>
              <a:rPr lang="nb-NO" sz="1800" dirty="0" smtClean="0"/>
              <a:t>	For </a:t>
            </a:r>
            <a:r>
              <a:rPr lang="nb-NO" sz="1800" dirty="0"/>
              <a:t>overordnede arbeidsledere som overformenn, verksmestere og lignende som har arbeidsledere under seg, jfr. Pkt. 1 a) </a:t>
            </a:r>
            <a:r>
              <a:rPr lang="nb-NO" sz="1800" b="1" dirty="0"/>
              <a:t>fastsettes og reguleres lønnen individuelt på bedriften en gang per år uavhengig av bestemmelsene i denne paragrafs </a:t>
            </a:r>
            <a:r>
              <a:rPr lang="nb-NO" sz="1800" b="1" dirty="0" err="1"/>
              <a:t>pkt</a:t>
            </a:r>
            <a:r>
              <a:rPr lang="nb-NO" sz="1800" b="1" dirty="0"/>
              <a:t> 4, annet avsnitt</a:t>
            </a:r>
            <a:r>
              <a:rPr lang="nb-NO" sz="1800" dirty="0"/>
              <a:t>.   </a:t>
            </a:r>
          </a:p>
          <a:p>
            <a:pPr>
              <a:buNone/>
            </a:pPr>
            <a:endParaRPr lang="nb-NO" sz="2000" dirty="0"/>
          </a:p>
          <a:p>
            <a:pPr>
              <a:buNone/>
            </a:pPr>
            <a:r>
              <a:rPr lang="nb-NO" sz="1800" dirty="0"/>
              <a:t/>
            </a:r>
            <a:br>
              <a:rPr lang="nb-NO" sz="1800" dirty="0"/>
            </a:b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27</a:t>
            </a:fld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304" y="0"/>
            <a:ext cx="401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A96ED37A-101C-6F44-B577-1B5CBF13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5" y="2296160"/>
            <a:ext cx="5154441" cy="375996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None/>
            </a:pPr>
            <a:r>
              <a:rPr lang="nb-NO" sz="1800" b="1" dirty="0" smtClean="0"/>
              <a:t>Arbeidsledernes </a:t>
            </a:r>
            <a:r>
              <a:rPr lang="nb-NO" sz="1800" b="1" dirty="0"/>
              <a:t>lønn fastsettes individuelt under </a:t>
            </a:r>
            <a:r>
              <a:rPr lang="nb-NO" sz="1800" b="1" dirty="0" smtClean="0"/>
              <a:t>hensyntagen </a:t>
            </a:r>
            <a:r>
              <a:rPr lang="nb-NO" sz="1800" b="1" dirty="0"/>
              <a:t>til </a:t>
            </a:r>
            <a:r>
              <a:rPr lang="nb-NO" sz="1800" b="1" dirty="0" err="1" smtClean="0"/>
              <a:t>vedkommendes</a:t>
            </a:r>
            <a:r>
              <a:rPr lang="nb-NO" sz="1800" b="1" dirty="0" smtClean="0"/>
              <a:t>:</a:t>
            </a:r>
          </a:p>
          <a:p>
            <a:r>
              <a:rPr lang="nb-NO" sz="1800" dirty="0" smtClean="0"/>
              <a:t>Arbeids- </a:t>
            </a:r>
            <a:r>
              <a:rPr lang="nb-NO" sz="1800" dirty="0"/>
              <a:t>og ansvarsområde i henhold til beskrivelse for </a:t>
            </a:r>
            <a:r>
              <a:rPr lang="nb-NO" sz="1800" dirty="0" smtClean="0"/>
              <a:t>stillingen</a:t>
            </a:r>
          </a:p>
          <a:p>
            <a:r>
              <a:rPr lang="nb-NO" sz="1800" dirty="0" smtClean="0"/>
              <a:t>Praksis</a:t>
            </a:r>
          </a:p>
          <a:p>
            <a:r>
              <a:rPr lang="nb-NO" sz="1800" dirty="0" smtClean="0"/>
              <a:t>Utdannelse</a:t>
            </a:r>
          </a:p>
          <a:p>
            <a:r>
              <a:rPr lang="nb-NO" sz="1800" dirty="0" smtClean="0"/>
              <a:t>Ansettelsestid</a:t>
            </a:r>
          </a:p>
          <a:p>
            <a:r>
              <a:rPr lang="nb-NO" sz="1800" dirty="0" smtClean="0"/>
              <a:t>Dyktighet</a:t>
            </a:r>
          </a:p>
          <a:p>
            <a:pPr lvl="1"/>
            <a:r>
              <a:rPr lang="nb-NO" sz="1800" dirty="0" smtClean="0"/>
              <a:t>og </a:t>
            </a:r>
            <a:r>
              <a:rPr lang="nb-NO" sz="1800" dirty="0"/>
              <a:t>slik at den klart gir uttrykk for den ledelse og det </a:t>
            </a:r>
            <a:r>
              <a:rPr lang="nb-NO" sz="1800" dirty="0" smtClean="0"/>
              <a:t>ansvar </a:t>
            </a:r>
            <a:r>
              <a:rPr lang="nb-NO" sz="1800" dirty="0"/>
              <a:t>som følger stillingen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="" xmlns:a16="http://schemas.microsoft.com/office/drawing/2014/main" id="{922AC85F-1EDC-E942-AEBC-DB252414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874"/>
            <a:ext cx="10248993" cy="1162523"/>
          </a:xfrm>
        </p:spPr>
        <p:txBody>
          <a:bodyPr/>
          <a:lstStyle/>
          <a:p>
            <a:r>
              <a:rPr lang="nb-NO" b="0" dirty="0" smtClean="0"/>
              <a:t>Kriterier for individuell </a:t>
            </a:r>
            <a:r>
              <a:rPr lang="nb-NO" b="0" dirty="0"/>
              <a:t>lønnsfastsettelse og </a:t>
            </a:r>
            <a:r>
              <a:rPr lang="nb-NO" b="0" dirty="0" smtClean="0"/>
              <a:t>lønnsdifferensiering § 8-2.a)</a:t>
            </a:r>
            <a:endParaRPr lang="nb-NO" b="0" dirty="0"/>
          </a:p>
        </p:txBody>
      </p:sp>
      <p:sp>
        <p:nvSpPr>
          <p:cNvPr id="4" name="Plassholder for innhold 1">
            <a:extLst>
              <a:ext uri="{FF2B5EF4-FFF2-40B4-BE49-F238E27FC236}">
                <a16:creationId xmlns="" xmlns:a16="http://schemas.microsoft.com/office/drawing/2014/main" id="{B0D405E1-2452-A04A-B765-F968A7730207}"/>
              </a:ext>
            </a:extLst>
          </p:cNvPr>
          <p:cNvSpPr txBox="1">
            <a:spLocks/>
          </p:cNvSpPr>
          <p:nvPr/>
        </p:nvSpPr>
        <p:spPr>
          <a:xfrm>
            <a:off x="6644640" y="2296160"/>
            <a:ext cx="4602480" cy="375996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80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180000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4450" indent="-179388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800" b="1" dirty="0"/>
              <a:t>Det skal også tas hensyn til:</a:t>
            </a:r>
          </a:p>
          <a:p>
            <a:pPr marL="179705" indent="-179705"/>
            <a:r>
              <a:rPr lang="nb-NO" sz="1800" dirty="0"/>
              <a:t>lønnsvilkår for andre grupper i bedriften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alminnelig lønnsnivå i bransjen – og eget geografisk område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/>
              <a:t>reisevirksomhet</a:t>
            </a:r>
            <a:endParaRPr lang="nb-NO" sz="1800" dirty="0">
              <a:cs typeface="Arial"/>
            </a:endParaRPr>
          </a:p>
          <a:p>
            <a:pPr marL="179705" indent="-179705"/>
            <a:r>
              <a:rPr lang="nb-NO" sz="1800" dirty="0" smtClean="0"/>
              <a:t>Tillitsvalgtarbeid</a:t>
            </a:r>
          </a:p>
          <a:p>
            <a:pPr marL="179705" indent="-179705"/>
            <a:r>
              <a:rPr lang="nb-NO" sz="1800" dirty="0" smtClean="0">
                <a:cs typeface="Arial"/>
              </a:rPr>
              <a:t>Eventuelt nødvendig for- og etterarbeid</a:t>
            </a:r>
            <a:endParaRPr lang="nb-NO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6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4D90B3BC-B319-964E-AEC6-B8591413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933" y="1696486"/>
            <a:ext cx="6104467" cy="4466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600" i="1" dirty="0" smtClean="0"/>
              <a:t>Dette er forutsetninger </a:t>
            </a:r>
            <a:r>
              <a:rPr lang="nb-NO" sz="1600" i="1" dirty="0"/>
              <a:t>som må </a:t>
            </a:r>
            <a:r>
              <a:rPr lang="nb-NO" sz="1600" i="1" dirty="0" smtClean="0"/>
              <a:t>være på </a:t>
            </a:r>
            <a:r>
              <a:rPr lang="nb-NO" sz="1600" i="1" dirty="0"/>
              <a:t>plass </a:t>
            </a:r>
            <a:r>
              <a:rPr lang="nb-NO" sz="1600" i="1" dirty="0">
                <a:solidFill>
                  <a:srgbClr val="FF0000"/>
                </a:solidFill>
              </a:rPr>
              <a:t>før </a:t>
            </a:r>
            <a:r>
              <a:rPr lang="nb-NO" sz="1600" i="1" dirty="0" smtClean="0"/>
              <a:t>man eventuelt benytter tariffavtalens </a:t>
            </a:r>
            <a:r>
              <a:rPr lang="nb-NO" sz="1600" i="1" dirty="0"/>
              <a:t>system for individuell </a:t>
            </a:r>
            <a:r>
              <a:rPr lang="nb-NO" sz="1600" i="1" dirty="0" smtClean="0"/>
              <a:t>avlønning</a:t>
            </a:r>
            <a:endParaRPr lang="nb-NO" sz="1600" dirty="0"/>
          </a:p>
          <a:p>
            <a:pPr marL="0" indent="0">
              <a:buNone/>
            </a:pPr>
            <a:r>
              <a:rPr lang="nb-NO" sz="1800" b="1" dirty="0" smtClean="0"/>
              <a:t>Ved </a:t>
            </a:r>
            <a:r>
              <a:rPr lang="nb-NO" sz="1800" b="1" dirty="0"/>
              <a:t>drøfting skal man komme til enighet om </a:t>
            </a:r>
            <a:r>
              <a:rPr lang="nb-NO" sz="1800" b="1" i="1" dirty="0"/>
              <a:t>hvordan</a:t>
            </a:r>
            <a:r>
              <a:rPr lang="nb-NO" sz="1800" b="1" dirty="0"/>
              <a:t> kriteriene skal vektlegges og bedømmes i </a:t>
            </a:r>
            <a:r>
              <a:rPr lang="nb-NO" sz="1800" b="1" i="1" dirty="0"/>
              <a:t>vår</a:t>
            </a:r>
            <a:r>
              <a:rPr lang="nb-NO" sz="1800" b="1" dirty="0"/>
              <a:t> bedrift. </a:t>
            </a:r>
            <a:r>
              <a:rPr lang="nb-NO" sz="1800" b="1" dirty="0" smtClean="0"/>
              <a:t>Det </a:t>
            </a:r>
            <a:r>
              <a:rPr lang="nb-NO" sz="1800" b="1" dirty="0"/>
              <a:t>blir førende for </a:t>
            </a:r>
            <a:r>
              <a:rPr lang="nb-NO" sz="1800" b="1" dirty="0" smtClean="0"/>
              <a:t>bedriftens </a:t>
            </a:r>
            <a:r>
              <a:rPr lang="nb-NO" sz="1800" b="1" dirty="0"/>
              <a:t>lønnssystem:</a:t>
            </a:r>
          </a:p>
          <a:p>
            <a:r>
              <a:rPr lang="nb-NO" sz="1600" dirty="0">
                <a:solidFill>
                  <a:srgbClr val="C10C1F"/>
                </a:solidFill>
              </a:rPr>
              <a:t>Arbeids- og ansvarsområde</a:t>
            </a:r>
            <a:r>
              <a:rPr lang="nb-NO" sz="1600" dirty="0"/>
              <a:t>:  Hvor mye skal dette ha å si?  Sette opp et hierarki/lønnsrammer for de ulike former for stillinger?</a:t>
            </a:r>
          </a:p>
          <a:p>
            <a:r>
              <a:rPr lang="nb-NO" sz="1600" dirty="0">
                <a:solidFill>
                  <a:srgbClr val="C10C1F"/>
                </a:solidFill>
              </a:rPr>
              <a:t>Praksis</a:t>
            </a:r>
            <a:r>
              <a:rPr lang="nb-NO" sz="1600" dirty="0"/>
              <a:t>: Hva slags praksis er relevant /irrelevant, intern/ekstern, hvordan vektlegge dette, hvert år, gruppere år? </a:t>
            </a:r>
          </a:p>
          <a:p>
            <a:r>
              <a:rPr lang="nb-NO" sz="1600" dirty="0">
                <a:solidFill>
                  <a:srgbClr val="C10C1F"/>
                </a:solidFill>
              </a:rPr>
              <a:t>Utdannelse</a:t>
            </a:r>
            <a:r>
              <a:rPr lang="nb-NO" sz="1600" dirty="0"/>
              <a:t>: Alle typer utdannelse, eller hvordan vektlegge og differensiere? Hva med etterutdanning?</a:t>
            </a:r>
          </a:p>
          <a:p>
            <a:r>
              <a:rPr lang="nb-NO" sz="1600" dirty="0">
                <a:solidFill>
                  <a:srgbClr val="C10C1F"/>
                </a:solidFill>
              </a:rPr>
              <a:t>Ansettelsestid</a:t>
            </a:r>
            <a:r>
              <a:rPr lang="nb-NO" sz="1600" dirty="0"/>
              <a:t>: Hvilken vekt skal ansettelsestid ha her hos oss?</a:t>
            </a:r>
          </a:p>
          <a:p>
            <a:r>
              <a:rPr lang="nb-NO" sz="1600" dirty="0">
                <a:solidFill>
                  <a:srgbClr val="C10C1F"/>
                </a:solidFill>
              </a:rPr>
              <a:t>Dyktighet</a:t>
            </a:r>
            <a:r>
              <a:rPr lang="nb-NO" sz="1600" dirty="0"/>
              <a:t>: Hvilke kriterier skal benyttes i vår virksomhet for å definere/måle dyktighet?  Så objektivt som mulig</a:t>
            </a:r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40C09F5D-63EB-EE49-8646-A331A65616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r="6104"/>
          <a:stretch/>
        </p:blipFill>
        <p:spPr>
          <a:xfrm>
            <a:off x="7573992" y="0"/>
            <a:ext cx="4618008" cy="6858000"/>
          </a:xfrm>
        </p:spPr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AD25B8CD-AC6E-DB4C-AD4D-3E8319B0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3963"/>
            <a:ext cx="6572677" cy="1162523"/>
          </a:xfrm>
        </p:spPr>
        <p:txBody>
          <a:bodyPr/>
          <a:lstStyle/>
          <a:p>
            <a:r>
              <a:rPr lang="nb-NO" b="0" dirty="0"/>
              <a:t>Drøfting av kriterier for </a:t>
            </a:r>
            <a:r>
              <a:rPr lang="nb-NO" b="0" dirty="0" smtClean="0"/>
              <a:t>lønnsfastsettelse </a:t>
            </a:r>
            <a:r>
              <a:rPr lang="nb-NO" b="0" dirty="0"/>
              <a:t>§ 8-2.a)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B6AAFBDF-F84A-E249-A0FF-F426CF6056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75676" y="92613"/>
            <a:ext cx="748132" cy="712061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3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xmlns="" id="{7067E053-0978-0E46-B32E-F9DC8B2A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5" y="1914525"/>
            <a:ext cx="9743991" cy="513365"/>
          </a:xfrm>
        </p:spPr>
        <p:txBody>
          <a:bodyPr>
            <a:normAutofit/>
          </a:bodyPr>
          <a:lstStyle/>
          <a:p>
            <a:r>
              <a:rPr lang="nb-NO" altLang="nb-NO" sz="2200">
                <a:solidFill>
                  <a:srgbClr val="000000"/>
                </a:solidFill>
                <a:latin typeface="Verdana" panose="020B0604030504040204" pitchFamily="34" charset="0"/>
              </a:rPr>
              <a:t>Flere ledelsesnivåer blant de produksjonsrettede funksjonærene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xmlns="" id="{CBC4DF65-DF63-9A4B-BBC3-34D42ECA9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Hvem kan vi rekruttere?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xmlns="" id="{78DF5CA2-0F75-644E-BB6A-5A632BB87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rekant 4">
            <a:extLst>
              <a:ext uri="{FF2B5EF4-FFF2-40B4-BE49-F238E27FC236}">
                <a16:creationId xmlns:a16="http://schemas.microsoft.com/office/drawing/2014/main" xmlns="" id="{620DDC37-9D91-3D43-BEF9-6F0F6E95C526}"/>
              </a:ext>
            </a:extLst>
          </p:cNvPr>
          <p:cNvSpPr/>
          <p:nvPr/>
        </p:nvSpPr>
        <p:spPr>
          <a:xfrm>
            <a:off x="2942899" y="2648607"/>
            <a:ext cx="6505903" cy="3405352"/>
          </a:xfrm>
          <a:prstGeom prst="triangle">
            <a:avLst/>
          </a:prstGeom>
          <a:noFill/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xmlns="" id="{D303F15F-B585-1F4D-8A1B-B30EE1A1A8F1}"/>
              </a:ext>
            </a:extLst>
          </p:cNvPr>
          <p:cNvCxnSpPr/>
          <p:nvPr/>
        </p:nvCxnSpPr>
        <p:spPr>
          <a:xfrm>
            <a:off x="5213136" y="3689131"/>
            <a:ext cx="1980000" cy="0"/>
          </a:xfrm>
          <a:prstGeom prst="line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xmlns="" id="{FBA311F7-A2E9-1847-8CC6-2A063898F5E6}"/>
              </a:ext>
            </a:extLst>
          </p:cNvPr>
          <p:cNvCxnSpPr/>
          <p:nvPr/>
        </p:nvCxnSpPr>
        <p:spPr>
          <a:xfrm>
            <a:off x="3598197" y="5359158"/>
            <a:ext cx="5220000" cy="0"/>
          </a:xfrm>
          <a:prstGeom prst="line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xmlns="" id="{52F1997C-4451-574E-8B75-6443C3DABF1B}"/>
              </a:ext>
            </a:extLst>
          </p:cNvPr>
          <p:cNvCxnSpPr>
            <a:cxnSpLocks/>
          </p:cNvCxnSpPr>
          <p:nvPr/>
        </p:nvCxnSpPr>
        <p:spPr>
          <a:xfrm rot="5400000">
            <a:off x="5348981" y="4530329"/>
            <a:ext cx="1692000" cy="0"/>
          </a:xfrm>
          <a:prstGeom prst="line">
            <a:avLst/>
          </a:prstGeom>
          <a:ln w="5715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D5053228-539F-CC44-A5B9-EF887D449E0F}"/>
              </a:ext>
            </a:extLst>
          </p:cNvPr>
          <p:cNvSpPr txBox="1"/>
          <p:nvPr/>
        </p:nvSpPr>
        <p:spPr>
          <a:xfrm>
            <a:off x="5611656" y="2987007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Topp-ledelse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xmlns="" id="{93A91110-5720-4A40-A53C-4632A5C8E649}"/>
              </a:ext>
            </a:extLst>
          </p:cNvPr>
          <p:cNvSpPr txBox="1"/>
          <p:nvPr/>
        </p:nvSpPr>
        <p:spPr>
          <a:xfrm>
            <a:off x="4336282" y="4125252"/>
            <a:ext cx="200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Teknisk/ produksjons-rettet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xmlns="" id="{70CD0CC0-36E4-9B49-88FF-62A5D2388761}"/>
              </a:ext>
            </a:extLst>
          </p:cNvPr>
          <p:cNvSpPr txBox="1"/>
          <p:nvPr/>
        </p:nvSpPr>
        <p:spPr>
          <a:xfrm>
            <a:off x="5375171" y="5544261"/>
            <a:ext cx="165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Operatører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xmlns="" id="{C38ADBCF-B21C-A145-B41E-C21ADF5EDD13}"/>
              </a:ext>
            </a:extLst>
          </p:cNvPr>
          <p:cNvSpPr txBox="1"/>
          <p:nvPr/>
        </p:nvSpPr>
        <p:spPr>
          <a:xfrm>
            <a:off x="6019532" y="4411214"/>
            <a:ext cx="200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>
                <a:solidFill>
                  <a:schemeClr val="accent1">
                    <a:lumMod val="75000"/>
                    <a:lumOff val="25000"/>
                  </a:schemeClr>
                </a:solidFill>
              </a:rPr>
              <a:t>«Merkantile»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xmlns="" id="{DD98C103-5D26-F745-A84F-A9B0C3AC801B}"/>
              </a:ext>
            </a:extLst>
          </p:cNvPr>
          <p:cNvGrpSpPr/>
          <p:nvPr/>
        </p:nvGrpSpPr>
        <p:grpSpPr>
          <a:xfrm>
            <a:off x="1715782" y="3725425"/>
            <a:ext cx="1736336" cy="1548000"/>
            <a:chOff x="1715782" y="3725425"/>
            <a:chExt cx="1736336" cy="1548000"/>
          </a:xfrm>
        </p:grpSpPr>
        <p:sp>
          <p:nvSpPr>
            <p:cNvPr id="15" name="Venstre klammeparentes 14">
              <a:extLst>
                <a:ext uri="{FF2B5EF4-FFF2-40B4-BE49-F238E27FC236}">
                  <a16:creationId xmlns:a16="http://schemas.microsoft.com/office/drawing/2014/main" xmlns="" id="{88F22BB6-00F0-9C48-A096-8B81D75982CC}"/>
                </a:ext>
              </a:extLst>
            </p:cNvPr>
            <p:cNvSpPr/>
            <p:nvPr/>
          </p:nvSpPr>
          <p:spPr>
            <a:xfrm>
              <a:off x="3330794" y="3725425"/>
              <a:ext cx="121324" cy="1548000"/>
            </a:xfrm>
            <a:prstGeom prst="leftBrac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xmlns="" id="{164BE05E-ECF7-224F-BD10-BCFCD096A7E5}"/>
                </a:ext>
              </a:extLst>
            </p:cNvPr>
            <p:cNvSpPr txBox="1"/>
            <p:nvPr/>
          </p:nvSpPr>
          <p:spPr>
            <a:xfrm>
              <a:off x="1715782" y="4294598"/>
              <a:ext cx="16335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800">
                  <a:solidFill>
                    <a:schemeClr val="accent1">
                      <a:lumMod val="75000"/>
                      <a:lumOff val="25000"/>
                    </a:schemeClr>
                  </a:solidFill>
                </a:rPr>
                <a:t>Funksjonærer</a:t>
              </a: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xmlns="" id="{ED982CDE-B0F7-8345-8C0D-074597E686D8}"/>
              </a:ext>
            </a:extLst>
          </p:cNvPr>
          <p:cNvGrpSpPr/>
          <p:nvPr/>
        </p:nvGrpSpPr>
        <p:grpSpPr>
          <a:xfrm>
            <a:off x="2008790" y="3179441"/>
            <a:ext cx="4038516" cy="2629732"/>
            <a:chOff x="2008790" y="3051425"/>
            <a:chExt cx="4038516" cy="2629732"/>
          </a:xfrm>
        </p:grpSpPr>
        <p:sp>
          <p:nvSpPr>
            <p:cNvPr id="31" name="Friform 30">
              <a:extLst>
                <a:ext uri="{FF2B5EF4-FFF2-40B4-BE49-F238E27FC236}">
                  <a16:creationId xmlns:a16="http://schemas.microsoft.com/office/drawing/2014/main" xmlns="" id="{D3CA574E-3433-0C49-AAB3-B8EB26C17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8790" y="3051425"/>
              <a:ext cx="4038516" cy="2629732"/>
            </a:xfrm>
            <a:custGeom>
              <a:avLst/>
              <a:gdLst>
                <a:gd name="connsiteX0" fmla="*/ 0 w 2650732"/>
                <a:gd name="connsiteY0" fmla="*/ 1705510 h 1726058"/>
                <a:gd name="connsiteX1" fmla="*/ 1623316 w 2650732"/>
                <a:gd name="connsiteY1" fmla="*/ 0 h 1726058"/>
                <a:gd name="connsiteX2" fmla="*/ 2650732 w 2650732"/>
                <a:gd name="connsiteY2" fmla="*/ 20548 h 1726058"/>
                <a:gd name="connsiteX3" fmla="*/ 2650732 w 2650732"/>
                <a:gd name="connsiteY3" fmla="*/ 1726058 h 1726058"/>
                <a:gd name="connsiteX4" fmla="*/ 0 w 2650732"/>
                <a:gd name="connsiteY4" fmla="*/ 1705510 h 172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0732" h="1726058">
                  <a:moveTo>
                    <a:pt x="0" y="1705510"/>
                  </a:moveTo>
                  <a:lnTo>
                    <a:pt x="1623316" y="0"/>
                  </a:lnTo>
                  <a:lnTo>
                    <a:pt x="2650732" y="20548"/>
                  </a:lnTo>
                  <a:lnTo>
                    <a:pt x="2650732" y="1726058"/>
                  </a:lnTo>
                  <a:lnTo>
                    <a:pt x="0" y="1705510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xmlns="" id="{A3652CAE-C6B6-5C46-877E-53E4C301886F}"/>
                </a:ext>
              </a:extLst>
            </p:cNvPr>
            <p:cNvSpPr/>
            <p:nvPr/>
          </p:nvSpPr>
          <p:spPr>
            <a:xfrm>
              <a:off x="5116531" y="3051425"/>
              <a:ext cx="910228" cy="26297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TekstSylinder 32">
              <a:extLst>
                <a:ext uri="{FF2B5EF4-FFF2-40B4-BE49-F238E27FC236}">
                  <a16:creationId xmlns:a16="http://schemas.microsoft.com/office/drawing/2014/main" xmlns="" id="{A4CE2104-C762-6545-A3C3-F99904471B5E}"/>
                </a:ext>
              </a:extLst>
            </p:cNvPr>
            <p:cNvSpPr txBox="1"/>
            <p:nvPr/>
          </p:nvSpPr>
          <p:spPr>
            <a:xfrm>
              <a:off x="3777947" y="3529909"/>
              <a:ext cx="141584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600"/>
                </a:spcAft>
              </a:pPr>
              <a:r>
                <a:rPr lang="nb-NO" altLang="nb-NO" sz="1500">
                  <a:solidFill>
                    <a:srgbClr val="000000"/>
                  </a:solidFill>
                </a:rPr>
                <a:t>To hoved-grupper:</a:t>
              </a:r>
            </a:p>
            <a:p>
              <a:pPr marL="204788" indent="-204788" fontAlgn="base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nb-NO" altLang="nb-NO" sz="1500">
                  <a:solidFill>
                    <a:srgbClr val="000000"/>
                  </a:solidFill>
                </a:rPr>
                <a:t>Tekniske </a:t>
              </a:r>
              <a:r>
                <a:rPr lang="nb-NO" altLang="nb-NO" sz="1500" err="1">
                  <a:solidFill>
                    <a:srgbClr val="000000"/>
                  </a:solidFill>
                </a:rPr>
                <a:t>funksjo</a:t>
              </a:r>
              <a:r>
                <a:rPr lang="nb-NO" altLang="nb-NO" sz="1500">
                  <a:solidFill>
                    <a:srgbClr val="000000"/>
                  </a:solidFill>
                </a:rPr>
                <a:t>-nærer</a:t>
              </a:r>
            </a:p>
            <a:p>
              <a:pPr marL="204788" indent="-204788" fontAlgn="base"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nb-NO" altLang="nb-NO" sz="1500">
                  <a:solidFill>
                    <a:srgbClr val="000000"/>
                  </a:solidFill>
                </a:rPr>
                <a:t>Arbeids- og mellom-ledere</a:t>
              </a:r>
            </a:p>
          </p:txBody>
        </p:sp>
        <p:cxnSp>
          <p:nvCxnSpPr>
            <p:cNvPr id="34" name="Rett pil 33">
              <a:extLst>
                <a:ext uri="{FF2B5EF4-FFF2-40B4-BE49-F238E27FC236}">
                  <a16:creationId xmlns:a16="http://schemas.microsoft.com/office/drawing/2014/main" xmlns="" id="{9DB64B2E-C856-7B49-BA7F-F2CA06F960A3}"/>
                </a:ext>
              </a:extLst>
            </p:cNvPr>
            <p:cNvCxnSpPr/>
            <p:nvPr/>
          </p:nvCxnSpPr>
          <p:spPr>
            <a:xfrm>
              <a:off x="5597463" y="3210588"/>
              <a:ext cx="0" cy="234000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kstSylinder 34">
              <a:extLst>
                <a:ext uri="{FF2B5EF4-FFF2-40B4-BE49-F238E27FC236}">
                  <a16:creationId xmlns:a16="http://schemas.microsoft.com/office/drawing/2014/main" xmlns="" id="{EE7F8359-5123-4D42-9061-7B165000D0E5}"/>
                </a:ext>
              </a:extLst>
            </p:cNvPr>
            <p:cNvSpPr txBox="1"/>
            <p:nvPr/>
          </p:nvSpPr>
          <p:spPr>
            <a:xfrm>
              <a:off x="5181132" y="4043125"/>
              <a:ext cx="845627" cy="64633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600"/>
                </a:spcAft>
              </a:pPr>
              <a:r>
                <a:rPr lang="nb-NO" altLang="nb-NO" sz="1200">
                  <a:solidFill>
                    <a:schemeClr val="bg1"/>
                  </a:solidFill>
                </a:rPr>
                <a:t>Ulike nivåer for ledelse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74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="" xmlns:a16="http://schemas.microsoft.com/office/drawing/2014/main" id="{568C7118-5ED6-6543-8193-BD29FCDC6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217" y="2070100"/>
            <a:ext cx="5438461" cy="42545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defRPr/>
            </a:pPr>
            <a:r>
              <a:rPr lang="nb-NO" sz="1800" dirty="0" smtClean="0"/>
              <a:t>Per </a:t>
            </a:r>
            <a:r>
              <a:rPr lang="nb-NO" sz="1800" dirty="0"/>
              <a:t>1. januar eller det tidspunkt som vanlig brukes  </a:t>
            </a:r>
            <a:r>
              <a:rPr lang="nb-NO" sz="1800" dirty="0" smtClean="0"/>
              <a:t>den </a:t>
            </a:r>
            <a:r>
              <a:rPr lang="nb-NO" sz="1800" dirty="0"/>
              <a:t>enkelte bedrift for regulering av </a:t>
            </a:r>
            <a:r>
              <a:rPr lang="nb-NO" sz="1800" dirty="0" smtClean="0"/>
              <a:t>arbeidslederlønningene</a:t>
            </a:r>
            <a:r>
              <a:rPr lang="nb-NO" sz="1800" dirty="0"/>
              <a:t>, skal der </a:t>
            </a:r>
            <a:r>
              <a:rPr lang="nb-NO" sz="1800" dirty="0" smtClean="0"/>
              <a:t>foretas lønnsregulering </a:t>
            </a:r>
            <a:r>
              <a:rPr lang="nb-NO" sz="1800" dirty="0"/>
              <a:t>for arbeidslederne. </a:t>
            </a:r>
            <a:endParaRPr lang="nb-NO" sz="1800" dirty="0" smtClean="0"/>
          </a:p>
          <a:p>
            <a:pPr marL="0" indent="0">
              <a:buNone/>
              <a:defRPr/>
            </a:pPr>
            <a:endParaRPr lang="nb-NO" sz="1800" dirty="0"/>
          </a:p>
          <a:p>
            <a:pPr>
              <a:defRPr/>
            </a:pPr>
            <a:r>
              <a:rPr lang="nb-NO" sz="1800" dirty="0" smtClean="0"/>
              <a:t>Retningsgivende </a:t>
            </a:r>
            <a:r>
              <a:rPr lang="nb-NO" sz="1800" dirty="0"/>
              <a:t>for den regulering som skal </a:t>
            </a:r>
            <a:r>
              <a:rPr lang="nb-NO" sz="1800" dirty="0" smtClean="0"/>
              <a:t>foretas </a:t>
            </a:r>
            <a:r>
              <a:rPr lang="nb-NO" sz="1800" dirty="0"/>
              <a:t>er </a:t>
            </a:r>
            <a:r>
              <a:rPr lang="nb-NO" sz="1800" b="1" dirty="0"/>
              <a:t>den lønnsøkning som har funnet sted </a:t>
            </a:r>
            <a:r>
              <a:rPr lang="nb-NO" sz="1800" b="1" dirty="0" smtClean="0"/>
              <a:t>for </a:t>
            </a:r>
            <a:r>
              <a:rPr lang="nb-NO" sz="1800" b="1" dirty="0"/>
              <a:t>voksne arbeidere med full arbeidstid i </a:t>
            </a:r>
            <a:r>
              <a:rPr lang="nb-NO" sz="1800" b="1" dirty="0" smtClean="0"/>
              <a:t>bedriften </a:t>
            </a:r>
            <a:r>
              <a:rPr lang="nb-NO" sz="1800" b="1" dirty="0"/>
              <a:t>siden sist foretatte regulering for </a:t>
            </a:r>
            <a:r>
              <a:rPr lang="nb-NO" sz="1800" b="1" dirty="0" smtClean="0"/>
              <a:t>arbeidslederne</a:t>
            </a:r>
            <a:r>
              <a:rPr lang="nb-NO" sz="1800" dirty="0"/>
              <a:t>. Beregningsgrunnlaget for </a:t>
            </a:r>
            <a:r>
              <a:rPr lang="nb-NO" sz="1800" dirty="0" smtClean="0"/>
              <a:t>det retningsgivende </a:t>
            </a:r>
            <a:r>
              <a:rPr lang="nb-NO" sz="1800" dirty="0"/>
              <a:t>tall forelegges </a:t>
            </a:r>
            <a:r>
              <a:rPr lang="nb-NO" sz="1800" dirty="0" smtClean="0"/>
              <a:t>tillitsvalgte.</a:t>
            </a:r>
            <a:endParaRPr lang="nb-NO" sz="1800" dirty="0">
              <a:cs typeface="Arial"/>
            </a:endParaRPr>
          </a:p>
        </p:txBody>
      </p:sp>
      <p:pic>
        <p:nvPicPr>
          <p:cNvPr id="7" name="Plassholder for bilde 6">
            <a:extLst>
              <a:ext uri="{FF2B5EF4-FFF2-40B4-BE49-F238E27FC236}">
                <a16:creationId xmlns="" xmlns:a16="http://schemas.microsoft.com/office/drawing/2014/main" id="{2CBA7A9B-5811-0D42-AB60-C8D1C0EA65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r="12185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="" xmlns:a16="http://schemas.microsoft.com/office/drawing/2014/main" id="{BE285632-B45D-804A-9344-7827B4AC8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6934199" cy="608525"/>
          </a:xfrm>
        </p:spPr>
        <p:txBody>
          <a:bodyPr/>
          <a:lstStyle/>
          <a:p>
            <a:r>
              <a:rPr lang="nb-NO" b="0" dirty="0" smtClean="0"/>
              <a:t>Retningsgivende tall (§ 8-4)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04A04A06-E226-6D45-8BB0-D47372CAC9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835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emkant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F01C560-1605-3345-81AA-8D28CDC38D19}"/>
              </a:ext>
            </a:extLst>
          </p:cNvPr>
          <p:cNvSpPr/>
          <p:nvPr/>
        </p:nvSpPr>
        <p:spPr>
          <a:xfrm>
            <a:off x="10868798" y="6260108"/>
            <a:ext cx="1194319" cy="466531"/>
          </a:xfrm>
          <a:prstGeom prst="homePlat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prstClr val="white"/>
                </a:solidFill>
              </a:rPr>
              <a:t>START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xmlns="" id="{0A4C4CC4-952E-1543-A8ED-EDE7F43DC4A5}"/>
              </a:ext>
            </a:extLst>
          </p:cNvPr>
          <p:cNvSpPr txBox="1"/>
          <p:nvPr/>
        </p:nvSpPr>
        <p:spPr>
          <a:xfrm>
            <a:off x="4062834" y="2434975"/>
            <a:ext cx="543445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4400">
                <a:solidFill>
                  <a:prstClr val="white"/>
                </a:solidFill>
                <a:cs typeface="Arial" panose="020B0604020202020204" pitchFamily="34" charset="0"/>
              </a:rPr>
              <a:t>Arbeidslederavtalens </a:t>
            </a:r>
          </a:p>
          <a:p>
            <a:r>
              <a:rPr lang="nb-NO" sz="4400">
                <a:solidFill>
                  <a:prstClr val="white"/>
                </a:solidFill>
                <a:cs typeface="Arial" panose="020B0604020202020204" pitchFamily="34" charset="0"/>
              </a:rPr>
              <a:t>retningsgivende tall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0C922110-99A3-784B-86AA-E6DC7A18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70450" y="2434975"/>
            <a:ext cx="1444052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8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tngivende_tall">
            <a:hlinkClick r:id="" action="ppaction://media"/>
            <a:extLst>
              <a:ext uri="{FF2B5EF4-FFF2-40B4-BE49-F238E27FC236}">
                <a16:creationId xmlns:a16="http://schemas.microsoft.com/office/drawing/2014/main" xmlns="" id="{63677A34-C40C-DB4C-93E0-372590F376D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643" y="-365628"/>
            <a:ext cx="12200400" cy="7625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16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23"/>
    </mc:Choice>
    <mc:Fallback xmlns="">
      <p:transition spd="slow" advTm="6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"/>
        <p14:stopEvt time="60808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xmlns="" id="{34625CC6-3ECC-4943-B877-00BEC083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01874"/>
            <a:ext cx="6572677" cy="1162523"/>
          </a:xfrm>
        </p:spPr>
        <p:txBody>
          <a:bodyPr/>
          <a:lstStyle/>
          <a:p>
            <a:r>
              <a:rPr lang="nb-NO"/>
              <a:t>Arbeidslederavtalen og «retningsgivende tall»</a:t>
            </a:r>
            <a:endParaRPr lang="nb-NO">
              <a:cs typeface="Arial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418279BA-EAE1-2F43-817D-1E75D31C65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21993" y="403164"/>
            <a:ext cx="748132" cy="712061"/>
          </a:xfrm>
        </p:spPr>
        <p:txBody>
          <a:bodyPr/>
          <a:lstStyle/>
          <a:p>
            <a:endParaRPr lang="nb-NO"/>
          </a:p>
        </p:txBody>
      </p:sp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xmlns="" id="{EACB06BE-5281-6A45-9C66-7F04F93BFA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" b="329"/>
          <a:stretch>
            <a:fillRect/>
          </a:stretch>
        </p:blipFill>
        <p:spPr/>
      </p:pic>
      <p:sp>
        <p:nvSpPr>
          <p:cNvPr id="9" name="Plassholder for innhold 1">
            <a:extLst>
              <a:ext uri="{FF2B5EF4-FFF2-40B4-BE49-F238E27FC236}">
                <a16:creationId xmlns:a16="http://schemas.microsoft.com/office/drawing/2014/main" xmlns="" id="{673CCE91-1593-CC4C-B6B7-CDBE1E66C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039" y="2213092"/>
            <a:ext cx="5815688" cy="4446408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nb-NO" sz="1800" dirty="0">
                <a:ea typeface="+mn-lt"/>
                <a:cs typeface="+mn-lt"/>
              </a:rPr>
              <a:t>Gjennomsnittlig lønnsøkning som har funnet sted for voksne arbeidere på full tid siden forrige gang arbeidslederne ble regulert (§ 8 punkt 2c)</a:t>
            </a:r>
            <a:endParaRPr lang="nb-NO" dirty="0">
              <a:cs typeface="Arial"/>
            </a:endParaRPr>
          </a:p>
          <a:p>
            <a:pPr marL="179705" indent="-179705">
              <a:spcAft>
                <a:spcPts val="0"/>
              </a:spcAft>
            </a:pPr>
            <a:r>
              <a:rPr lang="nb-NO" sz="1800" dirty="0">
                <a:ea typeface="+mn-lt"/>
                <a:cs typeface="+mn-lt"/>
              </a:rPr>
              <a:t>Be om å få retningsgivende tall og beregningsunderlag utlevert i god tid før forhandlingsmøtet  </a:t>
            </a:r>
            <a:endParaRPr lang="nb-NO" dirty="0">
              <a:cs typeface="Arial"/>
            </a:endParaRPr>
          </a:p>
          <a:p>
            <a:pPr marL="361950" lvl="1" indent="-180975">
              <a:spcAft>
                <a:spcPts val="0"/>
              </a:spcAft>
              <a:buClr>
                <a:schemeClr val="bg2"/>
              </a:buClr>
              <a:buFont typeface="Systemfont normal"/>
              <a:buChar char="-"/>
            </a:pPr>
            <a:r>
              <a:rPr lang="nb-NO" sz="1800" i="1" dirty="0">
                <a:ea typeface="+mn-lt"/>
                <a:cs typeface="+mn-lt"/>
              </a:rPr>
              <a:t>faste tillegg</a:t>
            </a:r>
            <a:r>
              <a:rPr lang="nb-NO" sz="1800" dirty="0">
                <a:ea typeface="+mn-lt"/>
                <a:cs typeface="+mn-lt"/>
              </a:rPr>
              <a:t> skal som fagbrevtillegg, ansiennitetstillegg, </a:t>
            </a:r>
            <a:r>
              <a:rPr lang="nb-NO" sz="1800" dirty="0" err="1">
                <a:ea typeface="+mn-lt"/>
                <a:cs typeface="+mn-lt"/>
              </a:rPr>
              <a:t>m.v</a:t>
            </a:r>
            <a:r>
              <a:rPr lang="nb-NO" sz="1800" dirty="0">
                <a:ea typeface="+mn-lt"/>
                <a:cs typeface="+mn-lt"/>
              </a:rPr>
              <a:t>. er inkludert</a:t>
            </a:r>
            <a:endParaRPr lang="nb-NO" dirty="0">
              <a:ea typeface="+mn-lt"/>
              <a:cs typeface="+mn-lt"/>
            </a:endParaRPr>
          </a:p>
          <a:p>
            <a:pPr marL="361950" lvl="1" indent="-180975">
              <a:buClr>
                <a:schemeClr val="bg2"/>
              </a:buClr>
              <a:buFont typeface="Systemfont normal"/>
              <a:buChar char="-"/>
            </a:pPr>
            <a:r>
              <a:rPr lang="nb-NO" sz="1800" i="1" dirty="0">
                <a:ea typeface="+mn-lt"/>
                <a:cs typeface="+mn-lt"/>
              </a:rPr>
              <a:t>variable tillegg</a:t>
            </a:r>
            <a:r>
              <a:rPr lang="nb-NO" sz="1800" dirty="0">
                <a:ea typeface="+mn-lt"/>
                <a:cs typeface="+mn-lt"/>
              </a:rPr>
              <a:t> som </a:t>
            </a:r>
            <a:r>
              <a:rPr lang="nb-NO" sz="1800" dirty="0" err="1">
                <a:ea typeface="+mn-lt"/>
                <a:cs typeface="+mn-lt"/>
              </a:rPr>
              <a:t>f.eks</a:t>
            </a:r>
            <a:r>
              <a:rPr lang="nb-NO" sz="1800" dirty="0">
                <a:ea typeface="+mn-lt"/>
                <a:cs typeface="+mn-lt"/>
              </a:rPr>
              <a:t> overtid smusstillegg er ikke inkludert</a:t>
            </a:r>
            <a:endParaRPr lang="nb-NO" dirty="0">
              <a:cs typeface="Arial"/>
            </a:endParaRPr>
          </a:p>
          <a:p>
            <a:pPr marL="179705" indent="-179705"/>
            <a:r>
              <a:rPr lang="nb-NO" sz="1800" dirty="0">
                <a:ea typeface="+mn-lt"/>
                <a:cs typeface="+mn-lt"/>
              </a:rPr>
              <a:t>Beregnes for hele bedriften, ikke enkeltvis pr avdeling</a:t>
            </a:r>
            <a:endParaRPr lang="nb-NO" dirty="0">
              <a:ea typeface="+mn-lt"/>
              <a:cs typeface="+mn-lt"/>
            </a:endParaRPr>
          </a:p>
          <a:p>
            <a:pPr marL="179705" indent="-179705"/>
            <a:r>
              <a:rPr lang="nb-NO" sz="1800" b="1" dirty="0">
                <a:solidFill>
                  <a:srgbClr val="C10C1F"/>
                </a:solidFill>
                <a:ea typeface="+mn-lt"/>
                <a:cs typeface="+mn-lt"/>
              </a:rPr>
              <a:t>Alle</a:t>
            </a:r>
            <a:r>
              <a:rPr lang="nb-NO" sz="1800" dirty="0">
                <a:ea typeface="+mn-lt"/>
                <a:cs typeface="+mn-lt"/>
              </a:rPr>
              <a:t> ordinære arbeidsledere på overenskomst skal ha </a:t>
            </a:r>
            <a:r>
              <a:rPr lang="nb-NO" sz="1800" dirty="0" smtClean="0">
                <a:ea typeface="+mn-lt"/>
                <a:cs typeface="+mn-lt"/>
              </a:rPr>
              <a:t>den justeringen </a:t>
            </a:r>
            <a:r>
              <a:rPr lang="nb-NO" sz="1800" dirty="0">
                <a:ea typeface="+mn-lt"/>
                <a:cs typeface="+mn-lt"/>
              </a:rPr>
              <a:t>man kommer frem til.</a:t>
            </a:r>
            <a:endParaRPr lang="nb-NO" dirty="0">
              <a:ea typeface="+mn-lt"/>
              <a:cs typeface="+mn-lt"/>
            </a:endParaRPr>
          </a:p>
          <a:p>
            <a:pPr marL="179705" indent="-179705"/>
            <a:r>
              <a:rPr lang="nb-NO" sz="1800" dirty="0">
                <a:ea typeface="+mn-lt"/>
                <a:cs typeface="+mn-lt"/>
              </a:rPr>
              <a:t>Lønnsdifferensiering, justering av skjevheter, endring i stilling eller kompetanse tas utenom</a:t>
            </a:r>
            <a:endParaRPr lang="nb-NO" dirty="0">
              <a:ea typeface="+mn-lt"/>
              <a:cs typeface="+mn-lt"/>
            </a:endParaRPr>
          </a:p>
          <a:p>
            <a:pPr marL="179705" indent="-179705"/>
            <a:endParaRPr lang="nb-NO" sz="1800" dirty="0">
              <a:cs typeface="Arial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xmlns="" id="{B73E40A0-919F-E544-96C2-4295D54B851F}"/>
              </a:ext>
            </a:extLst>
          </p:cNvPr>
          <p:cNvSpPr txBox="1"/>
          <p:nvPr/>
        </p:nvSpPr>
        <p:spPr>
          <a:xfrm>
            <a:off x="7917625" y="986700"/>
            <a:ext cx="2793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>
                <a:solidFill>
                  <a:prstClr val="white"/>
                </a:solidFill>
              </a:rPr>
              <a:t>01.06.19</a:t>
            </a:r>
          </a:p>
          <a:p>
            <a:r>
              <a:rPr lang="nb-NO" sz="1600">
                <a:solidFill>
                  <a:prstClr val="white"/>
                </a:solidFill>
              </a:rPr>
              <a:t>Gjennomsnittlig timelønn for bedriftens voksne arbeidere</a:t>
            </a:r>
          </a:p>
          <a:p>
            <a:r>
              <a:rPr lang="nb-NO" sz="1600">
                <a:solidFill>
                  <a:prstClr val="white"/>
                </a:solidFill>
              </a:rPr>
              <a:t> </a:t>
            </a:r>
          </a:p>
          <a:p>
            <a:r>
              <a:rPr lang="nb-NO" sz="1600">
                <a:solidFill>
                  <a:prstClr val="white"/>
                </a:solidFill>
              </a:rPr>
              <a:t>01.06.20</a:t>
            </a:r>
          </a:p>
          <a:p>
            <a:r>
              <a:rPr lang="nb-NO" sz="1600">
                <a:solidFill>
                  <a:prstClr val="white"/>
                </a:solidFill>
              </a:rPr>
              <a:t>Gjennomsnittlig timelønn for bedriftens voksne arbeidere</a:t>
            </a:r>
          </a:p>
          <a:p>
            <a:endParaRPr lang="nb-NO" sz="1600">
              <a:solidFill>
                <a:prstClr val="white"/>
              </a:solidFill>
            </a:endParaRPr>
          </a:p>
          <a:p>
            <a:r>
              <a:rPr lang="nb-NO" sz="1600">
                <a:solidFill>
                  <a:prstClr val="white"/>
                </a:solidFill>
              </a:rPr>
              <a:t>Lønnsøkning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xmlns="" id="{52EC061A-2BF1-A743-85DF-BDADA37E88E9}"/>
              </a:ext>
            </a:extLst>
          </p:cNvPr>
          <p:cNvSpPr txBox="1"/>
          <p:nvPr/>
        </p:nvSpPr>
        <p:spPr>
          <a:xfrm>
            <a:off x="7917625" y="3817521"/>
            <a:ext cx="38385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>
                <a:solidFill>
                  <a:prstClr val="white"/>
                </a:solidFill>
              </a:rPr>
              <a:t>Retningsgivende tall = </a:t>
            </a:r>
            <a:r>
              <a:rPr lang="nb-NO" sz="1600" err="1">
                <a:solidFill>
                  <a:prstClr val="white"/>
                </a:solidFill>
              </a:rPr>
              <a:t>X</a:t>
            </a:r>
            <a:endParaRPr lang="nb-NO" sz="1600">
              <a:solidFill>
                <a:prstClr val="white"/>
              </a:solidFill>
            </a:endParaRPr>
          </a:p>
          <a:p>
            <a:endParaRPr lang="nb-NO" sz="1600">
              <a:solidFill>
                <a:prstClr val="white"/>
              </a:solidFill>
            </a:endParaRPr>
          </a:p>
          <a:p>
            <a:r>
              <a:rPr lang="nb-NO" sz="1600" err="1">
                <a:solidFill>
                  <a:prstClr val="white"/>
                </a:solidFill>
              </a:rPr>
              <a:t>X</a:t>
            </a:r>
            <a:r>
              <a:rPr lang="nb-NO" sz="1600">
                <a:solidFill>
                  <a:prstClr val="white"/>
                </a:solidFill>
              </a:rPr>
              <a:t> % av gammel gjennomsnittslønn = gjennomsnittlig lønnsøkning</a:t>
            </a:r>
          </a:p>
          <a:p>
            <a:endParaRPr lang="nb-NO" sz="1600">
              <a:solidFill>
                <a:prstClr val="white"/>
              </a:solidFill>
            </a:endParaRPr>
          </a:p>
          <a:p>
            <a:r>
              <a:rPr lang="nb-NO" sz="1600" err="1">
                <a:solidFill>
                  <a:prstClr val="white"/>
                </a:solidFill>
              </a:rPr>
              <a:t>X</a:t>
            </a:r>
            <a:r>
              <a:rPr lang="nb-NO" sz="1600">
                <a:solidFill>
                  <a:prstClr val="white"/>
                </a:solidFill>
              </a:rPr>
              <a:t> % av 200 kr = 10 kr</a:t>
            </a:r>
          </a:p>
          <a:p>
            <a:endParaRPr lang="nb-NO" sz="1600">
              <a:solidFill>
                <a:prstClr val="white"/>
              </a:solidFill>
            </a:endParaRPr>
          </a:p>
          <a:p>
            <a:r>
              <a:rPr lang="nb-NO" sz="1600" b="1" err="1">
                <a:solidFill>
                  <a:prstClr val="white"/>
                </a:solidFill>
              </a:rPr>
              <a:t>X</a:t>
            </a:r>
            <a:r>
              <a:rPr lang="nb-NO" sz="1600" b="1">
                <a:solidFill>
                  <a:prstClr val="white"/>
                </a:solidFill>
              </a:rPr>
              <a:t> = 5 %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xmlns="" id="{BF8106E6-9441-6445-870A-8BE697C7A9A4}"/>
              </a:ext>
            </a:extLst>
          </p:cNvPr>
          <p:cNvSpPr txBox="1"/>
          <p:nvPr/>
        </p:nvSpPr>
        <p:spPr>
          <a:xfrm>
            <a:off x="10853360" y="1485935"/>
            <a:ext cx="73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>
                <a:solidFill>
                  <a:prstClr val="white"/>
                </a:solidFill>
              </a:rPr>
              <a:t>200,-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xmlns="" id="{C11F9597-1044-B849-BBAB-AD07286594A7}"/>
              </a:ext>
            </a:extLst>
          </p:cNvPr>
          <p:cNvSpPr txBox="1"/>
          <p:nvPr/>
        </p:nvSpPr>
        <p:spPr>
          <a:xfrm>
            <a:off x="10853360" y="2454767"/>
            <a:ext cx="73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>
                <a:solidFill>
                  <a:prstClr val="white"/>
                </a:solidFill>
              </a:rPr>
              <a:t>210,-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xmlns="" id="{116F65FE-4387-C841-8F31-EABBF5974934}"/>
              </a:ext>
            </a:extLst>
          </p:cNvPr>
          <p:cNvSpPr txBox="1"/>
          <p:nvPr/>
        </p:nvSpPr>
        <p:spPr>
          <a:xfrm>
            <a:off x="10853360" y="2933738"/>
            <a:ext cx="73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>
                <a:solidFill>
                  <a:prstClr val="white"/>
                </a:solidFill>
              </a:rPr>
              <a:t>10,-</a:t>
            </a:r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xmlns="" id="{FDC826CD-69DA-724D-AFDA-B27035A4A6F0}"/>
              </a:ext>
            </a:extLst>
          </p:cNvPr>
          <p:cNvCxnSpPr/>
          <p:nvPr/>
        </p:nvCxnSpPr>
        <p:spPr>
          <a:xfrm>
            <a:off x="7961405" y="3559630"/>
            <a:ext cx="363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883" y="360423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60" y="-8626"/>
            <a:ext cx="5575540" cy="6858000"/>
          </a:xfrm>
          <a:prstGeom prst="rect">
            <a:avLst/>
          </a:prstGeom>
        </p:spPr>
      </p:pic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-1" y="538286"/>
            <a:ext cx="10430933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8 </a:t>
            </a:r>
            <a:r>
              <a:rPr lang="nb-NO" b="0" u="sng" dirty="0" smtClean="0">
                <a:solidFill>
                  <a:schemeClr val="tx1"/>
                </a:solidFill>
              </a:rPr>
              <a:t>Etter</a:t>
            </a:r>
            <a:r>
              <a:rPr lang="nb-NO" b="0" dirty="0" smtClean="0">
                <a:solidFill>
                  <a:schemeClr val="tx1"/>
                </a:solidFill>
              </a:rPr>
              <a:t> lønnsforhandlingene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28183" y="1466903"/>
            <a:ext cx="5220859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nb-NO" sz="1800" b="1" dirty="0" smtClean="0"/>
              <a:t>Oversikt (§ 8-3)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nb-NO" sz="1800" dirty="0" smtClean="0"/>
              <a:t>På </a:t>
            </a:r>
            <a:r>
              <a:rPr lang="nb-NO" sz="1800" dirty="0"/>
              <a:t>forespørsel </a:t>
            </a:r>
            <a:r>
              <a:rPr lang="nb-NO" sz="1800" dirty="0" smtClean="0"/>
              <a:t>skal den tillitsvalgte få </a:t>
            </a:r>
            <a:r>
              <a:rPr lang="nb-NO" sz="1800" dirty="0"/>
              <a:t>liste over FLT sine medlemmer underlagt overenskomst</a:t>
            </a:r>
            <a:r>
              <a:rPr lang="nb-NO" sz="1800" dirty="0" smtClean="0"/>
              <a:t>. (§8-3)</a:t>
            </a:r>
            <a:endParaRPr lang="nb-NO" sz="1800" dirty="0"/>
          </a:p>
          <a:p>
            <a:pPr lvl="1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endParaRPr lang="nb-NO" sz="1800" dirty="0"/>
          </a:p>
          <a:p>
            <a:pPr>
              <a:spcAft>
                <a:spcPts val="0"/>
              </a:spcAft>
              <a:buNone/>
            </a:pPr>
            <a:r>
              <a:rPr lang="nb-NO" sz="1800" b="1" dirty="0" smtClean="0"/>
              <a:t>Urimeligheter (§8-6)</a:t>
            </a:r>
            <a:endParaRPr lang="nb-NO" sz="1800" b="1" dirty="0"/>
          </a:p>
          <a:p>
            <a:pPr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nb-NO" sz="1800" dirty="0"/>
              <a:t>Mulighet til å ta opp dette med bedriften</a:t>
            </a:r>
          </a:p>
          <a:p>
            <a:pPr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nb-NO" sz="1800" dirty="0"/>
              <a:t>Komme frem til tiltak for å bedre </a:t>
            </a:r>
            <a:r>
              <a:rPr lang="nb-NO" sz="1800" dirty="0" err="1"/>
              <a:t>vedkommendes</a:t>
            </a:r>
            <a:r>
              <a:rPr lang="nb-NO" sz="1800" dirty="0"/>
              <a:t> lønnsutvikling</a:t>
            </a:r>
            <a:r>
              <a:rPr lang="nb-NO" sz="1800" dirty="0" smtClean="0"/>
              <a:t>?</a:t>
            </a:r>
          </a:p>
          <a:p>
            <a:pPr marL="684000" lvl="1" indent="0">
              <a:spcBef>
                <a:spcPts val="600"/>
              </a:spcBef>
              <a:spcAft>
                <a:spcPts val="0"/>
              </a:spcAft>
              <a:buNone/>
            </a:pPr>
            <a:endParaRPr lang="nb-NO" sz="1800" dirty="0" smtClean="0"/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nb-NO" sz="1800" b="1" dirty="0" smtClean="0"/>
              <a:t>Foreldrepermisjon (§8-7)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nb-NO" sz="1800" dirty="0" smtClean="0"/>
              <a:t>Det skal også foretas regulering av arbeidsledere som er i foreldrepermisjon</a:t>
            </a:r>
          </a:p>
          <a:p>
            <a:pPr lvl="1"/>
            <a:endParaRPr lang="nb-NO" sz="2000" dirty="0"/>
          </a:p>
          <a:p>
            <a:pPr lvl="1"/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34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018" y="12925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xmlns="" id="{9AFC9386-4D17-7148-8354-7E24D504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Hovedavtale og Overenskomst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xmlns="" id="{82C25D5E-F479-BB4D-9CA6-FF583EC5E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A162D6-F00B-4378-A732-E7D904156DA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xmlns="" id="{486BB042-CEE0-C447-8A17-0179D580B7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72" y="1674868"/>
            <a:ext cx="2584573" cy="3636000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xmlns="" id="{5C28C6E7-40D3-E34F-A8F1-B1211CD3975E}"/>
              </a:ext>
            </a:extLst>
          </p:cNvPr>
          <p:cNvSpPr txBox="1"/>
          <p:nvPr/>
        </p:nvSpPr>
        <p:spPr>
          <a:xfrm>
            <a:off x="3373643" y="2396271"/>
            <a:ext cx="226083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b-NO" sz="22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HOVEDAVTALE</a:t>
            </a:r>
          </a:p>
          <a:p>
            <a:pPr marL="9525" algn="ctr">
              <a:spcAft>
                <a:spcPts val="1000"/>
              </a:spcAft>
              <a:buClr>
                <a:schemeClr val="tx2"/>
              </a:buClr>
            </a:pPr>
            <a:r>
              <a:rPr lang="nb-NO" sz="1600" dirty="0">
                <a:solidFill>
                  <a:schemeClr val="tx2"/>
                </a:solidFill>
              </a:rPr>
              <a:t>«Arbeidslivets grunnlov»</a:t>
            </a:r>
          </a:p>
          <a:p>
            <a:pPr marL="9525" algn="ctr">
              <a:spcAft>
                <a:spcPts val="1000"/>
              </a:spcAft>
              <a:buClr>
                <a:schemeClr val="tx2"/>
              </a:buClr>
            </a:pPr>
            <a:r>
              <a:rPr lang="nb-NO" sz="1600" dirty="0"/>
              <a:t>Omhandler grunnleggende spilleregler, forhandlings- og samarbeidsformer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486BB042-CEE0-C447-8A17-0179D580B7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18" y="1674868"/>
            <a:ext cx="2584573" cy="3636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5C28C6E7-40D3-E34F-A8F1-B1211CD3975E}"/>
              </a:ext>
            </a:extLst>
          </p:cNvPr>
          <p:cNvSpPr txBox="1"/>
          <p:nvPr/>
        </p:nvSpPr>
        <p:spPr>
          <a:xfrm>
            <a:off x="6825689" y="2365617"/>
            <a:ext cx="2260830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22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OVERENS-KOMST</a:t>
            </a:r>
          </a:p>
          <a:p>
            <a:pPr algn="ctr">
              <a:spcAft>
                <a:spcPts val="1000"/>
              </a:spcAft>
            </a:pPr>
            <a:r>
              <a:rPr lang="nb-NO" sz="1600" dirty="0">
                <a:solidFill>
                  <a:schemeClr val="tx2"/>
                </a:solidFill>
              </a:rPr>
              <a:t>Bransjespesifikk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Omfangs-bestemmelse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Arbeidstid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lønns- og overtid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velferdspermisjon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Sykelønn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500" dirty="0"/>
              <a:t>mm</a:t>
            </a:r>
          </a:p>
        </p:txBody>
      </p:sp>
      <p:sp>
        <p:nvSpPr>
          <p:cNvPr id="9" name="Høyre klammeparentes 8">
            <a:extLst>
              <a:ext uri="{FF2B5EF4-FFF2-40B4-BE49-F238E27FC236}">
                <a16:creationId xmlns:a16="http://schemas.microsoft.com/office/drawing/2014/main" xmlns="" id="{55F5A2ED-94A0-E646-AF41-B70995810B04}"/>
              </a:ext>
            </a:extLst>
          </p:cNvPr>
          <p:cNvSpPr/>
          <p:nvPr/>
        </p:nvSpPr>
        <p:spPr>
          <a:xfrm rot="5400000">
            <a:off x="6099428" y="2582731"/>
            <a:ext cx="223186" cy="5668532"/>
          </a:xfrm>
          <a:prstGeom prst="rightBrac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xmlns="" id="{2D3A3A89-710B-8147-97C1-D15D871099CA}"/>
              </a:ext>
            </a:extLst>
          </p:cNvPr>
          <p:cNvSpPr txBox="1"/>
          <p:nvPr/>
        </p:nvSpPr>
        <p:spPr>
          <a:xfrm>
            <a:off x="2686725" y="5575337"/>
            <a:ext cx="7425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Aft>
                <a:spcPts val="1000"/>
              </a:spcAft>
              <a:buClr>
                <a:schemeClr val="tx2"/>
              </a:buClr>
            </a:pPr>
            <a:r>
              <a:rPr lang="nb-NO" sz="2400" dirty="0"/>
              <a:t>Kollektive avtaler mellom arbeidstakerorganisasjon og arbeidsgiverorganisasjon</a:t>
            </a:r>
          </a:p>
        </p:txBody>
      </p:sp>
    </p:spTree>
    <p:extLst>
      <p:ext uri="{BB962C8B-B14F-4D97-AF65-F5344CB8AC3E}">
        <p14:creationId xmlns:p14="http://schemas.microsoft.com/office/powerpoint/2010/main" val="18200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549275"/>
            <a:ext cx="7333860" cy="546970"/>
          </a:xfrm>
        </p:spPr>
        <p:txBody>
          <a:bodyPr/>
          <a:lstStyle/>
          <a:p>
            <a:pPr algn="l" eaLnBrk="1" hangingPunct="1"/>
            <a:r>
              <a:rPr lang="nb-NO" sz="3200" b="0" dirty="0" smtClean="0">
                <a:solidFill>
                  <a:schemeClr val="tx1"/>
                </a:solidFill>
              </a:rPr>
              <a:t>§§1 og 2 - omfangsbestemmelser</a:t>
            </a:r>
            <a:endParaRPr lang="nb-NO" sz="3200" b="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511" y="1489076"/>
            <a:ext cx="5759168" cy="4835525"/>
          </a:xfrm>
        </p:spPr>
        <p:txBody>
          <a:bodyPr/>
          <a:lstStyle/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r>
              <a:rPr lang="nb-NO" sz="1800" b="1" dirty="0"/>
              <a:t>§ </a:t>
            </a:r>
            <a:r>
              <a:rPr lang="nb-NO" sz="1800" b="1" dirty="0" smtClean="0"/>
              <a:t>1 </a:t>
            </a:r>
            <a:endParaRPr lang="nb-NO" sz="1800" b="1" dirty="0"/>
          </a:p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r>
              <a:rPr lang="nb-NO" sz="1800" dirty="0"/>
              <a:t>Som del I </a:t>
            </a:r>
            <a:r>
              <a:rPr lang="nb-NO" sz="1800" dirty="0" err="1"/>
              <a:t>i</a:t>
            </a:r>
            <a:r>
              <a:rPr lang="nb-NO" sz="1800" dirty="0"/>
              <a:t> denne overenskomst inngår gjeldende Hovedavtale for funksjonærer mellom NHO og FLT.</a:t>
            </a:r>
            <a:endParaRPr lang="nb-NO" sz="1800" b="1" dirty="0"/>
          </a:p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endParaRPr lang="nb-NO" sz="1800" b="1" dirty="0"/>
          </a:p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r>
              <a:rPr lang="nb-NO" sz="1800" b="1" dirty="0"/>
              <a:t>§ 2 Overenskomstens omfang:</a:t>
            </a:r>
          </a:p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r>
              <a:rPr lang="nb-NO" sz="1800" dirty="0"/>
              <a:t>(…) Med arbeidsledere forstås formenn, verksmestere og arbeidstakere i lignende stilling som er ansatt for på arbeidsgiverens vegne å </a:t>
            </a:r>
            <a:r>
              <a:rPr lang="nb-NO" sz="1800" b="1" dirty="0"/>
              <a:t>lede, fordele eller kontrollere arbeid utført av personer som er underordnet dem</a:t>
            </a:r>
            <a:r>
              <a:rPr lang="nb-NO" sz="1800" dirty="0"/>
              <a:t>, </a:t>
            </a:r>
            <a:r>
              <a:rPr lang="nb-NO" sz="1800" b="1" dirty="0"/>
              <a:t>dersom de ikke har plikt til selv å ta del i dette arbeid i større utstrekning</a:t>
            </a:r>
            <a:r>
              <a:rPr lang="nb-NO" sz="1800" dirty="0"/>
              <a:t>.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  <a:buNone/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431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5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7958" r="5679" b="10028"/>
          <a:stretch/>
        </p:blipFill>
        <p:spPr>
          <a:xfrm rot="5400000">
            <a:off x="6463339" y="1129339"/>
            <a:ext cx="6858000" cy="45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38286"/>
            <a:ext cx="10134600" cy="608525"/>
          </a:xfrm>
        </p:spPr>
        <p:txBody>
          <a:bodyPr/>
          <a:lstStyle/>
          <a:p>
            <a:r>
              <a:rPr lang="nb-NO" b="0" dirty="0" smtClean="0">
                <a:solidFill>
                  <a:schemeClr val="tx1"/>
                </a:solidFill>
              </a:rPr>
              <a:t>Andre bestemmelser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30300" y="1303983"/>
            <a:ext cx="6752167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None/>
            </a:pPr>
            <a:r>
              <a:rPr lang="nb-NO" sz="1800" b="1" dirty="0" smtClean="0"/>
              <a:t>§ 3 </a:t>
            </a:r>
            <a:r>
              <a:rPr lang="nb-NO" sz="1800" b="1" dirty="0"/>
              <a:t>Opprettelse av nye avtaler i avtaleperioden</a:t>
            </a:r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	</a:t>
            </a:r>
            <a:r>
              <a:rPr lang="nb-NO" sz="1800" dirty="0"/>
              <a:t>Nærmere informasjon om avtaleopprettelse for nye bedrifter og nye medlemmer på gjeldende </a:t>
            </a:r>
            <a:r>
              <a:rPr lang="nb-NO" sz="1800" dirty="0" smtClean="0"/>
              <a:t>avtale</a:t>
            </a:r>
          </a:p>
          <a:p>
            <a:pPr>
              <a:spcAft>
                <a:spcPts val="0"/>
              </a:spcAft>
              <a:buNone/>
            </a:pPr>
            <a:endParaRPr lang="nb-NO" sz="1800" dirty="0"/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§ 4 Arbeidslederens stilling i bedriften</a:t>
            </a:r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	</a:t>
            </a:r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§ 5 Opplæring, </a:t>
            </a:r>
            <a:r>
              <a:rPr lang="nb-NO" sz="1800" b="1" dirty="0" smtClean="0"/>
              <a:t>utdannelse/videreutdannelse</a:t>
            </a:r>
            <a:endParaRPr lang="nb-NO" sz="1800" b="1" dirty="0"/>
          </a:p>
          <a:p>
            <a:pPr marL="342000" indent="0">
              <a:spcAft>
                <a:spcPts val="0"/>
              </a:spcAft>
              <a:buNone/>
            </a:pPr>
            <a:r>
              <a:rPr lang="nb-NO" sz="1800" dirty="0"/>
              <a:t>Planmessig arbeid for å sikre kontinuerlig oppdatering av den enkeltes kompetanse. Kostnader til etter- og videreutdanning i samsvar med bedriftens behov er bedriftens ansvar. Regler for tilrettelegging og fri til opplæringstiltak. </a:t>
            </a:r>
          </a:p>
          <a:p>
            <a:pPr marL="342000" indent="0">
              <a:spcAft>
                <a:spcPts val="0"/>
              </a:spcAft>
              <a:buNone/>
            </a:pPr>
            <a:r>
              <a:rPr lang="nb-NO" sz="1800" dirty="0"/>
              <a:t>Eks: pålagt kurs utenom ordinær arbeidstid, effektiv kurstid godtgjøres time for time eller ved </a:t>
            </a:r>
            <a:r>
              <a:rPr lang="nb-NO" sz="1800" dirty="0" smtClean="0"/>
              <a:t>eventuelt </a:t>
            </a:r>
            <a:r>
              <a:rPr lang="nb-NO" sz="1800" dirty="0"/>
              <a:t>avspasering.</a:t>
            </a:r>
          </a:p>
          <a:p>
            <a:pPr marL="342000" indent="0">
              <a:spcAft>
                <a:spcPts val="0"/>
              </a:spcAft>
              <a:buNone/>
            </a:pPr>
            <a:r>
              <a:rPr lang="nb-NO" sz="1800" dirty="0"/>
              <a:t>Stipendordning til etter- og videreutdanning.</a:t>
            </a:r>
            <a:endParaRPr lang="nb-NO" sz="1800" b="1" dirty="0"/>
          </a:p>
          <a:p>
            <a:pPr>
              <a:spcAft>
                <a:spcPts val="0"/>
              </a:spcAft>
              <a:buNone/>
            </a:pPr>
            <a:r>
              <a:rPr lang="nb-NO" sz="1800" dirty="0"/>
              <a:t>	</a:t>
            </a:r>
          </a:p>
          <a:p>
            <a:pPr>
              <a:spcAft>
                <a:spcPts val="0"/>
              </a:spcAft>
              <a:buNone/>
            </a:pPr>
            <a:r>
              <a:rPr lang="nb-NO" sz="1800" b="1" dirty="0"/>
              <a:t>§ 6 Representasjon</a:t>
            </a:r>
          </a:p>
          <a:p>
            <a:pPr>
              <a:spcAft>
                <a:spcPts val="0"/>
              </a:spcAft>
              <a:buNone/>
            </a:pPr>
            <a:r>
              <a:rPr lang="nb-NO" sz="1800" dirty="0"/>
              <a:t>	Arbeidsleder skal være tilstede ved forhandling mellom bedrift og arbeidere angående en enkelt eller flere arbeidslederes </a:t>
            </a:r>
            <a:r>
              <a:rPr lang="nb-NO" sz="1800" dirty="0" smtClean="0"/>
              <a:t>forhold.</a:t>
            </a: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6</a:t>
            </a:fld>
            <a:endParaRPr lang="nb-NO" dirty="0"/>
          </a:p>
        </p:txBody>
      </p:sp>
      <p:pic>
        <p:nvPicPr>
          <p:cNvPr id="4098" name="Picture 2" descr="Eldre må få digital opplær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1" r="37895"/>
          <a:stretch/>
        </p:blipFill>
        <p:spPr bwMode="auto">
          <a:xfrm>
            <a:off x="8576733" y="0"/>
            <a:ext cx="3615267" cy="686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535" y="129254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10272713" cy="608525"/>
          </a:xfrm>
        </p:spPr>
        <p:txBody>
          <a:bodyPr/>
          <a:lstStyle/>
          <a:p>
            <a:pPr algn="l" eaLnBrk="1" hangingPunct="1"/>
            <a:r>
              <a:rPr lang="nb-NO" b="0" dirty="0" smtClean="0">
                <a:solidFill>
                  <a:schemeClr val="tx1"/>
                </a:solidFill>
              </a:rPr>
              <a:t>§ </a:t>
            </a:r>
            <a:r>
              <a:rPr lang="nb-NO" b="0" dirty="0">
                <a:solidFill>
                  <a:schemeClr val="tx1"/>
                </a:solidFill>
              </a:rPr>
              <a:t>7</a:t>
            </a:r>
            <a:r>
              <a:rPr lang="nb-NO" b="0" dirty="0" smtClean="0">
                <a:solidFill>
                  <a:schemeClr val="tx1"/>
                </a:solidFill>
              </a:rPr>
              <a:t> Arbeidstiden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510" y="1489076"/>
            <a:ext cx="6725963" cy="4835525"/>
          </a:xfrm>
        </p:spPr>
        <p:txBody>
          <a:bodyPr>
            <a:normAutofit/>
          </a:bodyPr>
          <a:lstStyle/>
          <a:p>
            <a:pPr marL="358775" indent="-358775">
              <a:spcBef>
                <a:spcPct val="35000"/>
              </a:spcBef>
              <a:spcAft>
                <a:spcPct val="30000"/>
              </a:spcAft>
            </a:pPr>
            <a:r>
              <a:rPr lang="nb-NO" sz="1800" b="1" dirty="0" smtClean="0"/>
              <a:t>Ordinær </a:t>
            </a:r>
            <a:r>
              <a:rPr lang="nb-NO" sz="1800" b="1" dirty="0"/>
              <a:t>arbeidstid </a:t>
            </a:r>
            <a:r>
              <a:rPr lang="nb-NO" sz="1800" dirty="0"/>
              <a:t>skal være </a:t>
            </a:r>
            <a:r>
              <a:rPr lang="nb-NO" sz="1800" b="1" dirty="0"/>
              <a:t>som bestemt </a:t>
            </a:r>
            <a:r>
              <a:rPr lang="nb-NO" sz="1800" b="1" dirty="0" smtClean="0"/>
              <a:t>for </a:t>
            </a:r>
            <a:r>
              <a:rPr lang="nb-NO" sz="1800" b="1" dirty="0"/>
              <a:t>arbeiderne i samme avdeling</a:t>
            </a:r>
            <a:r>
              <a:rPr lang="nb-NO" sz="1800" dirty="0"/>
              <a:t>. 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</a:pPr>
            <a:r>
              <a:rPr lang="nb-NO" sz="1800" dirty="0"/>
              <a:t>Ved </a:t>
            </a:r>
            <a:r>
              <a:rPr lang="nb-NO" sz="1800" b="1" dirty="0"/>
              <a:t>skift- eller turnusarbeid </a:t>
            </a:r>
            <a:r>
              <a:rPr lang="nb-NO" sz="1800" dirty="0" smtClean="0"/>
              <a:t>fastsettes arbeidstiden </a:t>
            </a:r>
            <a:r>
              <a:rPr lang="nb-NO" sz="1800" dirty="0"/>
              <a:t>i overensstemmelse med den til enhver tid gjeldene arbeidervernlovgivning og som avtalt mellom LO og NHO</a:t>
            </a:r>
            <a:r>
              <a:rPr lang="nb-NO" sz="1800" dirty="0" smtClean="0"/>
              <a:t>.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</a:pPr>
            <a:r>
              <a:rPr lang="nb-NO" sz="1800" dirty="0" smtClean="0"/>
              <a:t>”</a:t>
            </a:r>
            <a:r>
              <a:rPr lang="nb-NO" sz="1800" dirty="0"/>
              <a:t>Når den jevne drift ikke kan gå sin gang uten at den enkelte arbeidsleder må begynne før eller slutte etter de andre arbeidstakerne, kan den alminnelige arbeidstid forlenges med </a:t>
            </a:r>
            <a:r>
              <a:rPr lang="nb-NO" sz="1800" b="1" dirty="0"/>
              <a:t>inntil ½ time </a:t>
            </a:r>
            <a:r>
              <a:rPr lang="nb-NO" sz="1800" dirty="0"/>
              <a:t>i døgnet for disse arbeidslederne. </a:t>
            </a:r>
            <a:r>
              <a:rPr lang="nb-NO" sz="1800" dirty="0" smtClean="0"/>
              <a:t>”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431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  <p:pic>
        <p:nvPicPr>
          <p:cNvPr id="2050" name="Picture 2" descr="Arbeidstid, mertid og overtid (Nettkurs) - ledernytt.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r="31129"/>
          <a:stretch/>
        </p:blipFill>
        <p:spPr bwMode="auto">
          <a:xfrm>
            <a:off x="7918101" y="0"/>
            <a:ext cx="4270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908" y="192628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10272713" cy="608525"/>
          </a:xfrm>
        </p:spPr>
        <p:txBody>
          <a:bodyPr/>
          <a:lstStyle/>
          <a:p>
            <a:pPr algn="l" eaLnBrk="1" hangingPunct="1"/>
            <a:r>
              <a:rPr lang="nb-NO" b="0" dirty="0" smtClean="0">
                <a:solidFill>
                  <a:schemeClr val="tx1"/>
                </a:solidFill>
              </a:rPr>
              <a:t>§ </a:t>
            </a:r>
            <a:r>
              <a:rPr lang="nb-NO" b="0" dirty="0">
                <a:solidFill>
                  <a:schemeClr val="tx1"/>
                </a:solidFill>
              </a:rPr>
              <a:t>7</a:t>
            </a:r>
            <a:r>
              <a:rPr lang="nb-NO" b="0" dirty="0" smtClean="0">
                <a:solidFill>
                  <a:schemeClr val="tx1"/>
                </a:solidFill>
              </a:rPr>
              <a:t> Arbeidstiden forts.</a:t>
            </a:r>
            <a:endParaRPr lang="nb-NO" b="0" dirty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1510" y="1489076"/>
            <a:ext cx="6725963" cy="4835525"/>
          </a:xfrm>
        </p:spPr>
        <p:txBody>
          <a:bodyPr>
            <a:normAutofit/>
          </a:bodyPr>
          <a:lstStyle/>
          <a:p>
            <a:pPr marL="358775" indent="-358775">
              <a:spcBef>
                <a:spcPct val="35000"/>
              </a:spcBef>
              <a:spcAft>
                <a:spcPct val="30000"/>
              </a:spcAft>
            </a:pPr>
            <a:r>
              <a:rPr lang="nb-NO" sz="1800" dirty="0" smtClean="0"/>
              <a:t>Overenskomsten er ikke </a:t>
            </a:r>
            <a:r>
              <a:rPr lang="nb-NO" sz="1800" dirty="0"/>
              <a:t>til hinder for at det kan inngås avtale om tilpassede arbeidstidsordninger, </a:t>
            </a:r>
            <a:r>
              <a:rPr lang="nb-NO" sz="1800" dirty="0" smtClean="0"/>
              <a:t>f.eks. </a:t>
            </a:r>
            <a:r>
              <a:rPr lang="nb-NO" sz="1800" dirty="0"/>
              <a:t>ferie, arbeidstid, herunder permisjon til omsorg. </a:t>
            </a:r>
            <a:r>
              <a:rPr lang="nb-NO" sz="1800" dirty="0" smtClean="0"/>
              <a:t>Avtalen </a:t>
            </a:r>
            <a:r>
              <a:rPr lang="nb-NO" sz="1800" dirty="0"/>
              <a:t>skal inngås </a:t>
            </a:r>
            <a:r>
              <a:rPr lang="nb-NO" sz="1800" dirty="0" smtClean="0"/>
              <a:t>skriftlig.</a:t>
            </a:r>
          </a:p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endParaRPr lang="nb-NO" sz="1800" dirty="0"/>
          </a:p>
          <a:p>
            <a:pPr marL="0" indent="0">
              <a:spcBef>
                <a:spcPct val="35000"/>
              </a:spcBef>
              <a:spcAft>
                <a:spcPct val="30000"/>
              </a:spcAft>
              <a:buNone/>
            </a:pPr>
            <a:r>
              <a:rPr lang="nb-NO" sz="1800" b="1" dirty="0"/>
              <a:t>Fleksibel arbeidstid/ timebank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</a:pPr>
            <a:r>
              <a:rPr lang="nb-NO" sz="1800" dirty="0"/>
              <a:t>Bedrifter som har ordninger med fleksibel arbeidstid bør ha rammer for pluss og minustid.  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</a:pPr>
            <a:r>
              <a:rPr lang="nb-NO" sz="1800" dirty="0"/>
              <a:t>Det er et felles ansvar å medvirke til at opparbeidet tid innenfor rammen av ordningen kan avspaseres.</a:t>
            </a:r>
          </a:p>
          <a:p>
            <a:pPr marL="358775" indent="-358775">
              <a:spcBef>
                <a:spcPct val="35000"/>
              </a:spcBef>
              <a:spcAft>
                <a:spcPct val="30000"/>
              </a:spcAft>
            </a:pPr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431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8</a:t>
            </a:fld>
            <a:endParaRPr lang="nb-NO" dirty="0"/>
          </a:p>
        </p:txBody>
      </p:sp>
      <p:pic>
        <p:nvPicPr>
          <p:cNvPr id="2050" name="Picture 2" descr="Arbeidstid, mertid og overtid (Nettkurs) - ledernytt.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r="31129"/>
          <a:stretch/>
        </p:blipFill>
        <p:spPr bwMode="auto">
          <a:xfrm>
            <a:off x="7918101" y="0"/>
            <a:ext cx="4270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908" y="192628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0" y="529819"/>
            <a:ext cx="10134600" cy="608525"/>
          </a:xfrm>
        </p:spPr>
        <p:txBody>
          <a:bodyPr/>
          <a:lstStyle/>
          <a:p>
            <a:r>
              <a:rPr lang="nb-NO" b="0" dirty="0">
                <a:solidFill>
                  <a:schemeClr val="tx1"/>
                </a:solidFill>
              </a:rPr>
              <a:t>§ </a:t>
            </a:r>
            <a:r>
              <a:rPr lang="nb-NO" b="0" dirty="0" smtClean="0">
                <a:solidFill>
                  <a:schemeClr val="tx1"/>
                </a:solidFill>
              </a:rPr>
              <a:t>8  </a:t>
            </a:r>
            <a:r>
              <a:rPr lang="nb-NO" b="0" dirty="0">
                <a:solidFill>
                  <a:schemeClr val="tx1"/>
                </a:solidFill>
              </a:rPr>
              <a:t>Lønnsbestemmelser</a:t>
            </a: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1155700" y="1541049"/>
            <a:ext cx="677756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/>
              <a:t>Lønnsbestemmelsen skiller mellom l</a:t>
            </a:r>
            <a:r>
              <a:rPr lang="nb-NO" sz="1800" b="1" dirty="0"/>
              <a:t>ønnsfastsetting </a:t>
            </a:r>
            <a:r>
              <a:rPr lang="nb-NO" sz="1800" dirty="0"/>
              <a:t>og l</a:t>
            </a:r>
            <a:r>
              <a:rPr lang="nb-NO" sz="1800" b="1" dirty="0"/>
              <a:t>ønnsregulering:</a:t>
            </a:r>
          </a:p>
          <a:p>
            <a:endParaRPr lang="nb-NO" sz="1800" b="1" dirty="0"/>
          </a:p>
          <a:p>
            <a:pPr lvl="1"/>
            <a:r>
              <a:rPr lang="nb-NO" sz="1800" b="1" dirty="0"/>
              <a:t>Lønnsfastsettelse</a:t>
            </a:r>
            <a:r>
              <a:rPr lang="nb-NO" sz="1800" dirty="0"/>
              <a:t> gjelder fastsettelse av lønn ved oppstart av arbeidsforholdet. </a:t>
            </a:r>
          </a:p>
          <a:p>
            <a:endParaRPr lang="nb-NO" sz="1800" dirty="0"/>
          </a:p>
          <a:p>
            <a:pPr lvl="1"/>
            <a:r>
              <a:rPr lang="nb-NO" sz="1800" b="1" dirty="0"/>
              <a:t>Lønnsregulering </a:t>
            </a:r>
            <a:r>
              <a:rPr lang="nb-NO" sz="1800" dirty="0"/>
              <a:t>skjer årlig, for å regulere arbeidsledernes lønn.</a:t>
            </a:r>
          </a:p>
          <a:p>
            <a:pPr lvl="1">
              <a:buNone/>
            </a:pPr>
            <a:endParaRPr lang="nb-NO" sz="1800" dirty="0"/>
          </a:p>
          <a:p>
            <a:pPr marL="0">
              <a:buNone/>
            </a:pPr>
            <a:r>
              <a:rPr lang="nb-NO" sz="1800" dirty="0"/>
              <a:t>Nærmere </a:t>
            </a:r>
            <a:r>
              <a:rPr lang="nb-NO" sz="1800" dirty="0" smtClean="0"/>
              <a:t>gjennomgang </a:t>
            </a:r>
            <a:r>
              <a:rPr lang="nb-NO" sz="1800" dirty="0"/>
              <a:t>av </a:t>
            </a:r>
            <a:r>
              <a:rPr lang="nb-NO" sz="1800" dirty="0" smtClean="0"/>
              <a:t>lønnsparagrafen og prosessen rundt lokale lønnsforhandlinger berøres i slutten av presentasjonen. </a:t>
            </a:r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-25400" y="6312958"/>
            <a:ext cx="45773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C238B3-69E3-443A-A3FA-8E9C75D65CB7}" type="slidenum">
              <a:rPr lang="nb-NO" smtClean="0"/>
              <a:pPr>
                <a:defRPr/>
              </a:pPr>
              <a:t>9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28227" r="39861"/>
          <a:stretch/>
        </p:blipFill>
        <p:spPr>
          <a:xfrm>
            <a:off x="8023369" y="0"/>
            <a:ext cx="4168631" cy="6858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391" y="120787"/>
            <a:ext cx="743776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theme1.xml><?xml version="1.0" encoding="utf-8"?>
<a:theme xmlns:a="http://schemas.openxmlformats.org/drawingml/2006/main" name="Office-tema">
  <a:themeElements>
    <a:clrScheme name="Office-tema">
      <a:dk1>
        <a:srgbClr val="191919"/>
      </a:dk1>
      <a:lt1>
        <a:sysClr val="window" lastClr="FFFFFF"/>
      </a:lt1>
      <a:dk2>
        <a:srgbClr val="C10A1F"/>
      </a:dk2>
      <a:lt2>
        <a:srgbClr val="8D9395"/>
      </a:lt2>
      <a:accent1>
        <a:srgbClr val="181C2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final.potx" id="{157D23F4-68A5-4DE3-BAEE-70BAA56A02E0}" vid="{7262954F-62B5-4F23-A1EB-0B840242CDBB}"/>
    </a:ext>
  </a:extLst>
</a:theme>
</file>

<file path=ppt/theme/theme2.xml><?xml version="1.0" encoding="utf-8"?>
<a:theme xmlns:a="http://schemas.openxmlformats.org/drawingml/2006/main" name="1_Office-tema">
  <a:themeElements>
    <a:clrScheme name="Office-tema">
      <a:dk1>
        <a:srgbClr val="191919"/>
      </a:dk1>
      <a:lt1>
        <a:sysClr val="window" lastClr="FFFFFF"/>
      </a:lt1>
      <a:dk2>
        <a:srgbClr val="C10A1F"/>
      </a:dk2>
      <a:lt2>
        <a:srgbClr val="8D9395"/>
      </a:lt2>
      <a:accent1>
        <a:srgbClr val="181C2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final.potx" id="{157D23F4-68A5-4DE3-BAEE-70BAA56A02E0}" vid="{7262954F-62B5-4F23-A1EB-0B840242CDB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9776DE4C68F44E948B33E50CD2D84B" ma:contentTypeVersion="6" ma:contentTypeDescription="Opprett et nytt dokument." ma:contentTypeScope="" ma:versionID="df7b0478a386ac908272e37cc83ceb10">
  <xsd:schema xmlns:xsd="http://www.w3.org/2001/XMLSchema" xmlns:xs="http://www.w3.org/2001/XMLSchema" xmlns:p="http://schemas.microsoft.com/office/2006/metadata/properties" xmlns:ns2="74cba9d3-bcda-413b-ab41-18376e5f4172" targetNamespace="http://schemas.microsoft.com/office/2006/metadata/properties" ma:root="true" ma:fieldsID="21d123850b84a712da9ac88b8edc82e1" ns2:_="">
    <xsd:import namespace="74cba9d3-bcda-413b-ab41-18376e5f41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cba9d3-bcda-413b-ab41-18376e5f4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1F90B6-EC4F-4CAB-829B-34C8061C7579}"/>
</file>

<file path=customXml/itemProps2.xml><?xml version="1.0" encoding="utf-8"?>
<ds:datastoreItem xmlns:ds="http://schemas.openxmlformats.org/officeDocument/2006/customXml" ds:itemID="{AF4CDA81-67A3-454D-A72A-602805F9A1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745482-F125-4D40-89E9-01BBA6662E0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74cba9d3-bcda-413b-ab41-18376e5f4172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729</TotalTime>
  <Words>1629</Words>
  <Application>Microsoft Office PowerPoint</Application>
  <PresentationFormat>Widescreen</PresentationFormat>
  <Paragraphs>352</Paragraphs>
  <Slides>34</Slides>
  <Notes>31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34</vt:i4>
      </vt:variant>
    </vt:vector>
  </HeadingPairs>
  <TitlesOfParts>
    <vt:vector size="41" baseType="lpstr">
      <vt:lpstr>Arial</vt:lpstr>
      <vt:lpstr>Calibri</vt:lpstr>
      <vt:lpstr>Systemfont normal</vt:lpstr>
      <vt:lpstr>Verdana</vt:lpstr>
      <vt:lpstr>Wingdings</vt:lpstr>
      <vt:lpstr>Office-tema</vt:lpstr>
      <vt:lpstr>1_Office-tema</vt:lpstr>
      <vt:lpstr>Overenskomst for arbeidsledere FLT-NHO</vt:lpstr>
      <vt:lpstr>Overenskomst for arbeidsledere mellom FLT og NHO(AL)</vt:lpstr>
      <vt:lpstr>Hvem kan vi rekruttere?</vt:lpstr>
      <vt:lpstr>Hovedavtale og Overenskomst</vt:lpstr>
      <vt:lpstr>§§1 og 2 - omfangsbestemmelser</vt:lpstr>
      <vt:lpstr>Andre bestemmelser</vt:lpstr>
      <vt:lpstr>§ 7 Arbeidstiden</vt:lpstr>
      <vt:lpstr>§ 7 Arbeidstiden forts.</vt:lpstr>
      <vt:lpstr>§ 8  Lønnsbestemmelser</vt:lpstr>
      <vt:lpstr>Andre bestemmelser</vt:lpstr>
      <vt:lpstr>Andre bestemmelser</vt:lpstr>
      <vt:lpstr> § 14 Overtidsarbeid</vt:lpstr>
      <vt:lpstr>§ 15 Tilgjengelighetsteknologi</vt:lpstr>
      <vt:lpstr>§ 16 Reise i bedriftens tjeneste</vt:lpstr>
      <vt:lpstr>§ 16 Reisegodtgjørelse forts.</vt:lpstr>
      <vt:lpstr>Andre bestemmelser</vt:lpstr>
      <vt:lpstr>Andre bestemmelser</vt:lpstr>
      <vt:lpstr>§ 23 Livsfasepolitikk</vt:lpstr>
      <vt:lpstr>Andre bestemmelser</vt:lpstr>
      <vt:lpstr>Korte velferdspermisjoner</vt:lpstr>
      <vt:lpstr>Lønnsbestemmelser og gangen i lønnsoppgjøret</vt:lpstr>
      <vt:lpstr>§ 8  Lønnsbestemmelser</vt:lpstr>
      <vt:lpstr>Overenskomstens lønnsbestemmelser</vt:lpstr>
      <vt:lpstr>Hva forårsaker endringer i lønn?</vt:lpstr>
      <vt:lpstr>Gangen i lønnsoppgjøret</vt:lpstr>
      <vt:lpstr>Arbeidslederne inndeles  i følgende grupper:</vt:lpstr>
      <vt:lpstr>Lønnsfastsetting:</vt:lpstr>
      <vt:lpstr>Kriterier for individuell lønnsfastsettelse og lønnsdifferensiering § 8-2.a)</vt:lpstr>
      <vt:lpstr>Drøfting av kriterier for lønnsfastsettelse § 8-2.a)</vt:lpstr>
      <vt:lpstr>Retningsgivende tall (§ 8-4)</vt:lpstr>
      <vt:lpstr>PowerPoint-presentasjon</vt:lpstr>
      <vt:lpstr>PowerPoint-presentasjon</vt:lpstr>
      <vt:lpstr>Arbeidslederavtalen og «retningsgivende tall»</vt:lpstr>
      <vt:lpstr>§ 8 Etter lønnsforhandlingene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Ramseng</dc:creator>
  <cp:lastModifiedBy>Astrid Sørvåg</cp:lastModifiedBy>
  <cp:revision>316</cp:revision>
  <dcterms:created xsi:type="dcterms:W3CDTF">2020-10-05T15:30:26Z</dcterms:created>
  <dcterms:modified xsi:type="dcterms:W3CDTF">2021-04-29T09:29:06Z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0x010100A89776DE4C68F44E948B33E50CD2D84B</vt:lpwstr>
  </property>
</Properties>
</file>