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2"/>
  </p:notesMasterIdLst>
  <p:sldIdLst>
    <p:sldId id="696" r:id="rId5"/>
    <p:sldId id="797" r:id="rId6"/>
    <p:sldId id="837" r:id="rId7"/>
    <p:sldId id="664" r:id="rId8"/>
    <p:sldId id="799" r:id="rId9"/>
    <p:sldId id="840" r:id="rId10"/>
    <p:sldId id="838" r:id="rId11"/>
    <p:sldId id="806" r:id="rId12"/>
    <p:sldId id="803" r:id="rId13"/>
    <p:sldId id="839" r:id="rId14"/>
    <p:sldId id="807" r:id="rId15"/>
    <p:sldId id="810" r:id="rId16"/>
    <p:sldId id="805" r:id="rId17"/>
    <p:sldId id="802" r:id="rId18"/>
    <p:sldId id="812" r:id="rId19"/>
    <p:sldId id="813" r:id="rId20"/>
    <p:sldId id="814" r:id="rId21"/>
    <p:sldId id="815" r:id="rId22"/>
    <p:sldId id="816" r:id="rId23"/>
    <p:sldId id="817" r:id="rId24"/>
    <p:sldId id="818" r:id="rId25"/>
    <p:sldId id="819" r:id="rId26"/>
    <p:sldId id="820" r:id="rId27"/>
    <p:sldId id="821" r:id="rId28"/>
    <p:sldId id="779" r:id="rId29"/>
    <p:sldId id="780" r:id="rId30"/>
    <p:sldId id="822" r:id="rId31"/>
    <p:sldId id="823" r:id="rId32"/>
    <p:sldId id="824" r:id="rId33"/>
    <p:sldId id="830" r:id="rId34"/>
    <p:sldId id="825" r:id="rId35"/>
    <p:sldId id="831" r:id="rId36"/>
    <p:sldId id="832" r:id="rId37"/>
    <p:sldId id="833" r:id="rId38"/>
    <p:sldId id="834" r:id="rId39"/>
    <p:sldId id="835" r:id="rId40"/>
    <p:sldId id="841" r:id="rId41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illa Hanses" initials="CH" lastIdx="1" clrIdx="0">
    <p:extLst>
      <p:ext uri="{19B8F6BF-5375-455C-9EA6-DF929625EA0E}">
        <p15:presenceInfo xmlns:p15="http://schemas.microsoft.com/office/powerpoint/2012/main" userId="S::cany@flt.no::7cfb2ee4-2c97-4ef8-a4cf-fbaf0ed1dc57" providerId="AD"/>
      </p:ext>
    </p:extLst>
  </p:cmAuthor>
  <p:cmAuthor id="2" name="Astrid Sørvåg" initials="AS" lastIdx="2" clrIdx="1">
    <p:extLst>
      <p:ext uri="{19B8F6BF-5375-455C-9EA6-DF929625EA0E}">
        <p15:presenceInfo xmlns:p15="http://schemas.microsoft.com/office/powerpoint/2012/main" userId="S::astrid.sorvag@flt.no::1fd1427c-2ae0-4dfc-b87b-5d8975c5f648" providerId="AD"/>
      </p:ext>
    </p:extLst>
  </p:cmAuthor>
  <p:cmAuthor id="3" name="Julie Bondø Haug" initials="JH" lastIdx="1" clrIdx="2">
    <p:extLst>
      <p:ext uri="{19B8F6BF-5375-455C-9EA6-DF929625EA0E}">
        <p15:presenceInfo xmlns:p15="http://schemas.microsoft.com/office/powerpoint/2012/main" userId="S::julie.bondo.haug@flt.no::b8ad4333-dd96-40a7-a038-036042a383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F50"/>
    <a:srgbClr val="323232"/>
    <a:srgbClr val="444F6A"/>
    <a:srgbClr val="C10C1F"/>
    <a:srgbClr val="D9BABC"/>
    <a:srgbClr val="F6F8F7"/>
    <a:srgbClr val="181C26"/>
    <a:srgbClr val="8E979D"/>
    <a:srgbClr val="8D9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72967" autoAdjust="0"/>
  </p:normalViewPr>
  <p:slideViewPr>
    <p:cSldViewPr snapToGrid="0" showGuides="1">
      <p:cViewPr varScale="1">
        <p:scale>
          <a:sx n="74" d="100"/>
          <a:sy n="74" d="100"/>
        </p:scale>
        <p:origin x="998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B52A6-FD82-6645-A5E5-9719A2BD8532}" type="datetimeFigureOut">
              <a:rPr lang="nb-NO" smtClean="0"/>
              <a:t>29.04.2021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627AC-7BA5-1C45-A3CE-F0864BF80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788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43909B-FA13-463E-B041-18834B162485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962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11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772496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12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917261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baseline="0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13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79651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C9AAE-BDBF-4A98-A5F8-752963070E65}" type="slidenum">
              <a:rPr lang="nb-NO" smtClean="0"/>
              <a:pPr/>
              <a:t>14</a:t>
            </a:fld>
            <a:endParaRPr lang="nb-NO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9376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690" y="4749344"/>
            <a:ext cx="5000235" cy="4407515"/>
          </a:xfrm>
          <a:ln/>
        </p:spPr>
        <p:txBody>
          <a:bodyPr/>
          <a:lstStyle/>
          <a:p>
            <a:pPr>
              <a:defRPr/>
            </a:pPr>
            <a:endParaRPr lang="nb-NO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963877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15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483187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16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740179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17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2243260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18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4290959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19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534528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>
                <a:solidFill>
                  <a:prstClr val="black"/>
                </a:solidFill>
              </a:rPr>
              <a:pPr/>
              <a:t>20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9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8539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4DA04-EC33-174C-852C-656A5A905330}" type="slidenum">
              <a:rPr lang="nb-NO" smtClean="0">
                <a:solidFill>
                  <a:prstClr val="black"/>
                </a:solidFill>
              </a:rPr>
              <a:pPr/>
              <a:t>22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31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667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24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83315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0123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4DA04-EC33-174C-852C-656A5A905330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871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525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7771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126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>
                <a:solidFill>
                  <a:prstClr val="black"/>
                </a:solidFill>
              </a:rPr>
              <a:pPr/>
              <a:t>31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27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84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9964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33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490686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>
                <a:solidFill>
                  <a:prstClr val="black"/>
                </a:solidFill>
              </a:rPr>
              <a:pPr/>
              <a:t>34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871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1125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36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302987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b="1" dirty="0" smtClean="0"/>
              <a:t>Orientering om gjennomsnittlig total regulering:</a:t>
            </a:r>
          </a:p>
          <a:p>
            <a:r>
              <a:rPr lang="nb-NO" dirty="0" smtClean="0"/>
              <a:t>Gir mulighet til å kontrollere om resultat ble </a:t>
            </a:r>
            <a:r>
              <a:rPr lang="nb-NO" dirty="0" err="1" smtClean="0"/>
              <a:t>ihht</a:t>
            </a:r>
            <a:r>
              <a:rPr lang="nb-NO" dirty="0" smtClean="0"/>
              <a:t> til avtale i forhandlingene.  </a:t>
            </a:r>
          </a:p>
          <a:p>
            <a:endParaRPr lang="nb-NO" dirty="0" smtClean="0"/>
          </a:p>
          <a:p>
            <a:r>
              <a:rPr lang="nb-NO" b="1" dirty="0" smtClean="0"/>
              <a:t>Liste der individuelle lønninger fremkommer:</a:t>
            </a:r>
          </a:p>
          <a:p>
            <a:r>
              <a:rPr lang="nb-NO" dirty="0" smtClean="0"/>
              <a:t>Smart å få både innledningsvis før forhandlingene begynner, og etter at regulering er gjennomført. Dette er ikke tidsbestemt i overenskomsten, så den er ikke til hinder for at de tillitsvalgte ber om dette både før og etter forhandlingene. </a:t>
            </a:r>
          </a:p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37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73219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C9AAE-BDBF-4A98-A5F8-752963070E65}" type="slidenum">
              <a:rPr lang="nb-NO" smtClean="0"/>
              <a:pPr/>
              <a:t>5</a:t>
            </a:fld>
            <a:endParaRPr lang="nb-NO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9376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690" y="4749344"/>
            <a:ext cx="5000235" cy="4407515"/>
          </a:xfrm>
          <a:ln/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488547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6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0318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C9AAE-BDBF-4A98-A5F8-752963070E65}" type="slidenum">
              <a:rPr lang="nb-NO" smtClean="0"/>
              <a:pPr/>
              <a:t>7</a:t>
            </a:fld>
            <a:endParaRPr lang="nb-NO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9376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690" y="4749344"/>
            <a:ext cx="5000235" cy="4407515"/>
          </a:xfrm>
          <a:ln/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40753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8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874701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b="0" baseline="0" dirty="0" smtClean="0"/>
          </a:p>
        </p:txBody>
      </p:sp>
      <p:sp>
        <p:nvSpPr>
          <p:cNvPr id="8602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D9AD8D-7643-4475-BB2A-BED01BAF235B}" type="slidenum">
              <a:rPr lang="nb-NO" smtClean="0"/>
              <a:pPr/>
              <a:t>9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2953346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b="0" baseline="0" dirty="0" smtClean="0"/>
          </a:p>
        </p:txBody>
      </p:sp>
      <p:sp>
        <p:nvSpPr>
          <p:cNvPr id="8602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D9AD8D-7643-4475-BB2A-BED01BAF235B}" type="slidenum">
              <a:rPr lang="nb-NO" smtClean="0"/>
              <a:pPr/>
              <a:t>10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30383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9.svg"/><Relationship Id="rId9" Type="http://schemas.openxmlformats.org/officeDocument/2006/relationships/image" Target="../media/image16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k 21">
            <a:extLst>
              <a:ext uri="{FF2B5EF4-FFF2-40B4-BE49-F238E27FC236}">
                <a16:creationId xmlns:a16="http://schemas.microsoft.com/office/drawing/2014/main" xmlns="" id="{25B7017D-7F61-421B-AD5E-F638C13DC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097" r="29688" b="48593"/>
          <a:stretch>
            <a:fillRect/>
          </a:stretch>
        </p:blipFill>
        <p:spPr>
          <a:xfrm>
            <a:off x="1" y="508026"/>
            <a:ext cx="12199849" cy="6349975"/>
          </a:xfrm>
          <a:custGeom>
            <a:avLst/>
            <a:gdLst>
              <a:gd name="connsiteX0" fmla="*/ 0 w 24398110"/>
              <a:gd name="connsiteY0" fmla="*/ 0 h 12699949"/>
              <a:gd name="connsiteX1" fmla="*/ 24398110 w 24398110"/>
              <a:gd name="connsiteY1" fmla="*/ 0 h 12699949"/>
              <a:gd name="connsiteX2" fmla="*/ 24398110 w 24398110"/>
              <a:gd name="connsiteY2" fmla="*/ 12699949 h 12699949"/>
              <a:gd name="connsiteX3" fmla="*/ 0 w 24398110"/>
              <a:gd name="connsiteY3" fmla="*/ 12699949 h 1269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8110" h="12699949">
                <a:moveTo>
                  <a:pt x="0" y="0"/>
                </a:moveTo>
                <a:lnTo>
                  <a:pt x="24398110" y="0"/>
                </a:lnTo>
                <a:lnTo>
                  <a:pt x="24398110" y="12699949"/>
                </a:lnTo>
                <a:lnTo>
                  <a:pt x="0" y="12699949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096" y="2864158"/>
            <a:ext cx="7446775" cy="114265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lIns="432000" tIns="0" rIns="0" bIns="522000" anchor="t">
            <a:spAutoFit/>
          </a:bodyPr>
          <a:lstStyle>
            <a:lvl1pPr algn="l">
              <a:defRPr sz="4000" b="1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041" y="3468688"/>
            <a:ext cx="7000830" cy="461665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 b="0">
                <a:solidFill>
                  <a:schemeClr val="dk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xmlns="" id="{A371C447-A7A7-4E3F-9787-E16804AE53C4}"/>
              </a:ext>
            </a:extLst>
          </p:cNvPr>
          <p:cNvGrpSpPr/>
          <p:nvPr userDrawn="1"/>
        </p:nvGrpSpPr>
        <p:grpSpPr>
          <a:xfrm>
            <a:off x="2029166" y="2864158"/>
            <a:ext cx="1184477" cy="1127368"/>
            <a:chOff x="4058067" y="5728316"/>
            <a:chExt cx="2368800" cy="2254736"/>
          </a:xfrm>
        </p:grpSpPr>
        <p:pic>
          <p:nvPicPr>
            <p:cNvPr id="10" name="Grafikk 9">
              <a:extLst>
                <a:ext uri="{FF2B5EF4-FFF2-40B4-BE49-F238E27FC236}">
                  <a16:creationId xmlns:a16="http://schemas.microsoft.com/office/drawing/2014/main" xmlns="" id="{6B60B2D6-C09E-401D-9B63-DC6AB1667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2" name="Grafikk 11">
              <a:extLst>
                <a:ext uri="{FF2B5EF4-FFF2-40B4-BE49-F238E27FC236}">
                  <a16:creationId xmlns:a16="http://schemas.microsoft.com/office/drawing/2014/main" xmlns="" id="{529895AC-8989-4976-B2DE-587C10ED8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8431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87FC6A6-36A1-4E1B-A74B-0213FC3B4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7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xmlns="" id="{C33C7A97-4BA0-4617-B277-7FB97A5E5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xmlns="" id="{E8042883-CCA1-453C-A1C1-49DE3BF4B4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705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xmlns="" id="{C33C7A97-4BA0-4617-B277-7FB97A5E5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168CEA8-6397-43B0-93E1-5CCF0748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vert="horz" wrap="square" lIns="1134000" tIns="18000" rIns="91440" bIns="36000" rtlCol="0" anchor="t">
            <a:spAutoFit/>
          </a:bodyPr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745387B6-1323-4EFD-BD6F-8B48E63FA6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5181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5438461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4CA162D6-F00B-4378-A732-E7D904156D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="" xmlns:a16="http://schemas.microsoft.com/office/drawing/2014/main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2286" y="0"/>
            <a:ext cx="4829714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00D33548-8D47-47BF-AE62-8A92A8AB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Plassholder for tekst 12">
            <a:extLst>
              <a:ext uri="{FF2B5EF4-FFF2-40B4-BE49-F238E27FC236}">
                <a16:creationId xmlns="" xmlns:a16="http://schemas.microsoft.com/office/drawing/2014/main" id="{A17597AA-1F60-44B4-895A-64CD79FD0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453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5438461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4CA162D6-F00B-4378-A732-E7D904156D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="" xmlns:a16="http://schemas.microsoft.com/office/drawing/2014/main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2286" y="0"/>
            <a:ext cx="4829714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00D33548-8D47-47BF-AE62-8A92A8AB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Plassholder for tekst 12">
            <a:extLst>
              <a:ext uri="{FF2B5EF4-FFF2-40B4-BE49-F238E27FC236}">
                <a16:creationId xmlns="" xmlns:a16="http://schemas.microsoft.com/office/drawing/2014/main" id="{A17597AA-1F60-44B4-895A-64CD79FD0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81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k 17">
            <a:extLst>
              <a:ext uri="{FF2B5EF4-FFF2-40B4-BE49-F238E27FC236}">
                <a16:creationId xmlns:a16="http://schemas.microsoft.com/office/drawing/2014/main" xmlns="" id="{C03787FC-D15B-4A7B-BC4D-C36E83D32E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4097" r="29688" b="48593"/>
          <a:stretch>
            <a:fillRect/>
          </a:stretch>
        </p:blipFill>
        <p:spPr>
          <a:xfrm>
            <a:off x="1" y="508026"/>
            <a:ext cx="12199849" cy="6349975"/>
          </a:xfrm>
          <a:custGeom>
            <a:avLst/>
            <a:gdLst>
              <a:gd name="connsiteX0" fmla="*/ 0 w 24398110"/>
              <a:gd name="connsiteY0" fmla="*/ 0 h 12699949"/>
              <a:gd name="connsiteX1" fmla="*/ 24398110 w 24398110"/>
              <a:gd name="connsiteY1" fmla="*/ 0 h 12699949"/>
              <a:gd name="connsiteX2" fmla="*/ 24398110 w 24398110"/>
              <a:gd name="connsiteY2" fmla="*/ 12699949 h 12699949"/>
              <a:gd name="connsiteX3" fmla="*/ 0 w 24398110"/>
              <a:gd name="connsiteY3" fmla="*/ 12699949 h 1269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8110" h="12699949">
                <a:moveTo>
                  <a:pt x="0" y="0"/>
                </a:moveTo>
                <a:lnTo>
                  <a:pt x="24398110" y="0"/>
                </a:lnTo>
                <a:lnTo>
                  <a:pt x="24398110" y="12699949"/>
                </a:lnTo>
                <a:lnTo>
                  <a:pt x="0" y="12699949"/>
                </a:lnTo>
                <a:close/>
              </a:path>
            </a:pathLst>
          </a:cu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xmlns="" id="{4E1C37F9-AF7C-4276-9B36-BE1B6AD1F2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C26">
              <a:alpha val="8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096" y="2864158"/>
            <a:ext cx="7446775" cy="114265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  <p:txBody>
          <a:bodyPr lIns="432000" tIns="0" rIns="0" bIns="522000" anchor="t">
            <a:spAutoFit/>
          </a:bodyPr>
          <a:lstStyle>
            <a:lvl1pPr algn="l">
              <a:defRPr sz="40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041" y="3468688"/>
            <a:ext cx="7000830" cy="461665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 b="0">
                <a:solidFill>
                  <a:schemeClr val="lt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V="1">
            <a:off x="567902" y="-854395"/>
            <a:ext cx="1654440" cy="368710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r>
              <a:rPr lang="en-US"/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flipH="1">
            <a:off x="567903" y="-854395"/>
            <a:ext cx="22861" cy="22860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567903" y="-889019"/>
            <a:ext cx="22861" cy="138499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xmlns="" id="{A371C447-A7A7-4E3F-9787-E16804AE53C4}"/>
              </a:ext>
            </a:extLst>
          </p:cNvPr>
          <p:cNvGrpSpPr/>
          <p:nvPr userDrawn="1"/>
        </p:nvGrpSpPr>
        <p:grpSpPr>
          <a:xfrm>
            <a:off x="2029166" y="2864158"/>
            <a:ext cx="1184477" cy="1127368"/>
            <a:chOff x="4058067" y="5728316"/>
            <a:chExt cx="2368800" cy="2254736"/>
          </a:xfrm>
          <a:solidFill>
            <a:schemeClr val="bg1"/>
          </a:solidFill>
        </p:grpSpPr>
        <p:pic>
          <p:nvPicPr>
            <p:cNvPr id="10" name="Grafikk 9">
              <a:extLst>
                <a:ext uri="{FF2B5EF4-FFF2-40B4-BE49-F238E27FC236}">
                  <a16:creationId xmlns:a16="http://schemas.microsoft.com/office/drawing/2014/main" xmlns="" id="{6B60B2D6-C09E-401D-9B63-DC6AB1667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2" name="Grafikk 11">
              <a:extLst>
                <a:ext uri="{FF2B5EF4-FFF2-40B4-BE49-F238E27FC236}">
                  <a16:creationId xmlns:a16="http://schemas.microsoft.com/office/drawing/2014/main" xmlns="" id="{529895AC-8989-4976-B2DE-587C10ED8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433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C3914C6-D4CD-4E54-B0F6-3849B83E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59EAB0F6-8459-4098-9E52-43F91B79C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1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4114800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C3914C6-D4CD-4E54-B0F6-3849B83E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xmlns="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2897" y="0"/>
            <a:ext cx="6209103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3BBD0989-961D-4F69-BCCB-B3C0D5276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xmlns="" id="{BA39EED2-6D5E-485D-BA71-DB87AEE5A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07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5438461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4CA162D6-F00B-4378-A732-E7D904156D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xmlns="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2286" y="0"/>
            <a:ext cx="4829714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xmlns="" id="{00D33548-8D47-47BF-AE62-8A92A8AB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Plassholder for tekst 12">
            <a:extLst>
              <a:ext uri="{FF2B5EF4-FFF2-40B4-BE49-F238E27FC236}">
                <a16:creationId xmlns:a16="http://schemas.microsoft.com/office/drawing/2014/main" xmlns="" id="{A17597AA-1F60-44B4-895A-64CD79FD0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472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87449"/>
            <a:ext cx="4705656" cy="2098212"/>
          </a:xfrm>
          <a:prstGeom prst="rect">
            <a:avLst/>
          </a:prstGeom>
        </p:spPr>
        <p:txBody>
          <a:bodyPr lIns="1134000" tIns="414000" anchor="t"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8568" y="1995768"/>
            <a:ext cx="3607089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Tema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xmlns="" id="{9C4F315D-51DD-4B19-9192-9364A2068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2897" y="0"/>
            <a:ext cx="6209103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1C25BEA3-8DC9-4470-ABDA-7B794F8B0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F005184B-100F-415E-AE02-041632E6FC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67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med ful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xmlns="" id="{9C4F315D-51DD-4B19-9192-9364A2068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1758"/>
            <a:ext cx="6769950" cy="1562390"/>
          </a:xfrm>
          <a:prstGeom prst="rect">
            <a:avLst/>
          </a:prstGeom>
        </p:spPr>
        <p:txBody>
          <a:bodyPr lIns="1134000" tIns="414000" anchor="t">
            <a:spAutoFit/>
          </a:bodyPr>
          <a:lstStyle>
            <a:lvl1pPr>
              <a:defRPr sz="36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8568" y="780077"/>
            <a:ext cx="5189459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Tema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5345E791-FBA7-462C-9238-89DB9CFE4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A6C960C3-25A0-44F0-91C0-74677A640D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499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CCEE35DC-0BFA-44A8-8C2A-5679278A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E0DFD45-F27B-4FAA-84A5-36FDDFC0C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5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smål/tema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CCEE35DC-0BFA-44A8-8C2A-5679278A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533C8AA-5BE7-45EB-95A7-B644485B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6" y="1914525"/>
            <a:ext cx="9114776" cy="4141601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9C8CBDE-9644-46A0-BE6B-124B1B7A2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6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svg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395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B1349367-697F-4863-8F05-45F060C5F236}"/>
              </a:ext>
            </a:extLst>
          </p:cNvPr>
          <p:cNvSpPr/>
          <p:nvPr userDrawn="1"/>
        </p:nvSpPr>
        <p:spPr>
          <a:xfrm>
            <a:off x="0" y="0"/>
            <a:ext cx="412818" cy="6858858"/>
          </a:xfrm>
          <a:prstGeom prst="rect">
            <a:avLst/>
          </a:prstGeom>
          <a:solidFill>
            <a:srgbClr val="8D93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4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26701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none" algn="tl"/>
          </a:blipFill>
        </p:spPr>
        <p:txBody>
          <a:bodyPr vert="horz" wrap="square" lIns="1134000" tIns="18000" rIns="45720" bIns="36000" rtlCol="0" anchor="t">
            <a:sp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4216" y="1914525"/>
            <a:ext cx="9114776" cy="41416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5792" y="6356351"/>
            <a:ext cx="27432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C8E385FB-827B-46C0-8EF6-8F261098AA9E}" type="datetimeFigureOut">
              <a:rPr lang="en-US" smtClean="0"/>
              <a:pPr algn="r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7096" y="6356351"/>
            <a:ext cx="41148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xmlns="" id="{E2ABDA95-0970-4318-B747-52D127AAD57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r="31010" b="17762"/>
          <a:stretch>
            <a:fillRect/>
          </a:stretch>
        </p:blipFill>
        <p:spPr>
          <a:xfrm>
            <a:off x="7138718" y="3425830"/>
            <a:ext cx="5053282" cy="3432171"/>
          </a:xfrm>
          <a:custGeom>
            <a:avLst/>
            <a:gdLst>
              <a:gd name="connsiteX0" fmla="*/ 0 w 10105906"/>
              <a:gd name="connsiteY0" fmla="*/ 0 h 6864341"/>
              <a:gd name="connsiteX1" fmla="*/ 10105906 w 10105906"/>
              <a:gd name="connsiteY1" fmla="*/ 0 h 6864341"/>
              <a:gd name="connsiteX2" fmla="*/ 10105906 w 10105906"/>
              <a:gd name="connsiteY2" fmla="*/ 6864341 h 6864341"/>
              <a:gd name="connsiteX3" fmla="*/ 0 w 10105906"/>
              <a:gd name="connsiteY3" fmla="*/ 6864341 h 686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05906" h="6864341">
                <a:moveTo>
                  <a:pt x="0" y="0"/>
                </a:moveTo>
                <a:lnTo>
                  <a:pt x="10105906" y="0"/>
                </a:lnTo>
                <a:lnTo>
                  <a:pt x="10105906" y="6864341"/>
                </a:lnTo>
                <a:lnTo>
                  <a:pt x="0" y="6864341"/>
                </a:lnTo>
                <a:close/>
              </a:path>
            </a:pathLst>
          </a:cu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xmlns="" id="{24C8385B-67F1-4347-9988-F86462417924}"/>
              </a:ext>
            </a:extLst>
          </p:cNvPr>
          <p:cNvGrpSpPr/>
          <p:nvPr userDrawn="1"/>
        </p:nvGrpSpPr>
        <p:grpSpPr>
          <a:xfrm>
            <a:off x="10921993" y="403163"/>
            <a:ext cx="748132" cy="712061"/>
            <a:chOff x="4058067" y="5728316"/>
            <a:chExt cx="2368800" cy="2254736"/>
          </a:xfrm>
        </p:grpSpPr>
        <p:pic>
          <p:nvPicPr>
            <p:cNvPr id="13" name="Grafikk 12">
              <a:extLst>
                <a:ext uri="{FF2B5EF4-FFF2-40B4-BE49-F238E27FC236}">
                  <a16:creationId xmlns:a16="http://schemas.microsoft.com/office/drawing/2014/main" xmlns="" id="{F16B179A-D02C-4617-8281-FC154BA16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4" name="Grafikk 13">
              <a:extLst>
                <a:ext uri="{FF2B5EF4-FFF2-40B4-BE49-F238E27FC236}">
                  <a16:creationId xmlns:a16="http://schemas.microsoft.com/office/drawing/2014/main" xmlns="" id="{CB6CBEB6-DB33-44CC-8C65-6CF868A62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xmlns="" id="{9E3F8119-2C73-49C8-A1AE-575D1A6E05A9}"/>
              </a:ext>
            </a:extLst>
          </p:cNvPr>
          <p:cNvSpPr txBox="1"/>
          <p:nvPr userDrawn="1"/>
        </p:nvSpPr>
        <p:spPr>
          <a:xfrm>
            <a:off x="546343" y="6521141"/>
            <a:ext cx="27933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1" i="0" dirty="0">
                <a:solidFill>
                  <a:schemeClr val="tx2"/>
                </a:solidFill>
                <a:effectLst/>
                <a:latin typeface="+mn-lt"/>
              </a:rPr>
              <a:t>Forbundet for Ledelse og Teknikk</a:t>
            </a:r>
            <a:endParaRPr lang="nb-NO" sz="1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419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62" r:id="rId3"/>
    <p:sldLayoutId id="2147483672" r:id="rId4"/>
    <p:sldLayoutId id="2147483673" r:id="rId5"/>
    <p:sldLayoutId id="2147483663" r:id="rId6"/>
    <p:sldLayoutId id="2147483676" r:id="rId7"/>
    <p:sldLayoutId id="2147483666" r:id="rId8"/>
    <p:sldLayoutId id="2147483677" r:id="rId9"/>
    <p:sldLayoutId id="2147483667" r:id="rId10"/>
    <p:sldLayoutId id="2147483675" r:id="rId11"/>
    <p:sldLayoutId id="2147483674" r:id="rId12"/>
    <p:sldLayoutId id="2147483679" r:id="rId13"/>
    <p:sldLayoutId id="2147483680" r:id="rId14"/>
  </p:sldLayoutIdLst>
  <p:txStyles>
    <p:titleStyle>
      <a:lvl1pPr algn="l" defTabSz="914355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32323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180000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4450" indent="-179388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A9297215-9F3B-448B-8FFC-3DAE96388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0096" y="2931892"/>
            <a:ext cx="8126620" cy="1511983"/>
          </a:xfrm>
        </p:spPr>
        <p:txBody>
          <a:bodyPr/>
          <a:lstStyle/>
          <a:p>
            <a:r>
              <a:rPr lang="en-US" sz="3200" dirty="0" err="1"/>
              <a:t>Overenskomst</a:t>
            </a:r>
            <a:r>
              <a:rPr lang="en-US" sz="3200" dirty="0"/>
              <a:t> for </a:t>
            </a:r>
            <a:r>
              <a:rPr lang="en-US" sz="3200" dirty="0" err="1" smtClean="0"/>
              <a:t>arbeidsledere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innen</a:t>
            </a:r>
            <a:r>
              <a:rPr lang="en-US" sz="3200" dirty="0" smtClean="0"/>
              <a:t> </a:t>
            </a:r>
            <a:r>
              <a:rPr lang="en-US" sz="3200" dirty="0" err="1" smtClean="0"/>
              <a:t>hotell</a:t>
            </a:r>
            <a:r>
              <a:rPr lang="en-US" sz="3200" dirty="0" smtClean="0"/>
              <a:t>- </a:t>
            </a:r>
            <a:r>
              <a:rPr lang="en-US" sz="3200" dirty="0" err="1" smtClean="0"/>
              <a:t>og</a:t>
            </a:r>
            <a:r>
              <a:rPr lang="en-US" sz="3200" dirty="0" smtClean="0"/>
              <a:t> restaurant</a:t>
            </a:r>
            <a:endParaRPr lang="nb-NO" sz="29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xmlns="" id="{97F04236-F5E7-4A9F-B934-F8A886B85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058" y="4024885"/>
            <a:ext cx="7000830" cy="307777"/>
          </a:xfrm>
        </p:spPr>
        <p:txBody>
          <a:bodyPr/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744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Plassholder for innhold 2"/>
          <p:cNvSpPr>
            <a:spLocks noGrp="1"/>
          </p:cNvSpPr>
          <p:nvPr>
            <p:ph idx="1"/>
          </p:nvPr>
        </p:nvSpPr>
        <p:spPr>
          <a:xfrm>
            <a:off x="1318225" y="1311275"/>
            <a:ext cx="6739925" cy="5410200"/>
          </a:xfrm>
        </p:spPr>
        <p:txBody>
          <a:bodyPr>
            <a:normAutofit fontScale="92500" lnSpcReduction="20000"/>
          </a:bodyPr>
          <a:lstStyle/>
          <a:p>
            <a:pPr marL="914400" lvl="1" indent="-514350">
              <a:buFontTx/>
              <a:buNone/>
            </a:pPr>
            <a:endParaRPr lang="nb-NO" sz="2000" dirty="0"/>
          </a:p>
          <a:p>
            <a:pPr marL="514350" indent="-514350"/>
            <a:r>
              <a:rPr lang="nb-NO" sz="1800" dirty="0"/>
              <a:t>Det betales i tillegg til den individuelle timelønnen 50 % for alle overtidstimer som ikke ifølge </a:t>
            </a:r>
            <a:r>
              <a:rPr lang="nb-NO" sz="1800" dirty="0" err="1"/>
              <a:t>nedenforstående</a:t>
            </a:r>
            <a:r>
              <a:rPr lang="nb-NO" sz="1800" dirty="0"/>
              <a:t> unntak skal betales med 100 %:</a:t>
            </a:r>
            <a:endParaRPr lang="nb-NO" sz="1600" dirty="0"/>
          </a:p>
          <a:p>
            <a:pPr marL="857250" lvl="3" indent="-514350"/>
            <a:r>
              <a:rPr lang="nb-NO" sz="1800" dirty="0"/>
              <a:t>For arbeid på fridager og for overtidsarbeid dager før fridager fra kl. 21.00 100%.</a:t>
            </a:r>
          </a:p>
          <a:p>
            <a:pPr marL="857250" lvl="3" indent="-514350"/>
            <a:r>
              <a:rPr lang="nb-NO" sz="1800" dirty="0"/>
              <a:t>For overtidsarbeid mellom kl. 21.00 og kl. 06.00 betales ett tillegg på 100 %.</a:t>
            </a:r>
          </a:p>
          <a:p>
            <a:pPr marL="857250" lvl="3" indent="-514350">
              <a:buNone/>
            </a:pPr>
            <a:endParaRPr lang="nb-NO" sz="1800" dirty="0"/>
          </a:p>
          <a:p>
            <a:pPr marL="400050" lvl="2" indent="-514350">
              <a:buNone/>
            </a:pPr>
            <a:r>
              <a:rPr lang="nb-NO" sz="1800" dirty="0">
                <a:solidFill>
                  <a:srgbClr val="C00000"/>
                </a:solidFill>
              </a:rPr>
              <a:t>B</a:t>
            </a:r>
            <a:r>
              <a:rPr lang="nb-NO" sz="1800" dirty="0"/>
              <a:t>. 	Spesielt tillegg på nevnte høytids- og helligdager (100%).  </a:t>
            </a:r>
          </a:p>
          <a:p>
            <a:pPr marL="400050" lvl="2" indent="-514350">
              <a:buNone/>
            </a:pPr>
            <a:r>
              <a:rPr lang="nb-NO" sz="1800" dirty="0"/>
              <a:t>	Dersom en arbeidsleder skulle hatt fri men må jobbe en slik høytids- og helligdag, betales:</a:t>
            </a:r>
          </a:p>
          <a:p>
            <a:pPr marL="857250" lvl="3" indent="-514350"/>
            <a:r>
              <a:rPr lang="nb-NO" sz="1800" dirty="0"/>
              <a:t>individuell timelønn</a:t>
            </a:r>
          </a:p>
          <a:p>
            <a:pPr marL="857250" lvl="3" indent="-514350"/>
            <a:r>
              <a:rPr lang="nb-NO" sz="1800" dirty="0"/>
              <a:t>+ overtidsgodtgjørelse (100 % av individuell lønn)</a:t>
            </a:r>
          </a:p>
          <a:p>
            <a:pPr marL="857250" lvl="3" indent="-514350"/>
            <a:r>
              <a:rPr lang="nb-NO" sz="1800" dirty="0"/>
              <a:t>+ høytids/helligdagstillegg (100 % av individuell lønn)</a:t>
            </a:r>
          </a:p>
          <a:p>
            <a:pPr marL="857250" lvl="3" indent="-514350"/>
            <a:endParaRPr lang="nb-NO" sz="1800" dirty="0"/>
          </a:p>
          <a:p>
            <a:pPr marL="0" lvl="1" indent="-514350">
              <a:buNone/>
            </a:pPr>
            <a:r>
              <a:rPr lang="nb-NO" sz="1800" b="1" dirty="0"/>
              <a:t>NB! </a:t>
            </a:r>
          </a:p>
          <a:p>
            <a:pPr marL="0" lvl="1" indent="-514350">
              <a:buNone/>
            </a:pPr>
            <a:r>
              <a:rPr lang="nb-NO" sz="1800" dirty="0"/>
              <a:t>Det er også faste tillegg for arbeid utenom alminnelig dagtid </a:t>
            </a:r>
          </a:p>
          <a:p>
            <a:pPr marL="0" lvl="1" indent="-514350">
              <a:buNone/>
            </a:pPr>
            <a:r>
              <a:rPr lang="nb-NO" sz="1800" dirty="0" err="1"/>
              <a:t>jf</a:t>
            </a:r>
            <a:r>
              <a:rPr lang="nb-NO" sz="1800" dirty="0"/>
              <a:t> lønnsbestemmelsene i § 8 f)</a:t>
            </a:r>
          </a:p>
          <a:p>
            <a:pPr marL="914400" lvl="1" indent="-514350">
              <a:buNone/>
            </a:pPr>
            <a:endParaRPr lang="nb-NO" sz="1400" dirty="0"/>
          </a:p>
          <a:p>
            <a:pPr marL="514350" indent="-514350"/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48666" r="17811"/>
          <a:stretch/>
        </p:blipFill>
        <p:spPr>
          <a:xfrm>
            <a:off x="8115300" y="0"/>
            <a:ext cx="4076700" cy="6858000"/>
          </a:xfrm>
          <a:prstGeom prst="rect">
            <a:avLst/>
          </a:prstGeom>
        </p:spPr>
      </p:pic>
      <p:sp>
        <p:nvSpPr>
          <p:cNvPr id="33794" name="Tittel 1"/>
          <p:cNvSpPr>
            <a:spLocks noGrp="1"/>
          </p:cNvSpPr>
          <p:nvPr>
            <p:ph type="title"/>
          </p:nvPr>
        </p:nvSpPr>
        <p:spPr>
          <a:xfrm>
            <a:off x="0" y="566225"/>
            <a:ext cx="9609667" cy="608525"/>
          </a:xfrm>
        </p:spPr>
        <p:txBody>
          <a:bodyPr/>
          <a:lstStyle/>
          <a:p>
            <a:pPr algn="l"/>
            <a:r>
              <a:rPr lang="nb-NO" b="0" dirty="0">
                <a:solidFill>
                  <a:schemeClr val="tx1"/>
                </a:solidFill>
              </a:rPr>
              <a:t> § </a:t>
            </a:r>
            <a:r>
              <a:rPr lang="nb-NO" b="0" dirty="0" smtClean="0">
                <a:solidFill>
                  <a:schemeClr val="tx1"/>
                </a:solidFill>
              </a:rPr>
              <a:t>11 Overtidsarbeid forts.</a:t>
            </a:r>
            <a:endParaRPr lang="nb-NO" b="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391" y="176360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63686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15506" y="1479603"/>
            <a:ext cx="6777567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b-NO" sz="2000" b="1" dirty="0"/>
              <a:t>§ 9   Likelønn og likestilling</a:t>
            </a:r>
          </a:p>
          <a:p>
            <a:pPr>
              <a:buNone/>
            </a:pPr>
            <a:endParaRPr lang="nb-NO" sz="2000" b="1" dirty="0"/>
          </a:p>
          <a:p>
            <a:pPr>
              <a:buNone/>
            </a:pPr>
            <a:r>
              <a:rPr lang="nb-NO" sz="2000" b="1" dirty="0"/>
              <a:t>§ 10  Kost og losji</a:t>
            </a:r>
          </a:p>
          <a:p>
            <a:r>
              <a:rPr lang="nb-NO" sz="1800" dirty="0"/>
              <a:t>Til enhver tid gjeldende bestemmelser for Hotell- og </a:t>
            </a:r>
            <a:r>
              <a:rPr lang="nb-NO" sz="1800" dirty="0" smtClean="0"/>
              <a:t>restaurantarbeiderforbundet</a:t>
            </a:r>
            <a:endParaRPr lang="nb-NO" sz="2000" b="1" dirty="0" smtClean="0"/>
          </a:p>
          <a:p>
            <a:endParaRPr lang="nb-NO" sz="1800" b="1" dirty="0">
              <a:solidFill>
                <a:schemeClr val="accent4"/>
              </a:solidFill>
            </a:endParaRPr>
          </a:p>
          <a:p>
            <a:pPr>
              <a:buNone/>
            </a:pPr>
            <a:r>
              <a:rPr lang="nb-NO" sz="2000" b="1" dirty="0"/>
              <a:t> § 12 Omsorgspermisjon</a:t>
            </a:r>
          </a:p>
          <a:p>
            <a:r>
              <a:rPr lang="nb-NO" sz="1800" dirty="0"/>
              <a:t>Bedriften dekker ordinær lønn i permisjonstiden for funksjonærer som innvilges omsorgspermisjon etter AML § 12-3 </a:t>
            </a:r>
          </a:p>
          <a:p>
            <a:pPr lvl="1"/>
            <a:r>
              <a:rPr lang="nb-NO" sz="1800" dirty="0"/>
              <a:t>2 uker i forbindelse med fødsel for far/person som bistår mor</a:t>
            </a:r>
          </a:p>
          <a:p>
            <a:pPr lvl="1"/>
            <a:r>
              <a:rPr lang="nb-NO" sz="1800" dirty="0"/>
              <a:t>Omsorgsovertakelse adoptiv-/fosterforeldre (barn under 15 år)</a:t>
            </a:r>
          </a:p>
          <a:p>
            <a:pPr marL="457200" lvl="1" indent="0">
              <a:buNone/>
            </a:pPr>
            <a:endParaRPr lang="nb-NO" sz="18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11</a:t>
            </a:fld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14689" r="40366"/>
          <a:stretch/>
        </p:blipFill>
        <p:spPr>
          <a:xfrm>
            <a:off x="8082225" y="0"/>
            <a:ext cx="4109775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2271" y="154654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46752"/>
            <a:ext cx="10134600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13 Reisegodtgjørelse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0" y="1541049"/>
            <a:ext cx="6599447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1800" dirty="0" smtClean="0">
                <a:solidFill>
                  <a:schemeClr val="tx2"/>
                </a:solidFill>
              </a:rPr>
              <a:t>1. </a:t>
            </a:r>
            <a:r>
              <a:rPr lang="nb-NO" sz="1800" dirty="0" smtClean="0"/>
              <a:t>Reiser </a:t>
            </a:r>
            <a:r>
              <a:rPr lang="nb-NO" sz="1800" dirty="0"/>
              <a:t>i bedriftens </a:t>
            </a:r>
            <a:r>
              <a:rPr lang="nb-NO" sz="1800" dirty="0" smtClean="0"/>
              <a:t>tjeneste</a:t>
            </a:r>
            <a:endParaRPr lang="nb-NO" sz="1800" dirty="0"/>
          </a:p>
          <a:p>
            <a:pPr lvl="1">
              <a:buFontTx/>
              <a:buAutoNum type="alphaUcPeriod"/>
            </a:pPr>
            <a:r>
              <a:rPr lang="nb-NO" sz="1800" dirty="0"/>
              <a:t>Reiser i bedriftens tjeneste godtgjøres etter bedriftens reiseregulativ for arbeidsledere.</a:t>
            </a:r>
          </a:p>
          <a:p>
            <a:pPr lvl="1">
              <a:buNone/>
            </a:pPr>
            <a:r>
              <a:rPr lang="nb-NO" sz="1800" dirty="0">
                <a:solidFill>
                  <a:schemeClr val="tx2"/>
                </a:solidFill>
              </a:rPr>
              <a:t>B</a:t>
            </a:r>
            <a:r>
              <a:rPr lang="nb-NO" sz="1800" dirty="0"/>
              <a:t>.	Hvis det ikke er regulativ og heller ikke tillitsvalgte skal det før funksjonæren reiser avtales en av tre ordninger:</a:t>
            </a:r>
          </a:p>
          <a:p>
            <a:pPr lvl="2">
              <a:buFont typeface="Wingdings" pitchFamily="2" charset="2"/>
              <a:buChar char="§"/>
            </a:pPr>
            <a:r>
              <a:rPr lang="nb-NO" sz="1800" dirty="0"/>
              <a:t>En fast diett- og losjigodtgjørelse</a:t>
            </a:r>
          </a:p>
          <a:p>
            <a:pPr lvl="2">
              <a:buFont typeface="Wingdings" pitchFamily="2" charset="2"/>
              <a:buChar char="§"/>
            </a:pPr>
            <a:r>
              <a:rPr lang="nb-NO" sz="1800" dirty="0"/>
              <a:t>Bedriften holde kost og losji</a:t>
            </a:r>
          </a:p>
          <a:p>
            <a:pPr lvl="2">
              <a:buFont typeface="Wingdings" pitchFamily="2" charset="2"/>
              <a:buChar char="§"/>
            </a:pPr>
            <a:r>
              <a:rPr lang="nb-NO" sz="1800" dirty="0"/>
              <a:t>Utgifter dekkes etter regning</a:t>
            </a:r>
          </a:p>
          <a:p>
            <a:pPr lvl="1">
              <a:buFontTx/>
              <a:buNone/>
            </a:pPr>
            <a:r>
              <a:rPr lang="nb-NO" sz="1800" dirty="0"/>
              <a:t>Benyttes bil skal det avtales godtgjørelse for dette.</a:t>
            </a:r>
          </a:p>
          <a:p>
            <a:pPr lvl="1">
              <a:buFontTx/>
              <a:buNone/>
            </a:pPr>
            <a:endParaRPr lang="nb-NO" sz="1800" dirty="0"/>
          </a:p>
          <a:p>
            <a:pPr>
              <a:buFontTx/>
              <a:buAutoNum type="arabicPeriod" startAt="2"/>
            </a:pPr>
            <a:r>
              <a:rPr lang="nb-NO" sz="1800" dirty="0" smtClean="0"/>
              <a:t> Hvor </a:t>
            </a:r>
            <a:r>
              <a:rPr lang="nb-NO" sz="1800" dirty="0"/>
              <a:t>stillingen medfører hyppige reisefravær, skal det tas </a:t>
            </a:r>
            <a:r>
              <a:rPr lang="nb-NO" sz="1800" dirty="0" smtClean="0"/>
              <a:t> hensyn </a:t>
            </a:r>
            <a:r>
              <a:rPr lang="nb-NO" sz="1800" dirty="0"/>
              <a:t>til dette ved lønnsfastsettelsen (jfr. § 8 </a:t>
            </a:r>
            <a:r>
              <a:rPr lang="nb-NO" sz="1800" dirty="0" err="1"/>
              <a:t>pkt</a:t>
            </a:r>
            <a:r>
              <a:rPr lang="nb-NO" sz="1800" dirty="0"/>
              <a:t> a).</a:t>
            </a:r>
          </a:p>
          <a:p>
            <a:pPr>
              <a:buNone/>
            </a:pPr>
            <a:endParaRPr lang="nb-NO" sz="1800" dirty="0"/>
          </a:p>
          <a:p>
            <a:pPr>
              <a:buAutoNum type="arabicPeriod" startAt="3"/>
            </a:pPr>
            <a:r>
              <a:rPr lang="nb-NO" sz="1800" dirty="0" smtClean="0"/>
              <a:t> Har </a:t>
            </a:r>
            <a:r>
              <a:rPr lang="nb-NO" sz="1800" dirty="0"/>
              <a:t>man andre tilfredsstillende </a:t>
            </a:r>
            <a:r>
              <a:rPr lang="nb-NO" sz="1800" dirty="0" smtClean="0"/>
              <a:t>ordninger  beholdes </a:t>
            </a:r>
            <a:r>
              <a:rPr lang="nb-NO" sz="1800" dirty="0"/>
              <a:t>disse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12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15356" r="47232"/>
          <a:stretch/>
        </p:blipFill>
        <p:spPr>
          <a:xfrm>
            <a:off x="8343482" y="0"/>
            <a:ext cx="3848518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5083" y="137720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-1" y="563685"/>
            <a:ext cx="10134600" cy="608525"/>
          </a:xfrm>
        </p:spPr>
        <p:txBody>
          <a:bodyPr/>
          <a:lstStyle/>
          <a:p>
            <a:pPr algn="l"/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0" y="1541049"/>
            <a:ext cx="6980767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nb-NO" sz="1800" b="1" dirty="0"/>
              <a:t>§ 14 Ferie og </a:t>
            </a:r>
            <a:r>
              <a:rPr lang="nb-NO" sz="1800" b="1" dirty="0" smtClean="0"/>
              <a:t>feriegodtgjørelse 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Gis i samsvar med ferieloven samt bestemmelsene om avtalefestet ferie (den femte ferieuken)</a:t>
            </a:r>
            <a:endParaRPr lang="nb-NO" sz="1800" dirty="0"/>
          </a:p>
          <a:p>
            <a:pPr marL="0" indent="0">
              <a:spcAft>
                <a:spcPts val="0"/>
              </a:spcAft>
              <a:buNone/>
            </a:pPr>
            <a:endParaRPr lang="nb-NO" sz="1800" b="1" dirty="0"/>
          </a:p>
          <a:p>
            <a:pPr marL="0" indent="0">
              <a:spcAft>
                <a:spcPts val="0"/>
              </a:spcAft>
              <a:buNone/>
            </a:pPr>
            <a:r>
              <a:rPr lang="nb-NO" sz="1800" b="1" dirty="0"/>
              <a:t>§ 15 Lønn under sykdom</a:t>
            </a:r>
          </a:p>
          <a:p>
            <a:pPr>
              <a:spcAft>
                <a:spcPts val="0"/>
              </a:spcAft>
            </a:pPr>
            <a:r>
              <a:rPr lang="nb-NO" sz="1800" dirty="0"/>
              <a:t>Fast ansatt arbeidsleder har rett til full lønn i minst 3 måneder i kalenderåret under sykdom som legitimeres ved legeattest, med fradrag av ytelser etter Lov om folketrygd</a:t>
            </a:r>
            <a:r>
              <a:rPr lang="nb-NO" sz="1800" dirty="0" smtClean="0"/>
              <a:t>.</a:t>
            </a:r>
          </a:p>
          <a:p>
            <a:pPr marL="0" indent="0">
              <a:spcAft>
                <a:spcPts val="0"/>
              </a:spcAft>
              <a:buNone/>
            </a:pPr>
            <a:endParaRPr lang="nb-NO" sz="1800" b="1" dirty="0"/>
          </a:p>
          <a:p>
            <a:pPr marL="0" indent="0">
              <a:spcAft>
                <a:spcPts val="0"/>
              </a:spcAft>
              <a:buNone/>
            </a:pPr>
            <a:r>
              <a:rPr lang="nb-NO" sz="1800" b="1" dirty="0"/>
              <a:t>§ 16 Lønn til etterlatte</a:t>
            </a:r>
          </a:p>
          <a:p>
            <a:pPr>
              <a:spcAft>
                <a:spcPts val="0"/>
              </a:spcAft>
            </a:pPr>
            <a:r>
              <a:rPr lang="nb-NO" sz="1800" dirty="0"/>
              <a:t>Dersom ansatt i 3 år, gis to </a:t>
            </a:r>
            <a:r>
              <a:rPr lang="nb-NO" sz="1800" dirty="0" err="1"/>
              <a:t>mnd</a:t>
            </a:r>
            <a:r>
              <a:rPr lang="nb-NO" sz="1800" dirty="0"/>
              <a:t> lønn til etterlatte</a:t>
            </a:r>
          </a:p>
          <a:p>
            <a:pPr marL="0" indent="0">
              <a:spcAft>
                <a:spcPts val="0"/>
              </a:spcAft>
              <a:buNone/>
            </a:pPr>
            <a:endParaRPr lang="nb-NO" sz="1800" b="1" dirty="0"/>
          </a:p>
          <a:p>
            <a:pPr marL="0" indent="0">
              <a:spcAft>
                <a:spcPts val="0"/>
              </a:spcAft>
              <a:buNone/>
            </a:pPr>
            <a:r>
              <a:rPr lang="nb-NO" sz="1800" b="1" dirty="0"/>
              <a:t>§ 17 Lønn under militærtjeneste</a:t>
            </a:r>
          </a:p>
          <a:p>
            <a:pPr>
              <a:spcAft>
                <a:spcPts val="0"/>
              </a:spcAft>
            </a:pPr>
            <a:endParaRPr lang="nb-NO" sz="2000" dirty="0"/>
          </a:p>
          <a:p>
            <a:pPr marL="400050" indent="-400050"/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13</a:t>
            </a:fld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43873" r="18090"/>
          <a:stretch/>
        </p:blipFill>
        <p:spPr>
          <a:xfrm>
            <a:off x="8283191" y="0"/>
            <a:ext cx="3908809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4632" y="154653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10272713" cy="608525"/>
          </a:xfrm>
        </p:spPr>
        <p:txBody>
          <a:bodyPr/>
          <a:lstStyle/>
          <a:p>
            <a:pPr algn="l" eaLnBrk="1" hangingPunct="1"/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1510" y="1489076"/>
            <a:ext cx="7267575" cy="4835525"/>
          </a:xfrm>
        </p:spPr>
        <p:txBody>
          <a:bodyPr/>
          <a:lstStyle/>
          <a:p>
            <a:pPr>
              <a:buNone/>
            </a:pPr>
            <a:r>
              <a:rPr lang="nb-NO" sz="2000" b="1" dirty="0"/>
              <a:t>§ 18 Vakttjeneste</a:t>
            </a:r>
          </a:p>
          <a:p>
            <a:pPr marL="504000"/>
            <a:r>
              <a:rPr lang="nb-NO" sz="1800" dirty="0"/>
              <a:t>Skal på forhånd ha truffet avtale om godtgjørelse for pålagt hjemmevakt som kan medføre frammøte på  arbeidsplassen.</a:t>
            </a:r>
          </a:p>
          <a:p>
            <a:pPr marL="504000">
              <a:buNone/>
            </a:pPr>
            <a:endParaRPr lang="nb-NO" sz="2000" b="1" dirty="0"/>
          </a:p>
          <a:p>
            <a:pPr marL="0" indent="0">
              <a:buNone/>
            </a:pPr>
            <a:r>
              <a:rPr lang="nb-NO" sz="2000" b="1" dirty="0"/>
              <a:t>§ 19 Tilgjengelighetsteknologi </a:t>
            </a:r>
            <a:endParaRPr lang="nb-NO" sz="1800" dirty="0"/>
          </a:p>
          <a:p>
            <a:pPr marL="0" indent="0">
              <a:buNone/>
            </a:pPr>
            <a:r>
              <a:rPr lang="nb-NO" sz="1800" dirty="0"/>
              <a:t>Viktig å ivareta arbeidstakers individuelle behov for fritid</a:t>
            </a:r>
          </a:p>
          <a:p>
            <a:pPr marL="400050" indent="-400050"/>
            <a:r>
              <a:rPr lang="nb-NO" sz="1800" dirty="0"/>
              <a:t>avklare arbeidsgivers forventinger</a:t>
            </a:r>
          </a:p>
          <a:p>
            <a:pPr marL="400050" indent="-400050"/>
            <a:r>
              <a:rPr lang="nb-NO" sz="1800" dirty="0"/>
              <a:t>drøfte rammene for bruk av slik teknologi </a:t>
            </a:r>
          </a:p>
          <a:p>
            <a:pPr marL="400050" indent="-400050"/>
            <a:r>
              <a:rPr lang="nb-NO" sz="1800" dirty="0"/>
              <a:t>Drøfte godtgjørelse for pålagt arbeid utenom ordinær arbeidstid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  <a:buNone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381750"/>
            <a:ext cx="431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14</a:t>
            </a:fld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7" r="36017"/>
          <a:stretch/>
        </p:blipFill>
        <p:spPr bwMode="auto">
          <a:xfrm>
            <a:off x="9402873" y="3329901"/>
            <a:ext cx="2789128" cy="352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1" t="119" r="31922" b="1"/>
          <a:stretch/>
        </p:blipFill>
        <p:spPr bwMode="auto">
          <a:xfrm>
            <a:off x="9402873" y="0"/>
            <a:ext cx="2789127" cy="332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3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091472" y="1325079"/>
            <a:ext cx="5507736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None/>
            </a:pPr>
            <a:r>
              <a:rPr lang="nb-NO" sz="2000" b="1" dirty="0"/>
              <a:t>§ 20 </a:t>
            </a:r>
            <a:r>
              <a:rPr lang="nb-NO" sz="2000" b="1" dirty="0" smtClean="0"/>
              <a:t>Oppsigelse</a:t>
            </a:r>
          </a:p>
          <a:p>
            <a:pPr>
              <a:lnSpc>
                <a:spcPct val="150000"/>
              </a:lnSpc>
              <a:spcAft>
                <a:spcPts val="1200"/>
              </a:spcAft>
              <a:buNone/>
            </a:pPr>
            <a:r>
              <a:rPr lang="nb-NO" sz="2000" b="1" dirty="0" smtClean="0"/>
              <a:t>§ </a:t>
            </a:r>
            <a:r>
              <a:rPr lang="nb-NO" sz="2000" b="1" dirty="0"/>
              <a:t>21 Spesielle </a:t>
            </a:r>
            <a:r>
              <a:rPr lang="nb-NO" sz="2000" b="1" dirty="0" smtClean="0"/>
              <a:t>fordeler</a:t>
            </a:r>
          </a:p>
          <a:p>
            <a:pPr>
              <a:lnSpc>
                <a:spcPct val="150000"/>
              </a:lnSpc>
              <a:spcAft>
                <a:spcPts val="1200"/>
              </a:spcAft>
              <a:buNone/>
            </a:pPr>
            <a:r>
              <a:rPr lang="nb-NO" sz="2000" b="1" dirty="0" smtClean="0"/>
              <a:t>§ </a:t>
            </a:r>
            <a:r>
              <a:rPr lang="nb-NO" sz="2000" b="1" dirty="0"/>
              <a:t>22 Antrekk og uniform</a:t>
            </a:r>
          </a:p>
          <a:p>
            <a:pPr>
              <a:spcAft>
                <a:spcPts val="1200"/>
              </a:spcAft>
            </a:pPr>
            <a:r>
              <a:rPr lang="nb-NO" sz="1800" dirty="0"/>
              <a:t>Arbeidsledernes antrekk skal være pent og </a:t>
            </a:r>
            <a:r>
              <a:rPr lang="nb-NO" sz="1800" dirty="0" smtClean="0"/>
              <a:t> ordentlig </a:t>
            </a:r>
            <a:r>
              <a:rPr lang="nb-NO" sz="1800" dirty="0"/>
              <a:t>i henhold til arbeidsgiverens anvisning</a:t>
            </a:r>
            <a:r>
              <a:rPr lang="nb-NO" sz="1800" dirty="0" smtClean="0"/>
              <a:t>.</a:t>
            </a:r>
            <a:endParaRPr lang="nb-NO" sz="1800" dirty="0"/>
          </a:p>
          <a:p>
            <a:pPr>
              <a:spcAft>
                <a:spcPts val="1200"/>
              </a:spcAft>
            </a:pPr>
            <a:r>
              <a:rPr lang="nb-NO" sz="1800" dirty="0"/>
              <a:t>Retningslinjer for økonomisk bidrag til arbeidstøy </a:t>
            </a:r>
            <a:r>
              <a:rPr lang="nb-NO" sz="1800" dirty="0" smtClean="0"/>
              <a:t> og </a:t>
            </a:r>
            <a:r>
              <a:rPr lang="nb-NO" sz="1800" dirty="0"/>
              <a:t>sko.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15</a:t>
            </a:fld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24375" t="11249" r="48183"/>
          <a:stretch/>
        </p:blipFill>
        <p:spPr>
          <a:xfrm>
            <a:off x="7737230" y="0"/>
            <a:ext cx="4454769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2622" y="173172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55219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§ 23 Livsfasepolitikk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09047" y="1550380"/>
            <a:ext cx="5907573" cy="4525963"/>
          </a:xfrm>
        </p:spPr>
        <p:txBody>
          <a:bodyPr>
            <a:noAutofit/>
          </a:bodyPr>
          <a:lstStyle/>
          <a:p>
            <a:r>
              <a:rPr lang="nb-NO" sz="1800" i="1" dirty="0" smtClean="0"/>
              <a:t>«FLT </a:t>
            </a:r>
            <a:r>
              <a:rPr lang="nb-NO" sz="1800" i="1" dirty="0"/>
              <a:t>og </a:t>
            </a:r>
            <a:r>
              <a:rPr lang="nb-NO" sz="1800" i="1" dirty="0" smtClean="0"/>
              <a:t>NHO Reiseliv </a:t>
            </a:r>
            <a:r>
              <a:rPr lang="nb-NO" sz="1800" i="1" dirty="0"/>
              <a:t>er enige om at de lokale parter i den enkelte virksomhet bør drøfte livsfasepolitikk. Formålet med å iverksette tiltak vil være å legge til rette for at virksomhetens og arbeidstakernes individuelle behov ivaretas.</a:t>
            </a:r>
          </a:p>
          <a:p>
            <a:pPr>
              <a:buNone/>
            </a:pPr>
            <a:r>
              <a:rPr lang="nb-NO" sz="1800" i="1" dirty="0"/>
              <a:t>	(…) Livsfasepolitikk vil være en del av personalpolitikken i virksomheten.”</a:t>
            </a:r>
            <a:endParaRPr lang="nb-NO" sz="1800" b="1" dirty="0">
              <a:sym typeface="Wingdings" pitchFamily="2" charset="2"/>
            </a:endParaRPr>
          </a:p>
          <a:p>
            <a:pPr lvl="1">
              <a:buNone/>
            </a:pPr>
            <a:r>
              <a:rPr lang="nb-NO" sz="3200" b="1" dirty="0">
                <a:sym typeface="Wingdings" pitchFamily="2" charset="2"/>
              </a:rPr>
              <a:t></a:t>
            </a:r>
            <a:r>
              <a:rPr lang="nb-NO" sz="1800" b="1" dirty="0">
                <a:sym typeface="Wingdings" pitchFamily="2" charset="2"/>
              </a:rPr>
              <a:t>  </a:t>
            </a:r>
            <a:r>
              <a:rPr lang="nb-NO" sz="1800" dirty="0"/>
              <a:t>seniorpolitikk med mer</a:t>
            </a:r>
          </a:p>
          <a:p>
            <a:pPr lvl="1">
              <a:buNone/>
            </a:pPr>
            <a:r>
              <a:rPr lang="nb-NO" sz="3200" b="1" dirty="0">
                <a:sym typeface="Wingdings" pitchFamily="2" charset="2"/>
              </a:rPr>
              <a:t></a:t>
            </a:r>
            <a:r>
              <a:rPr lang="nb-NO" sz="1800" b="1" dirty="0">
                <a:sym typeface="Wingdings" pitchFamily="2" charset="2"/>
              </a:rPr>
              <a:t> </a:t>
            </a:r>
            <a:r>
              <a:rPr lang="nb-NO" sz="1800" dirty="0"/>
              <a:t>handler om å anerkjenne at ansatte i ulike aldersgrupper og livsfaser kan ha forskjellige behov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16</a:t>
            </a:fld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968" y="0"/>
            <a:ext cx="4828032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248" y="198572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38286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0" y="1541049"/>
            <a:ext cx="6777567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None/>
            </a:pPr>
            <a:r>
              <a:rPr lang="nb-NO" sz="1800" b="1" dirty="0"/>
              <a:t>§ 24 </a:t>
            </a:r>
            <a:r>
              <a:rPr lang="nb-NO" sz="1800" b="1" dirty="0" smtClean="0"/>
              <a:t>Innvandrere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Partene er enige om at det både sentralt og lokalt må arbeides for å tilrettelegge forholdene slik at innvandrere rekrutteres</a:t>
            </a:r>
          </a:p>
          <a:p>
            <a:pPr marL="0" indent="0">
              <a:spcAft>
                <a:spcPts val="0"/>
              </a:spcAft>
              <a:buNone/>
            </a:pPr>
            <a:endParaRPr lang="nb-NO" sz="1800" dirty="0" smtClean="0"/>
          </a:p>
          <a:p>
            <a:pPr>
              <a:buNone/>
            </a:pPr>
            <a:r>
              <a:rPr lang="nb-NO" sz="1800" b="1" dirty="0" smtClean="0"/>
              <a:t>§ 25 </a:t>
            </a:r>
            <a:r>
              <a:rPr lang="nb-NO" sz="1800" b="1" dirty="0"/>
              <a:t>Forebygging av rusrelaterte </a:t>
            </a:r>
            <a:r>
              <a:rPr lang="nb-NO" sz="1800" b="1" dirty="0" smtClean="0"/>
              <a:t>problemer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FLT og NHO Reiseliv er </a:t>
            </a:r>
            <a:r>
              <a:rPr lang="nb-NO" sz="1800" dirty="0" err="1" smtClean="0"/>
              <a:t>eninge</a:t>
            </a:r>
            <a:r>
              <a:rPr lang="nb-NO" sz="1800" dirty="0" smtClean="0"/>
              <a:t> om at de lokale parter bør drøfte rusmiddelpolitikk. 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Sikte på å  forebygge uheldige virkninger som følge av alkohol og rus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Viser til AKAN</a:t>
            </a:r>
          </a:p>
          <a:p>
            <a:pPr>
              <a:spcAft>
                <a:spcPts val="0"/>
              </a:spcAft>
            </a:pPr>
            <a:endParaRPr lang="nb-NO" sz="1800" dirty="0"/>
          </a:p>
          <a:p>
            <a:pPr>
              <a:lnSpc>
                <a:spcPct val="150000"/>
              </a:lnSpc>
              <a:buNone/>
            </a:pPr>
            <a:r>
              <a:rPr lang="nb-NO" sz="1800" b="1" dirty="0"/>
              <a:t>§ </a:t>
            </a:r>
            <a:r>
              <a:rPr lang="nb-NO" sz="1800" b="1" dirty="0" smtClean="0"/>
              <a:t>26 </a:t>
            </a:r>
            <a:r>
              <a:rPr lang="nb-NO" sz="1800" b="1" dirty="0"/>
              <a:t>Innleie av arbeidstakere og utsetting av arbeid med </a:t>
            </a:r>
            <a:r>
              <a:rPr lang="nb-NO" sz="1800" b="1" dirty="0" smtClean="0"/>
              <a:t>mer</a:t>
            </a:r>
          </a:p>
          <a:p>
            <a:pPr>
              <a:lnSpc>
                <a:spcPct val="150000"/>
              </a:lnSpc>
              <a:buNone/>
            </a:pPr>
            <a:r>
              <a:rPr lang="nb-NO" sz="1800" b="1" dirty="0" smtClean="0"/>
              <a:t>§ 27 Varighet og oppsigelse</a:t>
            </a:r>
            <a:endParaRPr lang="nb-NO" sz="18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17</a:t>
            </a:fld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553" y="37004"/>
            <a:ext cx="3767655" cy="679153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995" y="181639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Korte velferdspermisjoner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38768" y="1231477"/>
            <a:ext cx="6035756" cy="4525963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nb-NO" sz="1800" b="1" dirty="0" smtClean="0"/>
              <a:t>Bilag 6 i overenskomsten</a:t>
            </a:r>
          </a:p>
          <a:p>
            <a:pPr>
              <a:buFontTx/>
              <a:buNone/>
            </a:pPr>
            <a:endParaRPr lang="nb-NO" sz="1800" dirty="0"/>
          </a:p>
          <a:p>
            <a:r>
              <a:rPr lang="nb-NO" sz="1800" dirty="0"/>
              <a:t>Rett til korte velferdspermisjoner som skal gis med full lønn av inntil én dags varighet.</a:t>
            </a:r>
            <a:endParaRPr lang="nb-NO" sz="1800" b="1" dirty="0"/>
          </a:p>
          <a:p>
            <a:pPr marL="0" indent="0">
              <a:buNone/>
            </a:pPr>
            <a:endParaRPr lang="nb-NO" sz="1800" dirty="0" smtClean="0"/>
          </a:p>
          <a:p>
            <a:r>
              <a:rPr lang="nb-NO" sz="1800" dirty="0" smtClean="0"/>
              <a:t>Det </a:t>
            </a:r>
            <a:r>
              <a:rPr lang="nb-NO" sz="1800" dirty="0"/>
              <a:t>skal inngås lokal avtale i bedriften om slike permisjoner. Bilaget lister opp et </a:t>
            </a:r>
            <a:r>
              <a:rPr lang="nb-NO" sz="1800" i="1" dirty="0"/>
              <a:t>minimum</a:t>
            </a:r>
            <a:r>
              <a:rPr lang="nb-NO" sz="1800" dirty="0"/>
              <a:t> av hvilke typer </a:t>
            </a:r>
            <a:r>
              <a:rPr lang="nb-NO" sz="1800" dirty="0" smtClean="0"/>
              <a:t>velferdspermisjoner som skal gis. Eksempler;</a:t>
            </a:r>
          </a:p>
          <a:p>
            <a:pPr lvl="1"/>
            <a:r>
              <a:rPr lang="nb-NO" sz="1800" dirty="0" smtClean="0"/>
              <a:t>deltakelse i begravelse</a:t>
            </a:r>
          </a:p>
          <a:p>
            <a:pPr lvl="1"/>
            <a:r>
              <a:rPr lang="nb-NO" sz="1800" dirty="0"/>
              <a:t>l</a:t>
            </a:r>
            <a:r>
              <a:rPr lang="nb-NO" sz="1800" dirty="0" smtClean="0"/>
              <a:t>egebesøk</a:t>
            </a:r>
          </a:p>
          <a:p>
            <a:pPr lvl="1"/>
            <a:r>
              <a:rPr lang="nb-NO" sz="1800" dirty="0" smtClean="0"/>
              <a:t>Akutt sykdomstilfelle i hjemmet</a:t>
            </a:r>
          </a:p>
          <a:p>
            <a:pPr lvl="1"/>
            <a:r>
              <a:rPr lang="nb-NO" sz="1800" dirty="0" smtClean="0"/>
              <a:t>følge barn første skoledag</a:t>
            </a:r>
          </a:p>
          <a:p>
            <a:pPr lvl="1"/>
            <a:r>
              <a:rPr lang="nb-NO" sz="1800" dirty="0" smtClean="0"/>
              <a:t>Konferansetime for barn i </a:t>
            </a:r>
            <a:r>
              <a:rPr lang="nb-NO" sz="1800" dirty="0" err="1" smtClean="0"/>
              <a:t>gunnskolen</a:t>
            </a:r>
            <a:endParaRPr lang="nb-NO" sz="1800" dirty="0" smtClean="0"/>
          </a:p>
          <a:p>
            <a:pPr lvl="1"/>
            <a:r>
              <a:rPr lang="nb-NO" sz="1800" dirty="0"/>
              <a:t>f</a:t>
            </a:r>
            <a:r>
              <a:rPr lang="nb-NO" sz="1800" dirty="0" smtClean="0"/>
              <a:t>lytting</a:t>
            </a:r>
          </a:p>
          <a:p>
            <a:pPr lvl="1"/>
            <a:r>
              <a:rPr lang="nb-NO" sz="1800" dirty="0" err="1" smtClean="0"/>
              <a:t>m.v</a:t>
            </a:r>
            <a:r>
              <a:rPr lang="nb-NO" sz="180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18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26282" r="32520"/>
          <a:stretch/>
        </p:blipFill>
        <p:spPr>
          <a:xfrm>
            <a:off x="7305152" y="0"/>
            <a:ext cx="4886848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138" y="173172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38286"/>
            <a:ext cx="7797800" cy="1162523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Lønnsbestemmelser og gangen i lønnsoppgjøret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072612" y="2025120"/>
            <a:ext cx="5878146" cy="4525963"/>
          </a:xfrm>
        </p:spPr>
        <p:txBody>
          <a:bodyPr>
            <a:noAutofit/>
          </a:bodyPr>
          <a:lstStyle/>
          <a:p>
            <a:pPr marL="0" indent="0">
              <a:spcBef>
                <a:spcPct val="35000"/>
              </a:spcBef>
              <a:buNone/>
              <a:defRPr/>
            </a:pPr>
            <a:r>
              <a:rPr lang="nb-NO" sz="1800" dirty="0"/>
              <a:t>De neste sidene gir en grundigere gjennomgang av </a:t>
            </a:r>
            <a:r>
              <a:rPr lang="nb-NO" sz="1800" dirty="0" smtClean="0"/>
              <a:t>overenskomstens lønnsparagraf § 8, </a:t>
            </a:r>
            <a:r>
              <a:rPr lang="nb-NO" sz="1800" dirty="0"/>
              <a:t>lokale lønnsforhandlinger og det sentrale </a:t>
            </a:r>
            <a:r>
              <a:rPr lang="nb-NO" sz="1800" dirty="0" smtClean="0"/>
              <a:t>lønnsoppgjøret</a:t>
            </a:r>
            <a:r>
              <a:rPr lang="nb-NO" sz="180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19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28227" r="39861"/>
          <a:stretch/>
        </p:blipFill>
        <p:spPr>
          <a:xfrm>
            <a:off x="8023369" y="0"/>
            <a:ext cx="4168631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523" y="181639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6"/>
            <a:ext cx="7341079" cy="1716521"/>
          </a:xfrm>
        </p:spPr>
        <p:txBody>
          <a:bodyPr/>
          <a:lstStyle/>
          <a:p>
            <a:pPr algn="l" eaLnBrk="1" hangingPunct="1"/>
            <a:r>
              <a:rPr lang="nb-NO" b="0" dirty="0">
                <a:solidFill>
                  <a:schemeClr val="tx1"/>
                </a:solidFill>
              </a:rPr>
              <a:t>Overenskomst for </a:t>
            </a:r>
            <a:r>
              <a:rPr lang="nb-NO" b="0" dirty="0" smtClean="0">
                <a:solidFill>
                  <a:schemeClr val="tx1"/>
                </a:solidFill>
              </a:rPr>
              <a:t>Arbeidsledere Hotell og Restaurant (H&amp;R)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101600" y="6534150"/>
            <a:ext cx="254000" cy="2645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z="1200" smtClean="0">
                <a:solidFill>
                  <a:schemeClr val="tx2"/>
                </a:solidFill>
              </a:rPr>
              <a:pPr>
                <a:defRPr/>
              </a:pPr>
              <a:t>2</a:t>
            </a:fld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6" name="Plassholder for innhold 1">
            <a:extLst>
              <a:ext uri="{FF2B5EF4-FFF2-40B4-BE49-F238E27FC236}">
                <a16:creationId xmlns="" xmlns:a16="http://schemas.microsoft.com/office/drawing/2014/main" id="{55F14BE7-DAB0-3145-9908-81D2527F1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960" y="2590128"/>
            <a:ext cx="5438461" cy="4076313"/>
          </a:xfrm>
        </p:spPr>
        <p:txBody>
          <a:bodyPr>
            <a:normAutofit/>
          </a:bodyPr>
          <a:lstStyle/>
          <a:p>
            <a:pPr marL="285750" indent="-285750"/>
            <a:r>
              <a:rPr lang="nb-NO" sz="1800" dirty="0" smtClean="0"/>
              <a:t>Her gis et innblikk </a:t>
            </a:r>
            <a:r>
              <a:rPr lang="nb-NO" sz="1800" dirty="0"/>
              <a:t>i de ulike paragrafene i overenskomsten, </a:t>
            </a:r>
            <a:r>
              <a:rPr lang="nb-NO" sz="1800" dirty="0" smtClean="0"/>
              <a:t>med </a:t>
            </a:r>
            <a:r>
              <a:rPr lang="nb-NO" sz="1800" dirty="0"/>
              <a:t>nærmere innføring i enkelte sentrale bestemmelser.  </a:t>
            </a:r>
          </a:p>
          <a:p>
            <a:pPr marL="285750" indent="-285750"/>
            <a:r>
              <a:rPr lang="nb-NO" sz="1800" dirty="0" smtClean="0"/>
              <a:t>Det anbefales </a:t>
            </a:r>
            <a:r>
              <a:rPr lang="nb-NO" sz="1800" dirty="0"/>
              <a:t>å</a:t>
            </a:r>
            <a:r>
              <a:rPr lang="nb-NO" sz="1800" dirty="0" smtClean="0"/>
              <a:t> ha </a:t>
            </a:r>
            <a:r>
              <a:rPr lang="nb-NO" sz="1800" dirty="0"/>
              <a:t>overenskomsten </a:t>
            </a:r>
            <a:r>
              <a:rPr lang="nb-NO" sz="1800" dirty="0" smtClean="0"/>
              <a:t>tilgjengelig slik at man kan lese avtaleteksten i denne parallelt.</a:t>
            </a:r>
            <a:endParaRPr lang="nb-NO" sz="18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32891" t="8788" r="31219" b="9849"/>
          <a:stretch/>
        </p:blipFill>
        <p:spPr>
          <a:xfrm>
            <a:off x="7351811" y="0"/>
            <a:ext cx="4840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FC0751E3-4E27-A440-9B2D-98B2B51D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1810808"/>
            <a:ext cx="5438461" cy="4214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 smtClean="0">
                <a:solidFill>
                  <a:srgbClr val="C10C1F"/>
                </a:solidFill>
              </a:rPr>
              <a:t>§ 8 inneholder</a:t>
            </a:r>
            <a:r>
              <a:rPr lang="nb-NO" sz="1800" dirty="0">
                <a:solidFill>
                  <a:srgbClr val="C10C1F"/>
                </a:solidFill>
              </a:rPr>
              <a:t>: </a:t>
            </a:r>
          </a:p>
          <a:p>
            <a:r>
              <a:rPr lang="nb-NO" sz="1800" dirty="0"/>
              <a:t>Prinsipper for fastsettelse av lønn</a:t>
            </a:r>
          </a:p>
          <a:p>
            <a:pPr marL="366713" lvl="1" indent="-184150">
              <a:buClr>
                <a:schemeClr val="bg2"/>
              </a:buClr>
              <a:buFont typeface="Systemfont normal"/>
              <a:buChar char="-"/>
            </a:pPr>
            <a:r>
              <a:rPr lang="nb-NO" sz="1800" dirty="0"/>
              <a:t>Retningslinjer ved eventuell individuell fastsettelse og differensiering (lønnssystem)</a:t>
            </a:r>
          </a:p>
          <a:p>
            <a:pPr marL="182563" indent="-182563">
              <a:spcAft>
                <a:spcPts val="600"/>
              </a:spcAft>
            </a:pPr>
            <a:r>
              <a:rPr lang="nb-NO" sz="1800" dirty="0"/>
              <a:t>Retningslinjer for regulering av lønn </a:t>
            </a:r>
          </a:p>
          <a:p>
            <a:pPr marL="182563" indent="-182563">
              <a:spcAft>
                <a:spcPts val="1200"/>
              </a:spcAft>
            </a:pPr>
            <a:r>
              <a:rPr lang="nb-NO" sz="1800" dirty="0"/>
              <a:t>Metode for årlige lokale </a:t>
            </a:r>
            <a:r>
              <a:rPr lang="nb-NO" sz="1800" dirty="0" smtClean="0"/>
              <a:t>forhandlinger</a:t>
            </a:r>
          </a:p>
          <a:p>
            <a:pPr marL="182563" indent="-182563">
              <a:spcAft>
                <a:spcPts val="1200"/>
              </a:spcAft>
            </a:pPr>
            <a:endParaRPr lang="nb-NO" sz="1800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nb-NO" sz="1800" dirty="0" err="1" smtClean="0"/>
              <a:t>FLTs</a:t>
            </a:r>
            <a:r>
              <a:rPr lang="nb-NO" sz="1800" dirty="0" smtClean="0"/>
              <a:t> avtaler er </a:t>
            </a:r>
            <a:r>
              <a:rPr lang="nb-NO" sz="1800" dirty="0"/>
              <a:t>bransjeoverskridende – derfor </a:t>
            </a:r>
            <a:r>
              <a:rPr lang="nb-NO" sz="1800" dirty="0" smtClean="0"/>
              <a:t>er kun rammeavtaler, som krever lokale tilpasninger</a:t>
            </a:r>
            <a:endParaRPr lang="nb-NO" sz="1800" dirty="0"/>
          </a:p>
          <a:p>
            <a:pPr marL="0" indent="0">
              <a:spcAft>
                <a:spcPts val="1200"/>
              </a:spcAft>
              <a:buNone/>
            </a:pPr>
            <a:endParaRPr lang="nb-NO" sz="1800" dirty="0"/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xmlns="" id="{72E12461-5BCC-5D47-B8E9-DB5B3E2750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" b="2309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xmlns="" id="{F8472D97-350B-A84E-B5CB-ECB57C17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3963"/>
            <a:ext cx="6572677" cy="1162523"/>
          </a:xfrm>
        </p:spPr>
        <p:txBody>
          <a:bodyPr/>
          <a:lstStyle/>
          <a:p>
            <a:r>
              <a:rPr lang="nb-NO" b="0" dirty="0" smtClean="0"/>
              <a:t>Overenskomstens lønnsbestemmelser § 8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xmlns="" id="{0B3C166B-F711-5E43-9BAD-257B50B97D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8127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D5BAE776-BEA1-934F-9306-0FB91DE0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6" y="1914525"/>
            <a:ext cx="4752234" cy="4141601"/>
          </a:xfrm>
        </p:spPr>
        <p:txBody>
          <a:bodyPr>
            <a:normAutofit/>
          </a:bodyPr>
          <a:lstStyle/>
          <a:p>
            <a:r>
              <a:rPr lang="nb-NO" sz="2200" dirty="0"/>
              <a:t>Ny stilling i nytt firma, eller ny stilling internt, sidestilt, eller opp/ned i hierarkiet</a:t>
            </a:r>
          </a:p>
          <a:p>
            <a:r>
              <a:rPr lang="nb-NO" sz="2200" dirty="0"/>
              <a:t>Etterutdanning/ny kompetanse</a:t>
            </a:r>
          </a:p>
          <a:p>
            <a:r>
              <a:rPr lang="nb-NO" sz="2200" dirty="0"/>
              <a:t>Bedriftens rammebetingelser</a:t>
            </a:r>
          </a:p>
          <a:p>
            <a:r>
              <a:rPr lang="nb-NO" sz="2200" dirty="0"/>
              <a:t>Endring av oppgaver og ansvarsforhold i stillingen</a:t>
            </a:r>
          </a:p>
          <a:p>
            <a:r>
              <a:rPr lang="nb-NO" sz="2200" dirty="0"/>
              <a:t>Årlige kollektive lønnsforhandlinger</a:t>
            </a:r>
          </a:p>
          <a:p>
            <a:r>
              <a:rPr lang="nb-NO" sz="2200" dirty="0"/>
              <a:t>Annet?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xmlns="" id="{48FE15AC-F4CD-D641-891F-9BCB198D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Hva forårsaker endringer i lønn?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xmlns="" id="{05F652EA-AF4C-FC4B-B67A-C9E716DCD81D}"/>
              </a:ext>
            </a:extLst>
          </p:cNvPr>
          <p:cNvSpPr/>
          <p:nvPr/>
        </p:nvSpPr>
        <p:spPr>
          <a:xfrm>
            <a:off x="6800850" y="1914525"/>
            <a:ext cx="1857375" cy="785813"/>
          </a:xfrm>
          <a:prstGeom prst="roundRect">
            <a:avLst>
              <a:gd name="adj" fmla="val 9394"/>
            </a:avLst>
          </a:prstGeom>
          <a:solidFill>
            <a:srgbClr val="C10C1F"/>
          </a:solidFill>
          <a:ln>
            <a:solidFill>
              <a:srgbClr val="C10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>
                <a:solidFill>
                  <a:prstClr val="white"/>
                </a:solidFill>
              </a:rPr>
              <a:t>KOLLEKTIVT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xmlns="" id="{B37DD4AD-024C-0644-BD34-FF304D38EB2B}"/>
              </a:ext>
            </a:extLst>
          </p:cNvPr>
          <p:cNvSpPr/>
          <p:nvPr/>
        </p:nvSpPr>
        <p:spPr>
          <a:xfrm>
            <a:off x="9572625" y="1914524"/>
            <a:ext cx="1857375" cy="785813"/>
          </a:xfrm>
          <a:prstGeom prst="roundRect">
            <a:avLst>
              <a:gd name="adj" fmla="val 9394"/>
            </a:avLst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>
                <a:solidFill>
                  <a:prstClr val="white"/>
                </a:solidFill>
              </a:rPr>
              <a:t>INDIVIDUELT</a:t>
            </a:r>
          </a:p>
        </p:txBody>
      </p:sp>
      <p:sp>
        <p:nvSpPr>
          <p:cNvPr id="6" name="Pil mot venstre og høyre 5">
            <a:extLst>
              <a:ext uri="{FF2B5EF4-FFF2-40B4-BE49-F238E27FC236}">
                <a16:creationId xmlns:a16="http://schemas.microsoft.com/office/drawing/2014/main" xmlns="" id="{D250A76C-F1A4-FB47-83BF-05FB8F52984D}"/>
              </a:ext>
            </a:extLst>
          </p:cNvPr>
          <p:cNvSpPr/>
          <p:nvPr/>
        </p:nvSpPr>
        <p:spPr>
          <a:xfrm>
            <a:off x="8729667" y="2120545"/>
            <a:ext cx="792000" cy="379766"/>
          </a:xfrm>
          <a:prstGeom prst="left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9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="" xmlns:a16="http://schemas.microsoft.com/office/drawing/2014/main" id="{463E7D31-21FE-B149-9551-0B3C61FC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Gangen i lønnsoppgjøret</a:t>
            </a:r>
          </a:p>
        </p:txBody>
      </p:sp>
      <p:cxnSp>
        <p:nvCxnSpPr>
          <p:cNvPr id="5" name="Rett linje 4">
            <a:extLst>
              <a:ext uri="{FF2B5EF4-FFF2-40B4-BE49-F238E27FC236}">
                <a16:creationId xmlns="" xmlns:a16="http://schemas.microsoft.com/office/drawing/2014/main" id="{1D3486F0-DF78-124E-85AD-A23C1DC2651D}"/>
              </a:ext>
            </a:extLst>
          </p:cNvPr>
          <p:cNvCxnSpPr>
            <a:cxnSpLocks/>
          </p:cNvCxnSpPr>
          <p:nvPr/>
        </p:nvCxnSpPr>
        <p:spPr>
          <a:xfrm>
            <a:off x="5938240" y="3875969"/>
            <a:ext cx="55800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="" xmlns:a16="http://schemas.microsoft.com/office/drawing/2014/main" id="{9FDE4929-0CF9-7141-8A97-5E51AEA8AA47}"/>
              </a:ext>
            </a:extLst>
          </p:cNvPr>
          <p:cNvCxnSpPr>
            <a:cxnSpLocks/>
          </p:cNvCxnSpPr>
          <p:nvPr/>
        </p:nvCxnSpPr>
        <p:spPr>
          <a:xfrm rot="5400000">
            <a:off x="5860082" y="3875969"/>
            <a:ext cx="360000" cy="0"/>
          </a:xfrm>
          <a:prstGeom prst="line">
            <a:avLst/>
          </a:prstGeom>
          <a:ln w="76200">
            <a:solidFill>
              <a:srgbClr val="444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="" xmlns:a16="http://schemas.microsoft.com/office/drawing/2014/main" id="{5D893863-C101-6640-81DF-3EAA55C5135B}"/>
              </a:ext>
            </a:extLst>
          </p:cNvPr>
          <p:cNvCxnSpPr>
            <a:cxnSpLocks/>
          </p:cNvCxnSpPr>
          <p:nvPr/>
        </p:nvCxnSpPr>
        <p:spPr>
          <a:xfrm rot="5400000">
            <a:off x="6928335" y="3875969"/>
            <a:ext cx="3600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="" xmlns:a16="http://schemas.microsoft.com/office/drawing/2014/main" id="{22525888-05ED-F845-86C1-F295F05E20DC}"/>
              </a:ext>
            </a:extLst>
          </p:cNvPr>
          <p:cNvCxnSpPr>
            <a:cxnSpLocks/>
          </p:cNvCxnSpPr>
          <p:nvPr/>
        </p:nvCxnSpPr>
        <p:spPr>
          <a:xfrm rot="5400000">
            <a:off x="7996588" y="3875969"/>
            <a:ext cx="360000" cy="0"/>
          </a:xfrm>
          <a:prstGeom prst="line">
            <a:avLst/>
          </a:prstGeom>
          <a:ln w="76200">
            <a:solidFill>
              <a:srgbClr val="444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="" xmlns:a16="http://schemas.microsoft.com/office/drawing/2014/main" id="{3CF9A677-8379-5E49-B5AC-76245BE38E2F}"/>
              </a:ext>
            </a:extLst>
          </p:cNvPr>
          <p:cNvCxnSpPr>
            <a:cxnSpLocks/>
          </p:cNvCxnSpPr>
          <p:nvPr/>
        </p:nvCxnSpPr>
        <p:spPr>
          <a:xfrm rot="5400000">
            <a:off x="9064841" y="3875969"/>
            <a:ext cx="3600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="" xmlns:a16="http://schemas.microsoft.com/office/drawing/2014/main" id="{FFDF3E2E-8490-C248-B138-2C15C7A800FF}"/>
              </a:ext>
            </a:extLst>
          </p:cNvPr>
          <p:cNvCxnSpPr>
            <a:cxnSpLocks/>
          </p:cNvCxnSpPr>
          <p:nvPr/>
        </p:nvCxnSpPr>
        <p:spPr>
          <a:xfrm rot="5400000">
            <a:off x="10133094" y="3875969"/>
            <a:ext cx="360000" cy="0"/>
          </a:xfrm>
          <a:prstGeom prst="line">
            <a:avLst/>
          </a:prstGeom>
          <a:ln w="76200">
            <a:solidFill>
              <a:srgbClr val="444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="" xmlns:a16="http://schemas.microsoft.com/office/drawing/2014/main" id="{9D8EC992-C240-7D42-9009-F290076764BB}"/>
              </a:ext>
            </a:extLst>
          </p:cNvPr>
          <p:cNvCxnSpPr>
            <a:cxnSpLocks/>
          </p:cNvCxnSpPr>
          <p:nvPr/>
        </p:nvCxnSpPr>
        <p:spPr>
          <a:xfrm rot="5400000">
            <a:off x="11201347" y="3875969"/>
            <a:ext cx="3600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irkelformet pil 16">
            <a:extLst>
              <a:ext uri="{FF2B5EF4-FFF2-40B4-BE49-F238E27FC236}">
                <a16:creationId xmlns="" xmlns:a16="http://schemas.microsoft.com/office/drawing/2014/main" id="{159907D5-6588-CD45-8CC9-26698DF372E8}"/>
              </a:ext>
            </a:extLst>
          </p:cNvPr>
          <p:cNvSpPr/>
          <p:nvPr/>
        </p:nvSpPr>
        <p:spPr>
          <a:xfrm>
            <a:off x="6013446" y="2402012"/>
            <a:ext cx="2183472" cy="2347415"/>
          </a:xfrm>
          <a:prstGeom prst="circularArrow">
            <a:avLst/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191919"/>
              </a:solidFill>
            </a:endParaRPr>
          </a:p>
        </p:txBody>
      </p:sp>
      <p:sp>
        <p:nvSpPr>
          <p:cNvPr id="19" name="Sirkelformet pil 18">
            <a:extLst>
              <a:ext uri="{FF2B5EF4-FFF2-40B4-BE49-F238E27FC236}">
                <a16:creationId xmlns="" xmlns:a16="http://schemas.microsoft.com/office/drawing/2014/main" id="{892F9B4C-CC3C-1040-87E2-5B7C32F799A8}"/>
              </a:ext>
            </a:extLst>
          </p:cNvPr>
          <p:cNvSpPr/>
          <p:nvPr/>
        </p:nvSpPr>
        <p:spPr>
          <a:xfrm>
            <a:off x="8157248" y="2402012"/>
            <a:ext cx="2183472" cy="2347415"/>
          </a:xfrm>
          <a:prstGeom prst="circularArrow">
            <a:avLst/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191919"/>
              </a:solidFill>
            </a:endParaRPr>
          </a:p>
        </p:txBody>
      </p:sp>
      <p:sp>
        <p:nvSpPr>
          <p:cNvPr id="22" name="Sirkelformet pil 21">
            <a:extLst>
              <a:ext uri="{FF2B5EF4-FFF2-40B4-BE49-F238E27FC236}">
                <a16:creationId xmlns="" xmlns:a16="http://schemas.microsoft.com/office/drawing/2014/main" id="{7EFA478F-CBDA-FB40-A49C-8D28FBCDAD13}"/>
              </a:ext>
            </a:extLst>
          </p:cNvPr>
          <p:cNvSpPr/>
          <p:nvPr/>
        </p:nvSpPr>
        <p:spPr>
          <a:xfrm flipV="1">
            <a:off x="7052479" y="3004788"/>
            <a:ext cx="2183472" cy="2347415"/>
          </a:xfrm>
          <a:prstGeom prst="circular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191919"/>
              </a:solidFill>
            </a:endParaRPr>
          </a:p>
        </p:txBody>
      </p:sp>
      <p:sp>
        <p:nvSpPr>
          <p:cNvPr id="23" name="Sirkelformet pil 22">
            <a:extLst>
              <a:ext uri="{FF2B5EF4-FFF2-40B4-BE49-F238E27FC236}">
                <a16:creationId xmlns="" xmlns:a16="http://schemas.microsoft.com/office/drawing/2014/main" id="{DACF7523-AAAD-B440-B84A-92E60341EB8A}"/>
              </a:ext>
            </a:extLst>
          </p:cNvPr>
          <p:cNvSpPr/>
          <p:nvPr/>
        </p:nvSpPr>
        <p:spPr>
          <a:xfrm flipV="1">
            <a:off x="9223109" y="3004788"/>
            <a:ext cx="2183472" cy="2347415"/>
          </a:xfrm>
          <a:prstGeom prst="circular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191919"/>
              </a:solidFill>
            </a:endParaRPr>
          </a:p>
        </p:txBody>
      </p:sp>
      <p:sp>
        <p:nvSpPr>
          <p:cNvPr id="26" name="Plassholder for innhold 1">
            <a:extLst>
              <a:ext uri="{FF2B5EF4-FFF2-40B4-BE49-F238E27FC236}">
                <a16:creationId xmlns="" xmlns:a16="http://schemas.microsoft.com/office/drawing/2014/main" id="{B2065664-FC87-9743-A5E6-1917F6DB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497" y="1839886"/>
            <a:ext cx="4302503" cy="1954192"/>
          </a:xfrm>
          <a:ln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800" b="1" dirty="0"/>
              <a:t>Sentralt hovedoppgjør annethvert år</a:t>
            </a:r>
          </a:p>
          <a:p>
            <a:pPr marL="0" indent="0">
              <a:buNone/>
            </a:pPr>
            <a:r>
              <a:rPr lang="nb-NO" sz="1800" dirty="0"/>
              <a:t>Tarifforhandling mellom NHO og FLT om:</a:t>
            </a:r>
          </a:p>
          <a:p>
            <a:pPr marL="179705" indent="-179705"/>
            <a:r>
              <a:rPr lang="nb-NO" sz="1800" dirty="0"/>
              <a:t>innholdet (teksten) i overenskomsten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sentralt bestemt lønnstillegg (kr/t og </a:t>
            </a:r>
            <a:r>
              <a:rPr lang="nb-NO" sz="1800" dirty="0" smtClean="0"/>
              <a:t>kr/</a:t>
            </a:r>
            <a:r>
              <a:rPr lang="nb-NO" sz="1800" dirty="0" err="1" smtClean="0"/>
              <a:t>mnd</a:t>
            </a:r>
            <a:r>
              <a:rPr lang="nb-NO" sz="1800" dirty="0" smtClean="0"/>
              <a:t>). Virkning </a:t>
            </a:r>
            <a:r>
              <a:rPr lang="nb-NO" sz="1800" dirty="0"/>
              <a:t>fra 1.mai.</a:t>
            </a:r>
            <a:endParaRPr lang="nb-NO" sz="1800" dirty="0">
              <a:cs typeface="Arial"/>
            </a:endParaRPr>
          </a:p>
        </p:txBody>
      </p:sp>
      <p:sp>
        <p:nvSpPr>
          <p:cNvPr id="28" name="Plassholder for innhold 1">
            <a:extLst>
              <a:ext uri="{FF2B5EF4-FFF2-40B4-BE49-F238E27FC236}">
                <a16:creationId xmlns="" xmlns:a16="http://schemas.microsoft.com/office/drawing/2014/main" id="{99409A74-3D2F-7E45-8653-E77B6BA61032}"/>
              </a:ext>
            </a:extLst>
          </p:cNvPr>
          <p:cNvSpPr txBox="1">
            <a:spLocks/>
          </p:cNvSpPr>
          <p:nvPr/>
        </p:nvSpPr>
        <p:spPr>
          <a:xfrm>
            <a:off x="1158498" y="3982472"/>
            <a:ext cx="4302502" cy="216432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rmAutofit/>
          </a:bodyPr>
          <a:lstStyle>
            <a:lvl1pPr marL="180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4450" indent="-179388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10A1F"/>
              </a:buClr>
              <a:buFont typeface="Arial" panose="020B0604020202020204" pitchFamily="34" charset="0"/>
              <a:buNone/>
            </a:pPr>
            <a:r>
              <a:rPr lang="nb-NO" sz="1800" b="1">
                <a:solidFill>
                  <a:srgbClr val="191919"/>
                </a:solidFill>
              </a:rPr>
              <a:t>Sentralt mellomoppgjør år to i avtaleperioden</a:t>
            </a:r>
          </a:p>
          <a:p>
            <a:pPr marL="0" indent="0">
              <a:buClr>
                <a:srgbClr val="C10A1F"/>
              </a:buClr>
              <a:buFont typeface="Arial" panose="020B0604020202020204" pitchFamily="34" charset="0"/>
              <a:buNone/>
            </a:pPr>
            <a:r>
              <a:rPr lang="nb-NO" sz="1800">
                <a:solidFill>
                  <a:srgbClr val="191919"/>
                </a:solidFill>
              </a:rPr>
              <a:t>Forhandling sentralt mellom NHO og FLT om lønnsregulering:</a:t>
            </a:r>
          </a:p>
          <a:p>
            <a:pPr marL="179705" indent="-179705">
              <a:buClr>
                <a:srgbClr val="C10A1F"/>
              </a:buClr>
            </a:pPr>
            <a:r>
              <a:rPr lang="nb-NO" sz="1800">
                <a:solidFill>
                  <a:srgbClr val="191919"/>
                </a:solidFill>
              </a:rPr>
              <a:t> sentralt bestemt lønnstillegg (kr/t og kr/</a:t>
            </a:r>
            <a:r>
              <a:rPr lang="nb-NO" sz="1800" err="1">
                <a:solidFill>
                  <a:srgbClr val="191919"/>
                </a:solidFill>
              </a:rPr>
              <a:t>mnd</a:t>
            </a:r>
            <a:r>
              <a:rPr lang="nb-NO" sz="1800">
                <a:solidFill>
                  <a:srgbClr val="191919"/>
                </a:solidFill>
              </a:rPr>
              <a:t>) for det </a:t>
            </a:r>
            <a:r>
              <a:rPr lang="nb-NO" sz="1800" i="1">
                <a:solidFill>
                  <a:srgbClr val="191919"/>
                </a:solidFill>
              </a:rPr>
              <a:t>andre</a:t>
            </a:r>
            <a:r>
              <a:rPr lang="nb-NO" sz="1800">
                <a:solidFill>
                  <a:srgbClr val="191919"/>
                </a:solidFill>
              </a:rPr>
              <a:t> avtaleåret, virkning fra 1.mai.</a:t>
            </a:r>
            <a:endParaRPr lang="nb-NO" sz="1800">
              <a:solidFill>
                <a:srgbClr val="191919"/>
              </a:solidFill>
              <a:cs typeface="Arial"/>
            </a:endParaRPr>
          </a:p>
        </p:txBody>
      </p:sp>
      <p:sp>
        <p:nvSpPr>
          <p:cNvPr id="29" name="Trekant 28">
            <a:extLst>
              <a:ext uri="{FF2B5EF4-FFF2-40B4-BE49-F238E27FC236}">
                <a16:creationId xmlns="" xmlns:a16="http://schemas.microsoft.com/office/drawing/2014/main" id="{3C91D79B-2BB6-184D-9725-C0D0248DB3DA}"/>
              </a:ext>
            </a:extLst>
          </p:cNvPr>
          <p:cNvSpPr/>
          <p:nvPr/>
        </p:nvSpPr>
        <p:spPr>
          <a:xfrm rot="5400000">
            <a:off x="4699307" y="2676785"/>
            <a:ext cx="1954192" cy="280394"/>
          </a:xfrm>
          <a:prstGeom prst="triangle">
            <a:avLst/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30" name="Trekant 29">
            <a:extLst>
              <a:ext uri="{FF2B5EF4-FFF2-40B4-BE49-F238E27FC236}">
                <a16:creationId xmlns="" xmlns:a16="http://schemas.microsoft.com/office/drawing/2014/main" id="{9E1C9439-4AF3-6046-B7EB-D90A42FB3B28}"/>
              </a:ext>
            </a:extLst>
          </p:cNvPr>
          <p:cNvSpPr/>
          <p:nvPr/>
        </p:nvSpPr>
        <p:spPr>
          <a:xfrm rot="5400000">
            <a:off x="4699307" y="4892868"/>
            <a:ext cx="1954192" cy="28039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47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4376F4C8-E899-2C4B-B00E-6AD228813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2270202"/>
            <a:ext cx="5438461" cy="3841679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/>
            <a:r>
              <a:rPr lang="nb-NO" sz="1800" dirty="0"/>
              <a:t>Årlige kollektive forhandlinger lokalt i virksomheten med utgangspunkt i </a:t>
            </a:r>
            <a:r>
              <a:rPr lang="nb-NO" sz="1800" dirty="0" smtClean="0"/>
              <a:t>overenskomstens § 8.</a:t>
            </a:r>
            <a:endParaRPr lang="en-US" sz="1800" dirty="0">
              <a:cs typeface="Arial"/>
            </a:endParaRPr>
          </a:p>
          <a:p>
            <a:pPr marL="179705" indent="-179705"/>
            <a:r>
              <a:rPr lang="nb-NO" sz="1800" dirty="0"/>
              <a:t>Forhandle felles og </a:t>
            </a:r>
            <a:r>
              <a:rPr lang="nb-NO" sz="1800" dirty="0" err="1"/>
              <a:t>evt</a:t>
            </a:r>
            <a:r>
              <a:rPr lang="nb-NO" sz="1800" dirty="0"/>
              <a:t> individuelt tillegg, </a:t>
            </a:r>
            <a:r>
              <a:rPr lang="nb-NO" sz="1800" i="1" dirty="0"/>
              <a:t>ut over</a:t>
            </a:r>
            <a:r>
              <a:rPr lang="nb-NO" sz="1800" dirty="0"/>
              <a:t> det som er avtalt på sentralt hold.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Én gang årlig, til avtalt tidspunkt (ikke nødvendigvis 1.mai</a:t>
            </a:r>
            <a:r>
              <a:rPr lang="nb-NO" sz="1800" dirty="0" smtClean="0"/>
              <a:t>).</a:t>
            </a:r>
          </a:p>
          <a:p>
            <a:pPr marL="179705" indent="-179705"/>
            <a:r>
              <a:rPr lang="nb-NO" sz="1800" dirty="0" smtClean="0"/>
              <a:t>Man ser </a:t>
            </a:r>
            <a:r>
              <a:rPr lang="nb-NO" sz="1800" dirty="0"/>
              <a:t>hen til </a:t>
            </a:r>
            <a:r>
              <a:rPr lang="nb-NO" sz="1800" dirty="0" smtClean="0"/>
              <a:t>rammen </a:t>
            </a:r>
            <a:r>
              <a:rPr lang="nb-NO" sz="1800" dirty="0"/>
              <a:t>fra sentralt </a:t>
            </a:r>
            <a:r>
              <a:rPr lang="nb-NO" sz="1800" dirty="0" smtClean="0"/>
              <a:t>oppgjør (frontfaget), men reguleringen i hver enkelt bedrift bestemmes etter forhandling med fokus på lokale forhold; «de fire kriterier».</a:t>
            </a:r>
            <a:endParaRPr lang="nb-NO" sz="1800" dirty="0">
              <a:cs typeface="Arial"/>
            </a:endParaRPr>
          </a:p>
          <a:p>
            <a:pPr marL="0" indent="0">
              <a:buNone/>
            </a:pPr>
            <a:endParaRPr lang="nb-NO" sz="1800" dirty="0">
              <a:cs typeface="Arial"/>
            </a:endParaRPr>
          </a:p>
        </p:txBody>
      </p:sp>
      <p:pic>
        <p:nvPicPr>
          <p:cNvPr id="7" name="Plassholder for bilde 6">
            <a:extLst>
              <a:ext uri="{FF2B5EF4-FFF2-40B4-BE49-F238E27FC236}">
                <a16:creationId xmlns="" xmlns:a16="http://schemas.microsoft.com/office/drawing/2014/main" id="{60025835-FA1D-D449-BF21-85F70E2884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1161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="" xmlns:a16="http://schemas.microsoft.com/office/drawing/2014/main" id="{CF47ECA3-8D40-FC41-84C6-2BC7EDAE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7200899" cy="1162523"/>
          </a:xfrm>
        </p:spPr>
        <p:txBody>
          <a:bodyPr/>
          <a:lstStyle/>
          <a:p>
            <a:r>
              <a:rPr lang="nb-NO" b="0" dirty="0" smtClean="0"/>
              <a:t>Årlige lokale lønnsforhandlinger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B8DDA52B-8A02-044A-953A-596265288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8206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518" y="-34925"/>
            <a:ext cx="4828032" cy="6858000"/>
          </a:xfrm>
          <a:prstGeom prst="rect">
            <a:avLst/>
          </a:prstGeom>
        </p:spPr>
      </p:pic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071035" y="1270116"/>
            <a:ext cx="5830097" cy="4525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b-NO" sz="1600" i="1" dirty="0" smtClean="0"/>
              <a:t>Dette er forutsetninger </a:t>
            </a:r>
            <a:r>
              <a:rPr lang="nb-NO" sz="1600" i="1" dirty="0"/>
              <a:t>som må </a:t>
            </a:r>
            <a:r>
              <a:rPr lang="nb-NO" sz="1600" i="1" dirty="0" smtClean="0"/>
              <a:t>være på </a:t>
            </a:r>
            <a:r>
              <a:rPr lang="nb-NO" sz="1600" i="1" dirty="0"/>
              <a:t>plass </a:t>
            </a:r>
            <a:r>
              <a:rPr lang="nb-NO" sz="1600" i="1" dirty="0">
                <a:solidFill>
                  <a:srgbClr val="FF0000"/>
                </a:solidFill>
              </a:rPr>
              <a:t>før </a:t>
            </a:r>
            <a:r>
              <a:rPr lang="nb-NO" sz="1600" i="1" dirty="0" smtClean="0">
                <a:solidFill>
                  <a:srgbClr val="FF0000"/>
                </a:solidFill>
              </a:rPr>
              <a:t>man forhandler </a:t>
            </a:r>
            <a:r>
              <a:rPr lang="nb-NO" sz="1600" i="1" dirty="0"/>
              <a:t>etter tariffavtalens system for individuell avlønning</a:t>
            </a:r>
            <a:r>
              <a:rPr lang="nb-NO" sz="1600" i="1" dirty="0" smtClean="0"/>
              <a:t>:</a:t>
            </a:r>
          </a:p>
          <a:p>
            <a:pPr marL="400050" indent="-400050">
              <a:spcBef>
                <a:spcPct val="35000"/>
              </a:spcBef>
              <a:buNone/>
              <a:defRPr/>
            </a:pPr>
            <a:endParaRPr lang="nb-NO" sz="1600" u="sng" dirty="0"/>
          </a:p>
          <a:p>
            <a:pPr marL="400050" indent="-400050">
              <a:spcBef>
                <a:spcPct val="35000"/>
              </a:spcBef>
              <a:buNone/>
              <a:defRPr/>
            </a:pPr>
            <a:r>
              <a:rPr lang="nb-NO" sz="1800" b="1" dirty="0" smtClean="0"/>
              <a:t>Prinsippene </a:t>
            </a:r>
            <a:r>
              <a:rPr lang="nb-NO" sz="1800" b="1" dirty="0"/>
              <a:t>for lønnsfastsettelse i bedriften</a:t>
            </a:r>
          </a:p>
          <a:p>
            <a:pPr marL="400050" indent="-400050">
              <a:spcBef>
                <a:spcPct val="35000"/>
              </a:spcBef>
              <a:defRPr/>
            </a:pPr>
            <a:r>
              <a:rPr lang="nb-NO" sz="1600" dirty="0"/>
              <a:t>De tillitsvalgte kan kreve tatt opp det prinsipp / den form bedriftens lønnsfastsettelse foretas etter. § 8 b) (1) </a:t>
            </a:r>
          </a:p>
          <a:p>
            <a:pPr marL="400050" indent="-400050">
              <a:spcBef>
                <a:spcPct val="35000"/>
              </a:spcBef>
              <a:defRPr/>
            </a:pPr>
            <a:r>
              <a:rPr lang="nb-NO" sz="1600" dirty="0"/>
              <a:t>Skal få utlevert liste over individuell månedslønn for samtlige medlemmer underlagt denne overenskomst til dette møtet. § 8 b) (2)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24</a:t>
            </a:fld>
            <a:endParaRPr lang="nb-NO" dirty="0"/>
          </a:p>
        </p:txBody>
      </p:sp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38286"/>
            <a:ext cx="9762067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Fundament før lokale forhandlinger</a:t>
            </a:r>
            <a:endParaRPr lang="nb-NO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78909D05-4F4A-7348-B4BB-C8114F094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1914525"/>
            <a:ext cx="8135908" cy="4570357"/>
          </a:xfrm>
          <a:ln>
            <a:noFill/>
          </a:ln>
        </p:spPr>
        <p:txBody>
          <a:bodyPr>
            <a:normAutofit/>
          </a:bodyPr>
          <a:lstStyle/>
          <a:p>
            <a:r>
              <a:rPr lang="nb-NO" sz="2000" dirty="0"/>
              <a:t>Lønnspolitikk svarer på </a:t>
            </a:r>
            <a:r>
              <a:rPr lang="nb-NO" sz="2000" i="1" dirty="0"/>
              <a:t>«Hva ønsker vi å oppnå med lønnssystemet»</a:t>
            </a:r>
            <a:r>
              <a:rPr lang="nb-NO" sz="2000" dirty="0"/>
              <a:t>, eller  </a:t>
            </a:r>
            <a:r>
              <a:rPr lang="nb-NO" sz="2000" i="1" dirty="0"/>
              <a:t>«Hva er det som bør føre til lønnstillegg i vår virksomhet».</a:t>
            </a:r>
          </a:p>
          <a:p>
            <a:r>
              <a:rPr lang="nb-NO" sz="2000" dirty="0"/>
              <a:t>Tidligere var ansiennitet det viktigste kriteriet for å få lønnstillegg. I dag er medarbeidernes bidrag til å skape et godt og faglig spennende arbeidsmiljø viktige egenskaper som ikke kan måles på samme objektive måte.</a:t>
            </a:r>
          </a:p>
          <a:p>
            <a:r>
              <a:rPr lang="nb-NO" sz="2000" dirty="0"/>
              <a:t>Lønnspolitikk er første skritt i å innføre et lønnssystem eller omdanne en praksis for lønnsfastsettelse til et lønnssystem.  Dette kan være krevende.</a:t>
            </a:r>
          </a:p>
          <a:p>
            <a:r>
              <a:rPr lang="nb-NO" sz="2000" dirty="0"/>
              <a:t>At alle medarbeidere skal være fornøyd med egen lønn er et urealistisk mål å sette, men det bør være et </a:t>
            </a:r>
            <a:r>
              <a:rPr lang="nb-NO" sz="2000" dirty="0">
                <a:solidFill>
                  <a:srgbClr val="C10C1F"/>
                </a:solidFill>
              </a:rPr>
              <a:t>mål at alle medarbeiderne skal oppleve god kvalitet i vurderinger og fordeling av lønn</a:t>
            </a:r>
            <a:r>
              <a:rPr lang="nb-NO" sz="2000" dirty="0"/>
              <a:t>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xmlns="" id="{5FFF081A-C058-204F-8CB3-8F91A7C1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NHO om lønnspolitikk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0F826098-1585-9D40-B8C9-213C7E59E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36" y="1914525"/>
            <a:ext cx="1532408" cy="199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09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78909D05-4F4A-7348-B4BB-C8114F094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1914525"/>
            <a:ext cx="8135908" cy="4218989"/>
          </a:xfrm>
          <a:ln>
            <a:noFill/>
          </a:ln>
        </p:spPr>
        <p:txBody>
          <a:bodyPr>
            <a:normAutofit/>
          </a:bodyPr>
          <a:lstStyle/>
          <a:p>
            <a:r>
              <a:rPr lang="nb-NO" sz="2000" dirty="0"/>
              <a:t>Bør bygge på en analyse av mål- og strategiplaner i virksomheten og inngå i lønnsfastsettelsen i virksomheten</a:t>
            </a:r>
          </a:p>
          <a:p>
            <a:r>
              <a:rPr lang="nb-NO" sz="2000" dirty="0"/>
              <a:t>Gi tydelige signaler om hva som er </a:t>
            </a:r>
            <a:r>
              <a:rPr lang="nb-NO" sz="2000" dirty="0">
                <a:solidFill>
                  <a:srgbClr val="C10C1F"/>
                </a:solidFill>
              </a:rPr>
              <a:t>ønsket adferd og kompetanse</a:t>
            </a:r>
          </a:p>
          <a:p>
            <a:r>
              <a:rPr lang="nb-NO" sz="2000" dirty="0"/>
              <a:t>uttrykke hvordan </a:t>
            </a:r>
            <a:r>
              <a:rPr lang="nb-NO" sz="2000" dirty="0">
                <a:solidFill>
                  <a:srgbClr val="C10C1F"/>
                </a:solidFill>
              </a:rPr>
              <a:t>lønnsmessige tiltak </a:t>
            </a:r>
            <a:r>
              <a:rPr lang="nb-NO" sz="2000" dirty="0"/>
              <a:t>skal bidra til å nå virksomhetens mål</a:t>
            </a:r>
          </a:p>
          <a:p>
            <a:r>
              <a:rPr lang="nb-NO" sz="2000" dirty="0"/>
              <a:t>Beskrivelse av riktig kompetanse og adferd som arbeidstaker kan innrette seg etter og måles opp mot ved lønnsfastsettelse/lokale forhandlinger</a:t>
            </a:r>
          </a:p>
          <a:p>
            <a:r>
              <a:rPr lang="nb-NO" sz="2000" dirty="0"/>
              <a:t>Lønnspolitikken må ha en </a:t>
            </a:r>
            <a:r>
              <a:rPr lang="nb-NO" sz="2000" dirty="0">
                <a:solidFill>
                  <a:srgbClr val="C10C1F"/>
                </a:solidFill>
              </a:rPr>
              <a:t>tydelig plass på arbeidsplassen</a:t>
            </a:r>
            <a:r>
              <a:rPr lang="nb-NO" sz="2000" dirty="0"/>
              <a:t>, være kjent og forstått av alle og inngå i lederopplæring og introduksjon av nyansatte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xmlns="" id="{5FFF081A-C058-204F-8CB3-8F91A7C1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VIRKE om lønnspolitikk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B0746990-C1BA-2242-81BE-89592DE86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771" y="1812595"/>
            <a:ext cx="2129869" cy="7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73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8F127CF6-725D-6C40-AE0A-9BC13940C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334" y="1428750"/>
            <a:ext cx="5961147" cy="40005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1600" i="1" dirty="0"/>
              <a:t>Dette er forutsetninger som må være på plass </a:t>
            </a:r>
            <a:r>
              <a:rPr lang="nb-NO" sz="1600" i="1" dirty="0">
                <a:solidFill>
                  <a:srgbClr val="C00000"/>
                </a:solidFill>
              </a:rPr>
              <a:t>før man  forhandler </a:t>
            </a:r>
            <a:r>
              <a:rPr lang="nb-NO" sz="1600" i="1" dirty="0"/>
              <a:t>etter tariffavtalens system for individuell </a:t>
            </a:r>
            <a:r>
              <a:rPr lang="nb-NO" sz="1600" i="1" dirty="0" smtClean="0"/>
              <a:t>avlønning</a:t>
            </a:r>
            <a:endParaRPr lang="nb-NO" sz="1600" b="1" dirty="0">
              <a:solidFill>
                <a:srgbClr val="C10C1F"/>
              </a:solidFill>
            </a:endParaRPr>
          </a:p>
          <a:p>
            <a:pPr marL="0" indent="0">
              <a:buNone/>
            </a:pPr>
            <a:r>
              <a:rPr lang="nb-NO" sz="1600" b="1" dirty="0" smtClean="0"/>
              <a:t>Systematisk stillings- og dyktighetsvurdering med retningslinjer og vurderingskriterier  – § 8 c)</a:t>
            </a:r>
            <a:endParaRPr lang="nb-NO" sz="1600" b="1" dirty="0"/>
          </a:p>
          <a:p>
            <a:pPr>
              <a:spcBef>
                <a:spcPts val="600"/>
              </a:spcBef>
              <a:spcAft>
                <a:spcPct val="30000"/>
              </a:spcAft>
            </a:pPr>
            <a:r>
              <a:rPr lang="nb-NO" sz="1600" dirty="0" smtClean="0"/>
              <a:t>Bli enige</a:t>
            </a:r>
            <a:r>
              <a:rPr lang="nb-NO" sz="1600" b="1" dirty="0" smtClean="0"/>
              <a:t> </a:t>
            </a:r>
            <a:r>
              <a:rPr lang="nb-NO" sz="1600" dirty="0"/>
              <a:t>om de retningslinjer og kriterier som skal legges til grunn for framtidige </a:t>
            </a:r>
            <a:r>
              <a:rPr lang="nb-NO" sz="1600" dirty="0" smtClean="0"/>
              <a:t>lønnsfastsettelser</a:t>
            </a:r>
          </a:p>
          <a:p>
            <a:pPr>
              <a:spcBef>
                <a:spcPts val="600"/>
              </a:spcBef>
              <a:spcAft>
                <a:spcPct val="30000"/>
              </a:spcAft>
            </a:pPr>
            <a:r>
              <a:rPr lang="nb-NO" sz="1600" dirty="0"/>
              <a:t>F</a:t>
            </a:r>
            <a:r>
              <a:rPr lang="nb-NO" sz="1600" dirty="0" smtClean="0"/>
              <a:t>remmer </a:t>
            </a:r>
            <a:r>
              <a:rPr lang="nb-NO" sz="1600" dirty="0"/>
              <a:t>bedriftens lønnsomhet og trygghet for de </a:t>
            </a:r>
            <a:r>
              <a:rPr lang="nb-NO" sz="1600" dirty="0" smtClean="0"/>
              <a:t>ansatte</a:t>
            </a:r>
            <a:endParaRPr lang="nb-NO" sz="1600" b="1" dirty="0"/>
          </a:p>
          <a:p>
            <a:pPr marL="179705" indent="-179705">
              <a:spcAft>
                <a:spcPts val="0"/>
              </a:spcAft>
            </a:pPr>
            <a:r>
              <a:rPr lang="nb-NO" sz="1600" dirty="0"/>
              <a:t>R</a:t>
            </a:r>
            <a:r>
              <a:rPr lang="nb-NO" sz="1600" dirty="0" smtClean="0"/>
              <a:t>etningslinjer </a:t>
            </a:r>
            <a:r>
              <a:rPr lang="nb-NO" sz="1600" dirty="0"/>
              <a:t>og kriterier som er:</a:t>
            </a:r>
            <a:endParaRPr lang="nb-NO" sz="1600" dirty="0">
              <a:cs typeface="Arial"/>
            </a:endParaRPr>
          </a:p>
          <a:p>
            <a:pPr marL="363220" lvl="1" indent="-175895">
              <a:spcAft>
                <a:spcPts val="0"/>
              </a:spcAft>
              <a:buClr>
                <a:schemeClr val="bg2"/>
              </a:buClr>
              <a:buFont typeface="Systemfont normal"/>
              <a:buChar char="-"/>
            </a:pPr>
            <a:r>
              <a:rPr lang="nb-NO" sz="1600" dirty="0"/>
              <a:t>objektive </a:t>
            </a:r>
            <a:endParaRPr lang="nb-NO" sz="1600" dirty="0">
              <a:cs typeface="Arial"/>
            </a:endParaRPr>
          </a:p>
          <a:p>
            <a:pPr marL="363220" lvl="1" indent="-175895">
              <a:spcAft>
                <a:spcPts val="0"/>
              </a:spcAft>
              <a:buClr>
                <a:schemeClr val="bg2"/>
              </a:buClr>
              <a:buFont typeface="Systemfont normal"/>
              <a:buChar char="-"/>
            </a:pPr>
            <a:r>
              <a:rPr lang="nb-NO" sz="1600" dirty="0"/>
              <a:t>motiverende</a:t>
            </a:r>
            <a:endParaRPr lang="nb-NO" sz="1600" dirty="0">
              <a:cs typeface="Arial"/>
            </a:endParaRPr>
          </a:p>
          <a:p>
            <a:pPr marL="363220" lvl="1" indent="-175895">
              <a:spcAft>
                <a:spcPts val="0"/>
              </a:spcAft>
              <a:buClr>
                <a:schemeClr val="bg2"/>
              </a:buClr>
              <a:buFont typeface="Systemfont normal"/>
              <a:buChar char="-"/>
            </a:pPr>
            <a:r>
              <a:rPr lang="nb-NO" sz="1600" dirty="0"/>
              <a:t>må kunne observeres</a:t>
            </a:r>
            <a:endParaRPr lang="nb-NO" sz="1600" dirty="0">
              <a:cs typeface="Arial"/>
            </a:endParaRPr>
          </a:p>
          <a:p>
            <a:pPr marL="363220" lvl="1" indent="-175895">
              <a:buClr>
                <a:schemeClr val="bg2"/>
              </a:buClr>
              <a:buFont typeface="Systemfont normal"/>
              <a:buChar char="-"/>
            </a:pPr>
            <a:r>
              <a:rPr lang="nb-NO" sz="1600" dirty="0"/>
              <a:t>være målbare</a:t>
            </a:r>
            <a:endParaRPr lang="nb-NO" sz="1600" dirty="0">
              <a:cs typeface="Arial"/>
            </a:endParaRPr>
          </a:p>
          <a:p>
            <a:pPr marL="179705" indent="-179705"/>
            <a:r>
              <a:rPr lang="nb-NO" sz="1600" dirty="0"/>
              <a:t>Den enkelte må kunne påvirke med utvikling av egen adferd</a:t>
            </a:r>
            <a:endParaRPr lang="nb-NO" sz="1600" dirty="0">
              <a:cs typeface="Arial"/>
            </a:endParaRPr>
          </a:p>
          <a:p>
            <a:pPr marL="179705" indent="-179705"/>
            <a:r>
              <a:rPr lang="nb-NO" sz="1600" dirty="0"/>
              <a:t>Kriteriene bør stimulere til økt kompetanse og gode prestasjoner</a:t>
            </a:r>
            <a:endParaRPr lang="nb-NO" sz="1600" dirty="0">
              <a:cs typeface="Arial"/>
            </a:endParaRPr>
          </a:p>
          <a:p>
            <a:pPr marL="179705" indent="-179705"/>
            <a:r>
              <a:rPr lang="nb-NO" sz="1600" dirty="0"/>
              <a:t>Må gjøres kjent for de ansatte – et felles </a:t>
            </a:r>
            <a:r>
              <a:rPr lang="nb-NO" sz="1600" dirty="0" smtClean="0"/>
              <a:t>ansvar</a:t>
            </a:r>
            <a:endParaRPr lang="nb-NO" sz="1600" i="1" dirty="0" smtClean="0"/>
          </a:p>
        </p:txBody>
      </p:sp>
      <p:pic>
        <p:nvPicPr>
          <p:cNvPr id="7" name="Plassholder for bilde 6">
            <a:extLst>
              <a:ext uri="{FF2B5EF4-FFF2-40B4-BE49-F238E27FC236}">
                <a16:creationId xmlns="" xmlns:a16="http://schemas.microsoft.com/office/drawing/2014/main" id="{A7DDEE64-1060-C845-A022-C8E5160BB1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" b="4483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="" xmlns:a16="http://schemas.microsoft.com/office/drawing/2014/main" id="{CD0BFC07-7660-004A-9333-E036EEFA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165"/>
            <a:ext cx="7496355" cy="1070058"/>
          </a:xfrm>
        </p:spPr>
        <p:txBody>
          <a:bodyPr/>
          <a:lstStyle/>
          <a:p>
            <a:r>
              <a:rPr lang="nb-NO" b="0" dirty="0"/>
              <a:t>I</a:t>
            </a:r>
            <a:r>
              <a:rPr lang="nb-NO" b="0" dirty="0" smtClean="0"/>
              <a:t>ndividuell lønn og lønnssystem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ABCD2542-9DC6-5A47-A8A2-8E525AAB81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1992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A96ED37A-101C-6F44-B577-1B5CBF13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6" y="2296160"/>
            <a:ext cx="4880504" cy="375996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800" b="1" dirty="0"/>
              <a:t>Lønnen for den enkelte fastsettes og reguleres med individuelt hensyn til:</a:t>
            </a:r>
          </a:p>
          <a:p>
            <a:pPr marL="179705" indent="-179705"/>
            <a:r>
              <a:rPr lang="nb-NO" sz="1800" dirty="0" smtClean="0"/>
              <a:t>dyktighet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r</a:t>
            </a:r>
            <a:r>
              <a:rPr lang="nb-NO" sz="1800" dirty="0" smtClean="0"/>
              <a:t>elevante utdannelse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 smtClean="0"/>
              <a:t>praksis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a</a:t>
            </a:r>
            <a:r>
              <a:rPr lang="nb-NO" sz="1800" dirty="0" smtClean="0"/>
              <a:t>nsvars- og arbeidsområde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>
                <a:cs typeface="Arial"/>
              </a:rPr>
              <a:t>o</a:t>
            </a:r>
            <a:r>
              <a:rPr lang="nb-NO" sz="1800" dirty="0" smtClean="0"/>
              <a:t>g slik at den gir klart uttrykk for den ledelse og det ansvar som følger av stillingen</a:t>
            </a:r>
            <a:endParaRPr lang="nb-NO" sz="1800" dirty="0">
              <a:cs typeface="Arial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="" xmlns:a16="http://schemas.microsoft.com/office/drawing/2014/main" id="{922AC85F-1EDC-E942-AEBC-DB252414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1162523"/>
          </a:xfrm>
        </p:spPr>
        <p:txBody>
          <a:bodyPr/>
          <a:lstStyle/>
          <a:p>
            <a:r>
              <a:rPr lang="nb-NO" b="0" dirty="0" smtClean="0"/>
              <a:t>Kriterier for individuell </a:t>
            </a:r>
            <a:r>
              <a:rPr lang="nb-NO" b="0" dirty="0"/>
              <a:t>lønnsfastsettelse og </a:t>
            </a:r>
            <a:r>
              <a:rPr lang="nb-NO" b="0" dirty="0" smtClean="0"/>
              <a:t>lønnsdifferensiering § 8 a)</a:t>
            </a:r>
            <a:endParaRPr lang="nb-NO" b="0" dirty="0"/>
          </a:p>
        </p:txBody>
      </p:sp>
      <p:sp>
        <p:nvSpPr>
          <p:cNvPr id="4" name="Plassholder for innhold 1">
            <a:extLst>
              <a:ext uri="{FF2B5EF4-FFF2-40B4-BE49-F238E27FC236}">
                <a16:creationId xmlns="" xmlns:a16="http://schemas.microsoft.com/office/drawing/2014/main" id="{B0D405E1-2452-A04A-B765-F968A7730207}"/>
              </a:ext>
            </a:extLst>
          </p:cNvPr>
          <p:cNvSpPr txBox="1">
            <a:spLocks/>
          </p:cNvSpPr>
          <p:nvPr/>
        </p:nvSpPr>
        <p:spPr>
          <a:xfrm>
            <a:off x="6644640" y="2296160"/>
            <a:ext cx="4602480" cy="375996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80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4450" indent="-179388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1800" b="1" dirty="0" smtClean="0"/>
              <a:t>8 d) Det </a:t>
            </a:r>
            <a:r>
              <a:rPr lang="nb-NO" sz="1800" b="1" dirty="0"/>
              <a:t>skal også tas hensyn til:</a:t>
            </a:r>
          </a:p>
          <a:p>
            <a:pPr marL="179705" indent="-179705"/>
            <a:r>
              <a:rPr lang="nb-NO" sz="1800" dirty="0"/>
              <a:t>lønnsvilkår for andre grupper i bedriften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alminnelig lønnsnivå i bransjen – og eget geografisk område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reisevirksomhet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etterutdanning som har betydning for stillingen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vesentlige endringer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tillitsvalgtarbeid</a:t>
            </a:r>
            <a:endParaRPr lang="nb-NO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672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4D90B3BC-B319-964E-AEC6-B8591413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933" y="1696486"/>
            <a:ext cx="6104467" cy="4466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600" i="1" dirty="0" smtClean="0"/>
              <a:t>Dette er forutsetninger </a:t>
            </a:r>
            <a:r>
              <a:rPr lang="nb-NO" sz="1600" i="1" dirty="0"/>
              <a:t>som må </a:t>
            </a:r>
            <a:r>
              <a:rPr lang="nb-NO" sz="1600" i="1" dirty="0" smtClean="0"/>
              <a:t>være på </a:t>
            </a:r>
            <a:r>
              <a:rPr lang="nb-NO" sz="1600" i="1" dirty="0"/>
              <a:t>plass </a:t>
            </a:r>
            <a:r>
              <a:rPr lang="nb-NO" sz="1600" i="1" dirty="0">
                <a:solidFill>
                  <a:srgbClr val="FF0000"/>
                </a:solidFill>
              </a:rPr>
              <a:t>før </a:t>
            </a:r>
            <a:r>
              <a:rPr lang="nb-NO" sz="1600" i="1" dirty="0" smtClean="0"/>
              <a:t>man eventuelt benytter tariffavtalens </a:t>
            </a:r>
            <a:r>
              <a:rPr lang="nb-NO" sz="1600" i="1" dirty="0"/>
              <a:t>system for individuell </a:t>
            </a:r>
            <a:r>
              <a:rPr lang="nb-NO" sz="1600" i="1" dirty="0" smtClean="0"/>
              <a:t>avlønning</a:t>
            </a:r>
            <a:endParaRPr lang="nb-NO" sz="1600" b="1" dirty="0" smtClean="0"/>
          </a:p>
          <a:p>
            <a:pPr marL="0" indent="0">
              <a:buNone/>
            </a:pPr>
            <a:r>
              <a:rPr lang="nb-NO" sz="1800" b="1" dirty="0"/>
              <a:t>K</a:t>
            </a:r>
            <a:r>
              <a:rPr lang="nb-NO" sz="1800" b="1" dirty="0" smtClean="0"/>
              <a:t>omme </a:t>
            </a:r>
            <a:r>
              <a:rPr lang="nb-NO" sz="1800" b="1" dirty="0"/>
              <a:t>til enighet om </a:t>
            </a:r>
            <a:r>
              <a:rPr lang="nb-NO" sz="1800" b="1" i="1" dirty="0"/>
              <a:t>hvordan</a:t>
            </a:r>
            <a:r>
              <a:rPr lang="nb-NO" sz="1800" b="1" dirty="0"/>
              <a:t> kriteriene skal vektlegges og bedømmes i </a:t>
            </a:r>
            <a:r>
              <a:rPr lang="nb-NO" sz="1800" b="1" i="1" dirty="0"/>
              <a:t>vår</a:t>
            </a:r>
            <a:r>
              <a:rPr lang="nb-NO" sz="1800" b="1" dirty="0"/>
              <a:t> bedrift. </a:t>
            </a:r>
            <a:r>
              <a:rPr lang="nb-NO" sz="1800" b="1" dirty="0" smtClean="0"/>
              <a:t>Det </a:t>
            </a:r>
            <a:r>
              <a:rPr lang="nb-NO" sz="1800" b="1" dirty="0"/>
              <a:t>blir førende for </a:t>
            </a:r>
            <a:r>
              <a:rPr lang="nb-NO" sz="1800" b="1" dirty="0" smtClean="0"/>
              <a:t>bedriftens </a:t>
            </a:r>
            <a:r>
              <a:rPr lang="nb-NO" sz="1800" b="1" dirty="0"/>
              <a:t>lønnssystem:</a:t>
            </a:r>
          </a:p>
          <a:p>
            <a:r>
              <a:rPr lang="nb-NO" sz="1600" dirty="0">
                <a:solidFill>
                  <a:srgbClr val="C10C1F"/>
                </a:solidFill>
              </a:rPr>
              <a:t>Arbeids- og ansvarsområde</a:t>
            </a:r>
            <a:r>
              <a:rPr lang="nb-NO" sz="1600" dirty="0"/>
              <a:t>:  Hvor mye skal dette ha å si?  Sette opp et hierarki/lønnsrammer for de ulike former for stillinger?</a:t>
            </a:r>
          </a:p>
          <a:p>
            <a:r>
              <a:rPr lang="nb-NO" sz="1600" dirty="0">
                <a:solidFill>
                  <a:srgbClr val="C10C1F"/>
                </a:solidFill>
              </a:rPr>
              <a:t>Praksis</a:t>
            </a:r>
            <a:r>
              <a:rPr lang="nb-NO" sz="1600" dirty="0"/>
              <a:t>: Hva slags praksis er relevant /irrelevant, intern/ekstern, hvordan vektlegge dette, hvert år, gruppere år? </a:t>
            </a:r>
          </a:p>
          <a:p>
            <a:r>
              <a:rPr lang="nb-NO" sz="1600" dirty="0">
                <a:solidFill>
                  <a:srgbClr val="C10C1F"/>
                </a:solidFill>
              </a:rPr>
              <a:t>Utdannelse</a:t>
            </a:r>
            <a:r>
              <a:rPr lang="nb-NO" sz="1600" dirty="0"/>
              <a:t>: Alle typer utdannelse, eller hvordan vektlegge og differensiere? Hva med etterutdanning?</a:t>
            </a:r>
          </a:p>
          <a:p>
            <a:r>
              <a:rPr lang="nb-NO" sz="1600" dirty="0">
                <a:solidFill>
                  <a:srgbClr val="C10C1F"/>
                </a:solidFill>
              </a:rPr>
              <a:t>Ansettelsestid</a:t>
            </a:r>
            <a:r>
              <a:rPr lang="nb-NO" sz="1600" dirty="0"/>
              <a:t>: Hvilken vekt skal ansettelsestid ha her hos oss?</a:t>
            </a:r>
          </a:p>
          <a:p>
            <a:r>
              <a:rPr lang="nb-NO" sz="1600" dirty="0">
                <a:solidFill>
                  <a:srgbClr val="C10C1F"/>
                </a:solidFill>
              </a:rPr>
              <a:t>Dyktighet</a:t>
            </a:r>
            <a:r>
              <a:rPr lang="nb-NO" sz="1600" dirty="0"/>
              <a:t>: Hvilke kriterier skal benyttes i vår virksomhet for å definere/måle dyktighet?  Så objektivt som mulig</a:t>
            </a:r>
          </a:p>
        </p:txBody>
      </p:sp>
      <p:pic>
        <p:nvPicPr>
          <p:cNvPr id="7" name="Plassholder for bilde 6">
            <a:extLst>
              <a:ext uri="{FF2B5EF4-FFF2-40B4-BE49-F238E27FC236}">
                <a16:creationId xmlns="" xmlns:a16="http://schemas.microsoft.com/office/drawing/2014/main" id="{40C09F5D-63EB-EE49-8646-A331A65616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6104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="" xmlns:a16="http://schemas.microsoft.com/office/drawing/2014/main" id="{AD25B8CD-AC6E-DB4C-AD4D-3E8319B0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3963"/>
            <a:ext cx="6572677" cy="1162523"/>
          </a:xfrm>
        </p:spPr>
        <p:txBody>
          <a:bodyPr/>
          <a:lstStyle/>
          <a:p>
            <a:r>
              <a:rPr lang="nb-NO" b="0" dirty="0"/>
              <a:t>Drøfting av kriterier for </a:t>
            </a:r>
            <a:r>
              <a:rPr lang="nb-NO" b="0" dirty="0" smtClean="0"/>
              <a:t>lønnsfastsettelse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B6AAFBDF-F84A-E249-A0FF-F426CF6056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469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7067E053-0978-0E46-B32E-F9DC8B2A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5" y="1914525"/>
            <a:ext cx="9743991" cy="513365"/>
          </a:xfrm>
        </p:spPr>
        <p:txBody>
          <a:bodyPr>
            <a:normAutofit/>
          </a:bodyPr>
          <a:lstStyle/>
          <a:p>
            <a:r>
              <a:rPr lang="nb-NO" altLang="nb-NO" sz="2200">
                <a:solidFill>
                  <a:srgbClr val="000000"/>
                </a:solidFill>
                <a:latin typeface="Verdana" panose="020B0604030504040204" pitchFamily="34" charset="0"/>
              </a:rPr>
              <a:t>Flere ledelsesnivåer blant de produksjonsrettede funksjonærene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xmlns="" id="{CBC4DF65-DF63-9A4B-BBC3-34D42ECA9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Hvem kan vi rekruttere?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xmlns="" id="{78DF5CA2-0F75-644E-BB6A-5A632BB87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rekant 4">
            <a:extLst>
              <a:ext uri="{FF2B5EF4-FFF2-40B4-BE49-F238E27FC236}">
                <a16:creationId xmlns:a16="http://schemas.microsoft.com/office/drawing/2014/main" xmlns="" id="{620DDC37-9D91-3D43-BEF9-6F0F6E95C526}"/>
              </a:ext>
            </a:extLst>
          </p:cNvPr>
          <p:cNvSpPr/>
          <p:nvPr/>
        </p:nvSpPr>
        <p:spPr>
          <a:xfrm>
            <a:off x="2942899" y="2648607"/>
            <a:ext cx="6505903" cy="3405352"/>
          </a:xfrm>
          <a:prstGeom prst="triangle">
            <a:avLst/>
          </a:prstGeom>
          <a:noFill/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xmlns="" id="{D303F15F-B585-1F4D-8A1B-B30EE1A1A8F1}"/>
              </a:ext>
            </a:extLst>
          </p:cNvPr>
          <p:cNvCxnSpPr/>
          <p:nvPr/>
        </p:nvCxnSpPr>
        <p:spPr>
          <a:xfrm>
            <a:off x="5213136" y="3689131"/>
            <a:ext cx="1980000" cy="0"/>
          </a:xfrm>
          <a:prstGeom prst="line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xmlns="" id="{FBA311F7-A2E9-1847-8CC6-2A063898F5E6}"/>
              </a:ext>
            </a:extLst>
          </p:cNvPr>
          <p:cNvCxnSpPr/>
          <p:nvPr/>
        </p:nvCxnSpPr>
        <p:spPr>
          <a:xfrm>
            <a:off x="3598197" y="5359158"/>
            <a:ext cx="5220000" cy="0"/>
          </a:xfrm>
          <a:prstGeom prst="line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xmlns="" id="{52F1997C-4451-574E-8B75-6443C3DABF1B}"/>
              </a:ext>
            </a:extLst>
          </p:cNvPr>
          <p:cNvCxnSpPr>
            <a:cxnSpLocks/>
          </p:cNvCxnSpPr>
          <p:nvPr/>
        </p:nvCxnSpPr>
        <p:spPr>
          <a:xfrm rot="5400000">
            <a:off x="5348981" y="4530329"/>
            <a:ext cx="1692000" cy="0"/>
          </a:xfrm>
          <a:prstGeom prst="line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D5053228-539F-CC44-A5B9-EF887D449E0F}"/>
              </a:ext>
            </a:extLst>
          </p:cNvPr>
          <p:cNvSpPr txBox="1"/>
          <p:nvPr/>
        </p:nvSpPr>
        <p:spPr>
          <a:xfrm>
            <a:off x="5611656" y="2987007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>
                <a:solidFill>
                  <a:schemeClr val="accent1">
                    <a:lumMod val="75000"/>
                    <a:lumOff val="25000"/>
                  </a:schemeClr>
                </a:solidFill>
              </a:rPr>
              <a:t>Topp-ledelse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xmlns="" id="{93A91110-5720-4A40-A53C-4632A5C8E649}"/>
              </a:ext>
            </a:extLst>
          </p:cNvPr>
          <p:cNvSpPr txBox="1"/>
          <p:nvPr/>
        </p:nvSpPr>
        <p:spPr>
          <a:xfrm>
            <a:off x="4336282" y="4125252"/>
            <a:ext cx="200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>
                <a:solidFill>
                  <a:schemeClr val="accent1">
                    <a:lumMod val="75000"/>
                    <a:lumOff val="25000"/>
                  </a:schemeClr>
                </a:solidFill>
              </a:rPr>
              <a:t>Teknisk/ produksjons-rettet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xmlns="" id="{70CD0CC0-36E4-9B49-88FF-62A5D2388761}"/>
              </a:ext>
            </a:extLst>
          </p:cNvPr>
          <p:cNvSpPr txBox="1"/>
          <p:nvPr/>
        </p:nvSpPr>
        <p:spPr>
          <a:xfrm>
            <a:off x="5375171" y="5544261"/>
            <a:ext cx="165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>
                <a:solidFill>
                  <a:schemeClr val="accent1">
                    <a:lumMod val="75000"/>
                    <a:lumOff val="25000"/>
                  </a:schemeClr>
                </a:solidFill>
              </a:rPr>
              <a:t>Operatører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xmlns="" id="{C38ADBCF-B21C-A145-B41E-C21ADF5EDD13}"/>
              </a:ext>
            </a:extLst>
          </p:cNvPr>
          <p:cNvSpPr txBox="1"/>
          <p:nvPr/>
        </p:nvSpPr>
        <p:spPr>
          <a:xfrm>
            <a:off x="6019532" y="4411214"/>
            <a:ext cx="200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>
                <a:solidFill>
                  <a:schemeClr val="accent1">
                    <a:lumMod val="75000"/>
                    <a:lumOff val="25000"/>
                  </a:schemeClr>
                </a:solidFill>
              </a:rPr>
              <a:t>«Merkantile»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xmlns="" id="{DD98C103-5D26-F745-A84F-A9B0C3AC801B}"/>
              </a:ext>
            </a:extLst>
          </p:cNvPr>
          <p:cNvGrpSpPr/>
          <p:nvPr/>
        </p:nvGrpSpPr>
        <p:grpSpPr>
          <a:xfrm>
            <a:off x="1715782" y="3725425"/>
            <a:ext cx="1736336" cy="1548000"/>
            <a:chOff x="1715782" y="3725425"/>
            <a:chExt cx="1736336" cy="1548000"/>
          </a:xfrm>
        </p:grpSpPr>
        <p:sp>
          <p:nvSpPr>
            <p:cNvPr id="15" name="Venstre klammeparentes 14">
              <a:extLst>
                <a:ext uri="{FF2B5EF4-FFF2-40B4-BE49-F238E27FC236}">
                  <a16:creationId xmlns:a16="http://schemas.microsoft.com/office/drawing/2014/main" xmlns="" id="{88F22BB6-00F0-9C48-A096-8B81D75982CC}"/>
                </a:ext>
              </a:extLst>
            </p:cNvPr>
            <p:cNvSpPr/>
            <p:nvPr/>
          </p:nvSpPr>
          <p:spPr>
            <a:xfrm>
              <a:off x="3330794" y="3725425"/>
              <a:ext cx="121324" cy="1548000"/>
            </a:xfrm>
            <a:prstGeom prst="leftBrac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xmlns="" id="{164BE05E-ECF7-224F-BD10-BCFCD096A7E5}"/>
                </a:ext>
              </a:extLst>
            </p:cNvPr>
            <p:cNvSpPr txBox="1"/>
            <p:nvPr/>
          </p:nvSpPr>
          <p:spPr>
            <a:xfrm>
              <a:off x="1715782" y="4294598"/>
              <a:ext cx="1633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80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Funksjonærer</a:t>
              </a: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xmlns="" id="{ED982CDE-B0F7-8345-8C0D-074597E686D8}"/>
              </a:ext>
            </a:extLst>
          </p:cNvPr>
          <p:cNvGrpSpPr/>
          <p:nvPr/>
        </p:nvGrpSpPr>
        <p:grpSpPr>
          <a:xfrm>
            <a:off x="2008790" y="3179441"/>
            <a:ext cx="4038516" cy="2629732"/>
            <a:chOff x="2008790" y="3051425"/>
            <a:chExt cx="4038516" cy="2629732"/>
          </a:xfrm>
        </p:grpSpPr>
        <p:sp>
          <p:nvSpPr>
            <p:cNvPr id="31" name="Friform 30">
              <a:extLst>
                <a:ext uri="{FF2B5EF4-FFF2-40B4-BE49-F238E27FC236}">
                  <a16:creationId xmlns:a16="http://schemas.microsoft.com/office/drawing/2014/main" xmlns="" id="{D3CA574E-3433-0C49-AAB3-B8EB26C17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8790" y="3051425"/>
              <a:ext cx="4038516" cy="2629732"/>
            </a:xfrm>
            <a:custGeom>
              <a:avLst/>
              <a:gdLst>
                <a:gd name="connsiteX0" fmla="*/ 0 w 2650732"/>
                <a:gd name="connsiteY0" fmla="*/ 1705510 h 1726058"/>
                <a:gd name="connsiteX1" fmla="*/ 1623316 w 2650732"/>
                <a:gd name="connsiteY1" fmla="*/ 0 h 1726058"/>
                <a:gd name="connsiteX2" fmla="*/ 2650732 w 2650732"/>
                <a:gd name="connsiteY2" fmla="*/ 20548 h 1726058"/>
                <a:gd name="connsiteX3" fmla="*/ 2650732 w 2650732"/>
                <a:gd name="connsiteY3" fmla="*/ 1726058 h 1726058"/>
                <a:gd name="connsiteX4" fmla="*/ 0 w 2650732"/>
                <a:gd name="connsiteY4" fmla="*/ 1705510 h 1726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0732" h="1726058">
                  <a:moveTo>
                    <a:pt x="0" y="1705510"/>
                  </a:moveTo>
                  <a:lnTo>
                    <a:pt x="1623316" y="0"/>
                  </a:lnTo>
                  <a:lnTo>
                    <a:pt x="2650732" y="20548"/>
                  </a:lnTo>
                  <a:lnTo>
                    <a:pt x="2650732" y="1726058"/>
                  </a:lnTo>
                  <a:lnTo>
                    <a:pt x="0" y="1705510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xmlns="" id="{A3652CAE-C6B6-5C46-877E-53E4C301886F}"/>
                </a:ext>
              </a:extLst>
            </p:cNvPr>
            <p:cNvSpPr/>
            <p:nvPr/>
          </p:nvSpPr>
          <p:spPr>
            <a:xfrm>
              <a:off x="5116531" y="3051425"/>
              <a:ext cx="910228" cy="26297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TekstSylinder 32">
              <a:extLst>
                <a:ext uri="{FF2B5EF4-FFF2-40B4-BE49-F238E27FC236}">
                  <a16:creationId xmlns:a16="http://schemas.microsoft.com/office/drawing/2014/main" xmlns="" id="{A4CE2104-C762-6545-A3C3-F99904471B5E}"/>
                </a:ext>
              </a:extLst>
            </p:cNvPr>
            <p:cNvSpPr txBox="1"/>
            <p:nvPr/>
          </p:nvSpPr>
          <p:spPr>
            <a:xfrm>
              <a:off x="3777947" y="3529909"/>
              <a:ext cx="1415845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600"/>
                </a:spcAft>
              </a:pPr>
              <a:r>
                <a:rPr lang="nb-NO" altLang="nb-NO" sz="1500">
                  <a:solidFill>
                    <a:srgbClr val="000000"/>
                  </a:solidFill>
                </a:rPr>
                <a:t>To hoved-grupper:</a:t>
              </a:r>
            </a:p>
            <a:p>
              <a:pPr marL="204788" indent="-204788" fontAlgn="base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nb-NO" altLang="nb-NO" sz="1500">
                  <a:solidFill>
                    <a:srgbClr val="000000"/>
                  </a:solidFill>
                </a:rPr>
                <a:t>Tekniske </a:t>
              </a:r>
              <a:r>
                <a:rPr lang="nb-NO" altLang="nb-NO" sz="1500" err="1">
                  <a:solidFill>
                    <a:srgbClr val="000000"/>
                  </a:solidFill>
                </a:rPr>
                <a:t>funksjo</a:t>
              </a:r>
              <a:r>
                <a:rPr lang="nb-NO" altLang="nb-NO" sz="1500">
                  <a:solidFill>
                    <a:srgbClr val="000000"/>
                  </a:solidFill>
                </a:rPr>
                <a:t>-nærer</a:t>
              </a:r>
            </a:p>
            <a:p>
              <a:pPr marL="204788" indent="-204788" fontAlgn="base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nb-NO" altLang="nb-NO" sz="1500">
                  <a:solidFill>
                    <a:srgbClr val="000000"/>
                  </a:solidFill>
                </a:rPr>
                <a:t>Arbeids- og mellom-ledere</a:t>
              </a:r>
            </a:p>
          </p:txBody>
        </p:sp>
        <p:cxnSp>
          <p:nvCxnSpPr>
            <p:cNvPr id="34" name="Rett pil 33">
              <a:extLst>
                <a:ext uri="{FF2B5EF4-FFF2-40B4-BE49-F238E27FC236}">
                  <a16:creationId xmlns:a16="http://schemas.microsoft.com/office/drawing/2014/main" xmlns="" id="{9DB64B2E-C856-7B49-BA7F-F2CA06F960A3}"/>
                </a:ext>
              </a:extLst>
            </p:cNvPr>
            <p:cNvCxnSpPr/>
            <p:nvPr/>
          </p:nvCxnSpPr>
          <p:spPr>
            <a:xfrm>
              <a:off x="5597463" y="3210588"/>
              <a:ext cx="0" cy="234000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kstSylinder 34">
              <a:extLst>
                <a:ext uri="{FF2B5EF4-FFF2-40B4-BE49-F238E27FC236}">
                  <a16:creationId xmlns:a16="http://schemas.microsoft.com/office/drawing/2014/main" xmlns="" id="{EE7F8359-5123-4D42-9061-7B165000D0E5}"/>
                </a:ext>
              </a:extLst>
            </p:cNvPr>
            <p:cNvSpPr txBox="1"/>
            <p:nvPr/>
          </p:nvSpPr>
          <p:spPr>
            <a:xfrm>
              <a:off x="5181132" y="4043125"/>
              <a:ext cx="845627" cy="64633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600"/>
                </a:spcAft>
              </a:pPr>
              <a:r>
                <a:rPr lang="nb-NO" altLang="nb-NO" sz="1200">
                  <a:solidFill>
                    <a:schemeClr val="bg1"/>
                  </a:solidFill>
                </a:rPr>
                <a:t>Ulike nivåer for ledelse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974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568C7118-5ED6-6543-8193-BD29FCDC6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2070100"/>
            <a:ext cx="5646145" cy="42545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800" b="1" dirty="0"/>
              <a:t>De tillitsvalgte skal få </a:t>
            </a:r>
            <a:r>
              <a:rPr lang="nb-NO" sz="1800" b="1" dirty="0" smtClean="0"/>
              <a:t>utlevert liste </a:t>
            </a:r>
            <a:r>
              <a:rPr lang="nb-NO" sz="1800" b="1" dirty="0"/>
              <a:t>over </a:t>
            </a:r>
            <a:r>
              <a:rPr lang="nb-NO" sz="1800" b="1" dirty="0" smtClean="0"/>
              <a:t>individuell månedslønn for samtlige medlemmer underlagt denne overenskomsten § 8 b) (2)</a:t>
            </a:r>
            <a:endParaRPr lang="nb-NO" sz="1800" b="1" dirty="0"/>
          </a:p>
          <a:p>
            <a:pPr marL="179705" indent="-179705"/>
            <a:r>
              <a:rPr lang="nb-NO" sz="1800" dirty="0"/>
              <a:t>be om dette i god tid før møtet</a:t>
            </a:r>
            <a:endParaRPr lang="nb-NO" sz="1800" dirty="0">
              <a:cs typeface="Arial"/>
            </a:endParaRPr>
          </a:p>
          <a:p>
            <a:pPr marL="179705" indent="-179705">
              <a:spcAft>
                <a:spcPts val="1500"/>
              </a:spcAft>
            </a:pPr>
            <a:r>
              <a:rPr lang="nb-NO" sz="1800" dirty="0"/>
              <a:t>få på nytt etter at lønnsjusteringene er </a:t>
            </a:r>
            <a:r>
              <a:rPr lang="nb-NO" sz="1800" dirty="0" smtClean="0"/>
              <a:t>foretatt</a:t>
            </a:r>
            <a:endParaRPr lang="nb-NO" sz="1800" dirty="0">
              <a:cs typeface="Arial"/>
            </a:endParaRPr>
          </a:p>
        </p:txBody>
      </p:sp>
      <p:pic>
        <p:nvPicPr>
          <p:cNvPr id="7" name="Plassholder for bilde 6">
            <a:extLst>
              <a:ext uri="{FF2B5EF4-FFF2-40B4-BE49-F238E27FC236}">
                <a16:creationId xmlns="" xmlns:a16="http://schemas.microsoft.com/office/drawing/2014/main" id="{2CBA7A9B-5811-0D42-AB60-C8D1C0EA65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5" r="12185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="" xmlns:a16="http://schemas.microsoft.com/office/drawing/2014/main" id="{BE285632-B45D-804A-9344-7827B4AC8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6934199" cy="608525"/>
          </a:xfrm>
        </p:spPr>
        <p:txBody>
          <a:bodyPr/>
          <a:lstStyle/>
          <a:p>
            <a:r>
              <a:rPr lang="nb-NO" b="0" dirty="0"/>
              <a:t>FØR lokale forhandlinger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04A04A06-E226-6D45-8BB0-D47372CAC9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43868" y="89813"/>
            <a:ext cx="748132" cy="712061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8357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A96ED37A-101C-6F44-B577-1B5CBF13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149" y="1991360"/>
            <a:ext cx="4880504" cy="375996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800" b="1" dirty="0"/>
              <a:t>Å</a:t>
            </a:r>
            <a:r>
              <a:rPr lang="nb-NO" sz="1800" b="1" dirty="0" smtClean="0"/>
              <a:t>rlige </a:t>
            </a:r>
            <a:r>
              <a:rPr lang="nb-NO" sz="1800" b="1" dirty="0"/>
              <a:t>lokale forhandlinger </a:t>
            </a:r>
            <a:r>
              <a:rPr lang="nb-NO" sz="1800" b="1" dirty="0" smtClean="0"/>
              <a:t> - generelt tillegg:</a:t>
            </a:r>
            <a:endParaRPr lang="nb-NO" sz="1800" b="1" dirty="0">
              <a:cs typeface="Arial"/>
            </a:endParaRPr>
          </a:p>
          <a:p>
            <a:pPr marL="0" indent="0">
              <a:buNone/>
            </a:pPr>
            <a:r>
              <a:rPr lang="nb-NO" sz="1800" dirty="0" smtClean="0"/>
              <a:t>Første møte med bedriften. Ha </a:t>
            </a:r>
            <a:r>
              <a:rPr lang="nb-NO" sz="1800" dirty="0"/>
              <a:t>en gjennomgang av ”</a:t>
            </a:r>
            <a:r>
              <a:rPr lang="nb-NO" sz="1800" i="1" dirty="0"/>
              <a:t>de fire kriterier</a:t>
            </a:r>
            <a:r>
              <a:rPr lang="nb-NO" sz="1800" dirty="0" smtClean="0"/>
              <a:t>”:</a:t>
            </a:r>
            <a:r>
              <a:rPr lang="nb-NO" sz="1800" dirty="0"/>
              <a:t> 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økonomi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produktivitet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framtidsutsikter </a:t>
            </a:r>
          </a:p>
          <a:p>
            <a:pPr marL="179705" indent="-179705"/>
            <a:r>
              <a:rPr lang="nb-NO" sz="1800" dirty="0"/>
              <a:t>konkurranseevne</a:t>
            </a:r>
            <a:endParaRPr lang="nb-NO" sz="1800" dirty="0">
              <a:cs typeface="Arial"/>
            </a:endParaRPr>
          </a:p>
          <a:p>
            <a:pPr marL="0" indent="0">
              <a:spcAft>
                <a:spcPts val="0"/>
              </a:spcAft>
              <a:buNone/>
            </a:pPr>
            <a:endParaRPr lang="nb-NO" sz="1400" i="1" dirty="0">
              <a:solidFill>
                <a:schemeClr val="bg2"/>
              </a:solidFill>
              <a:cs typeface="Arial"/>
            </a:endParaRPr>
          </a:p>
          <a:p>
            <a:pPr marL="0" indent="0">
              <a:spcAft>
                <a:spcPts val="0"/>
              </a:spcAft>
              <a:buNone/>
            </a:pPr>
            <a:endParaRPr lang="nb-NO" sz="1400" i="1" dirty="0">
              <a:solidFill>
                <a:schemeClr val="bg2"/>
              </a:solidFill>
            </a:endParaRPr>
          </a:p>
          <a:p>
            <a:pPr marL="179705" indent="-179705"/>
            <a:endParaRPr lang="nb-NO" sz="1800" dirty="0">
              <a:cs typeface="Arial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="" xmlns:a16="http://schemas.microsoft.com/office/drawing/2014/main" id="{922AC85F-1EDC-E942-AEBC-DB252414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</p:spPr>
        <p:txBody>
          <a:bodyPr/>
          <a:lstStyle/>
          <a:p>
            <a:r>
              <a:rPr lang="nb-NO" b="0" dirty="0" smtClean="0"/>
              <a:t>De årlige lokale forhandlingene  § 8 d) (2)</a:t>
            </a:r>
            <a:endParaRPr lang="nb-NO" b="0" dirty="0"/>
          </a:p>
        </p:txBody>
      </p:sp>
      <p:sp>
        <p:nvSpPr>
          <p:cNvPr id="4" name="Plassholder for innhold 1">
            <a:extLst>
              <a:ext uri="{FF2B5EF4-FFF2-40B4-BE49-F238E27FC236}">
                <a16:creationId xmlns="" xmlns:a16="http://schemas.microsoft.com/office/drawing/2014/main" id="{B0D405E1-2452-A04A-B765-F968A7730207}"/>
              </a:ext>
            </a:extLst>
          </p:cNvPr>
          <p:cNvSpPr txBox="1">
            <a:spLocks/>
          </p:cNvSpPr>
          <p:nvPr/>
        </p:nvSpPr>
        <p:spPr>
          <a:xfrm>
            <a:off x="6661573" y="1991360"/>
            <a:ext cx="4602480" cy="37599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4450" indent="-179388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10A1F"/>
              </a:buClr>
              <a:buFont typeface="Arial" panose="020B0604020202020204" pitchFamily="34" charset="0"/>
              <a:buNone/>
            </a:pPr>
            <a:r>
              <a:rPr lang="nb-NO" sz="1800" b="1" dirty="0"/>
              <a:t>Viktig: </a:t>
            </a:r>
          </a:p>
          <a:p>
            <a:pPr>
              <a:buClr>
                <a:srgbClr val="C10A1F"/>
              </a:buClr>
            </a:pPr>
            <a:r>
              <a:rPr lang="nb-NO" sz="1800" dirty="0">
                <a:solidFill>
                  <a:srgbClr val="191919"/>
                </a:solidFill>
              </a:rPr>
              <a:t>Være enige i bedriften om hvilke begrep vi vektlegger hos oss</a:t>
            </a:r>
          </a:p>
          <a:p>
            <a:pPr>
              <a:buClr>
                <a:srgbClr val="C10A1F"/>
              </a:buClr>
            </a:pPr>
            <a:r>
              <a:rPr lang="nb-NO" sz="1800" dirty="0">
                <a:solidFill>
                  <a:srgbClr val="191919"/>
                </a:solidFill>
              </a:rPr>
              <a:t>Ha felles forståelse av hva disse betyr/innebærer – det er lov å be om forklaring – alle er ikke økonomer!</a:t>
            </a:r>
          </a:p>
          <a:p>
            <a:pPr>
              <a:buClr>
                <a:srgbClr val="C10A1F"/>
              </a:buClr>
            </a:pPr>
            <a:r>
              <a:rPr lang="nb-NO" sz="1800" dirty="0">
                <a:solidFill>
                  <a:srgbClr val="191919"/>
                </a:solidFill>
              </a:rPr>
              <a:t>Benytte de samme størrelsene hvert år</a:t>
            </a:r>
          </a:p>
          <a:p>
            <a:pPr>
              <a:buClr>
                <a:srgbClr val="C10A1F"/>
              </a:buClr>
            </a:pPr>
            <a:r>
              <a:rPr lang="nb-NO" sz="1800" dirty="0">
                <a:solidFill>
                  <a:srgbClr val="191919"/>
                </a:solidFill>
              </a:rPr>
              <a:t>Tillitsvalgt bør arkiver dette – lønnsarbeid er langsiktig </a:t>
            </a:r>
          </a:p>
        </p:txBody>
      </p:sp>
    </p:spTree>
    <p:extLst>
      <p:ext uri="{BB962C8B-B14F-4D97-AF65-F5344CB8AC3E}">
        <p14:creationId xmlns:p14="http://schemas.microsoft.com/office/powerpoint/2010/main" val="4163208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2B96209E-C8B1-274B-B90D-F48E67413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1722967"/>
            <a:ext cx="5438461" cy="38227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1800" dirty="0">
                <a:solidFill>
                  <a:srgbClr val="C10C1F"/>
                </a:solidFill>
              </a:rPr>
              <a:t>§ § 8 d) (</a:t>
            </a:r>
            <a:r>
              <a:rPr lang="nb-NO" sz="1800" dirty="0" smtClean="0">
                <a:solidFill>
                  <a:srgbClr val="C10C1F"/>
                </a:solidFill>
              </a:rPr>
              <a:t>1) se hen til lønnsvilkårene for andre:</a:t>
            </a:r>
          </a:p>
          <a:p>
            <a:pPr marL="0" indent="0">
              <a:buNone/>
            </a:pPr>
            <a:r>
              <a:rPr lang="nb-NO" sz="1800" dirty="0" smtClean="0"/>
              <a:t>Man </a:t>
            </a:r>
            <a:r>
              <a:rPr lang="nb-NO" sz="1800" dirty="0"/>
              <a:t>skal også ta hensyn til de lønnsreguleringer som skjer for øvrige ansatte i bransjen, i og utenfor bedriften. </a:t>
            </a:r>
            <a:endParaRPr lang="nb-NO" sz="1800" dirty="0" smtClean="0"/>
          </a:p>
          <a:p>
            <a:pPr marL="0" indent="0">
              <a:buNone/>
            </a:pPr>
            <a:endParaRPr lang="nb-NO" sz="1800" dirty="0" smtClean="0"/>
          </a:p>
          <a:p>
            <a:pPr marL="0" indent="0">
              <a:buNone/>
            </a:pPr>
            <a:r>
              <a:rPr lang="nb-NO" sz="1800" dirty="0" smtClean="0">
                <a:solidFill>
                  <a:srgbClr val="C00000"/>
                </a:solidFill>
              </a:rPr>
              <a:t>Orienter dere også om:</a:t>
            </a:r>
          </a:p>
          <a:p>
            <a:pPr marL="179705" indent="-179705"/>
            <a:r>
              <a:rPr lang="nb-NO" sz="1800" dirty="0" smtClean="0"/>
              <a:t>andre </a:t>
            </a:r>
            <a:r>
              <a:rPr lang="nb-NO" sz="1800" dirty="0"/>
              <a:t>grupper i bedriften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>
                <a:cs typeface="Arial"/>
              </a:rPr>
              <a:t>alminnelige</a:t>
            </a:r>
            <a:r>
              <a:rPr lang="nb-NO" sz="1800" dirty="0"/>
              <a:t> </a:t>
            </a:r>
            <a:r>
              <a:rPr lang="nb-NO" sz="1800" dirty="0" smtClean="0">
                <a:cs typeface="Arial"/>
              </a:rPr>
              <a:t>lønnsnivå</a:t>
            </a:r>
            <a:r>
              <a:rPr lang="nb-NO" sz="1800" dirty="0" smtClean="0"/>
              <a:t> </a:t>
            </a:r>
            <a:r>
              <a:rPr lang="nb-NO" sz="1800" dirty="0"/>
              <a:t>innenfor samme bransje, både der bedriften er lokalisert og i landet for øvrig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bruk tilgjengelig statistikk og kontaktnett i andre </a:t>
            </a:r>
            <a:r>
              <a:rPr lang="nb-NO" sz="1800" dirty="0" smtClean="0"/>
              <a:t>bedrifter</a:t>
            </a:r>
          </a:p>
          <a:p>
            <a:pPr marL="0" indent="0">
              <a:buNone/>
            </a:pPr>
            <a:endParaRPr lang="nb-NO" sz="2100" dirty="0" smtClean="0"/>
          </a:p>
        </p:txBody>
      </p:sp>
      <p:pic>
        <p:nvPicPr>
          <p:cNvPr id="7" name="Plassholder for bilde 6">
            <a:extLst>
              <a:ext uri="{FF2B5EF4-FFF2-40B4-BE49-F238E27FC236}">
                <a16:creationId xmlns="" xmlns:a16="http://schemas.microsoft.com/office/drawing/2014/main" id="{30ADDD40-E250-0E49-A49C-5AAA54EE86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r="6816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="" xmlns:a16="http://schemas.microsoft.com/office/drawing/2014/main" id="{1A078BE9-1E97-634F-B53E-4CDC4789B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7095066" cy="608525"/>
          </a:xfrm>
        </p:spPr>
        <p:txBody>
          <a:bodyPr/>
          <a:lstStyle/>
          <a:p>
            <a:r>
              <a:rPr lang="nb-NO" b="0" dirty="0" smtClean="0"/>
              <a:t>FØR lokale forhandlinger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6264EB07-8E5B-9A4A-8565-560DFB8217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75284" y="89813"/>
            <a:ext cx="748132" cy="712061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53339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-1" y="538286"/>
            <a:ext cx="10430933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UNDER lokale forhandlinger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28183" y="1466903"/>
            <a:ext cx="6678084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nb-NO" sz="1800" b="1" dirty="0" smtClean="0"/>
              <a:t>De </a:t>
            </a:r>
            <a:r>
              <a:rPr lang="nb-NO" sz="1800" b="1" dirty="0"/>
              <a:t>årlige lokale lønnsforhandlinger </a:t>
            </a:r>
          </a:p>
          <a:p>
            <a:pPr lvl="1">
              <a:lnSpc>
                <a:spcPct val="80000"/>
              </a:lnSpc>
              <a:buFontTx/>
              <a:buChar char="•"/>
            </a:pPr>
            <a:endParaRPr lang="nb-NO" sz="1800" dirty="0" smtClean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nb-NO" sz="1800" dirty="0" smtClean="0"/>
              <a:t>Vurdering og justering </a:t>
            </a:r>
            <a:r>
              <a:rPr lang="nb-NO" sz="1800" dirty="0"/>
              <a:t>skal finne sted en gang årlig (1.juli om ikke annet er avtalt) § </a:t>
            </a:r>
            <a:r>
              <a:rPr lang="nb-NO" sz="1800" dirty="0" smtClean="0"/>
              <a:t>8 </a:t>
            </a:r>
            <a:r>
              <a:rPr lang="nb-NO" sz="1800" dirty="0"/>
              <a:t>b) (4</a:t>
            </a:r>
            <a:r>
              <a:rPr lang="nb-NO" sz="1800" dirty="0" smtClean="0"/>
              <a:t>)</a:t>
            </a:r>
            <a:endParaRPr lang="nb-NO" sz="1800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nb-NO" sz="1800" dirty="0" smtClean="0"/>
              <a:t>Bedriften </a:t>
            </a:r>
            <a:r>
              <a:rPr lang="nb-NO" sz="1800" dirty="0"/>
              <a:t>skal også foreta en </a:t>
            </a:r>
            <a:r>
              <a:rPr lang="nb-NO" sz="1800" dirty="0" smtClean="0"/>
              <a:t>lønnsvurdering </a:t>
            </a:r>
            <a:r>
              <a:rPr lang="nb-NO" sz="1800" dirty="0"/>
              <a:t>for arbeidstakere i </a:t>
            </a:r>
            <a:r>
              <a:rPr lang="nb-NO" sz="1800" dirty="0" smtClean="0"/>
              <a:t>foreldrepermisjon</a:t>
            </a:r>
            <a:r>
              <a:rPr lang="nb-NO" sz="1800" dirty="0"/>
              <a:t> § </a:t>
            </a:r>
            <a:r>
              <a:rPr lang="nb-NO" sz="1800" dirty="0" smtClean="0"/>
              <a:t>8 </a:t>
            </a:r>
            <a:r>
              <a:rPr lang="nb-NO" sz="1800" dirty="0"/>
              <a:t>b) </a:t>
            </a:r>
            <a:r>
              <a:rPr lang="nb-NO" sz="1800" dirty="0" smtClean="0"/>
              <a:t>(3)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nb-NO" sz="1800" dirty="0"/>
              <a:t>Økonomisk ramme for </a:t>
            </a:r>
            <a:r>
              <a:rPr lang="nb-NO" sz="1800" dirty="0" err="1"/>
              <a:t>FLTs</a:t>
            </a:r>
            <a:r>
              <a:rPr lang="nb-NO" sz="1800" dirty="0"/>
              <a:t> gruppe og sammenlignbare </a:t>
            </a:r>
            <a:r>
              <a:rPr lang="nb-NO" sz="1800" dirty="0" smtClean="0"/>
              <a:t>grupper</a:t>
            </a:r>
          </a:p>
          <a:p>
            <a:pPr marL="684000" lvl="1" indent="0">
              <a:lnSpc>
                <a:spcPct val="80000"/>
              </a:lnSpc>
              <a:buNone/>
            </a:pPr>
            <a:endParaRPr lang="nb-NO" sz="1800" dirty="0"/>
          </a:p>
          <a:p>
            <a:pPr>
              <a:lnSpc>
                <a:spcPct val="80000"/>
              </a:lnSpc>
              <a:buNone/>
            </a:pPr>
            <a:r>
              <a:rPr lang="nb-NO" sz="1800" dirty="0" smtClean="0"/>
              <a:t>Man forhandler seg frem til: </a:t>
            </a:r>
            <a:endParaRPr lang="nb-NO" sz="1800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nb-NO" sz="1800" dirty="0"/>
              <a:t>generelt </a:t>
            </a:r>
            <a:r>
              <a:rPr lang="nb-NO" sz="1800" dirty="0" smtClean="0"/>
              <a:t>tillegg for </a:t>
            </a:r>
            <a:r>
              <a:rPr lang="nb-NO" sz="1800" dirty="0"/>
              <a:t>alle i </a:t>
            </a:r>
            <a:r>
              <a:rPr lang="nb-NO" sz="1800" dirty="0" smtClean="0"/>
              <a:t>gruppen</a:t>
            </a:r>
            <a:endParaRPr lang="nb-NO" sz="1800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nb-NO" sz="1800" dirty="0" smtClean="0"/>
              <a:t>Eventuell pott for individuelle </a:t>
            </a:r>
            <a:r>
              <a:rPr lang="nb-NO" sz="1800" dirty="0"/>
              <a:t>tillegg</a:t>
            </a:r>
          </a:p>
          <a:p>
            <a:pPr lvl="1">
              <a:lnSpc>
                <a:spcPct val="80000"/>
              </a:lnSpc>
              <a:buFontTx/>
              <a:buChar char="•"/>
            </a:pPr>
            <a:endParaRPr lang="nb-NO" sz="1800" dirty="0"/>
          </a:p>
          <a:p>
            <a:pPr marL="684000" lvl="1" indent="0">
              <a:buNone/>
            </a:pPr>
            <a:endParaRPr lang="nb-NO" sz="1800" dirty="0" smtClean="0"/>
          </a:p>
          <a:p>
            <a:pPr lvl="1"/>
            <a:endParaRPr lang="nb-NO" sz="2000" dirty="0"/>
          </a:p>
          <a:p>
            <a:pPr lvl="1"/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33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28227" r="39861"/>
          <a:stretch/>
        </p:blipFill>
        <p:spPr>
          <a:xfrm>
            <a:off x="8023369" y="0"/>
            <a:ext cx="4168631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812" y="129254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2B96209E-C8B1-274B-B90D-F48E67413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2197100"/>
            <a:ext cx="5438461" cy="3822700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nb-NO" sz="1800" dirty="0" smtClean="0"/>
              <a:t>Man kan </a:t>
            </a:r>
            <a:r>
              <a:rPr lang="nb-NO" sz="1800" dirty="0" err="1" smtClean="0"/>
              <a:t>f.eks</a:t>
            </a:r>
            <a:r>
              <a:rPr lang="nb-NO" sz="1800" dirty="0" smtClean="0"/>
              <a:t> avtale </a:t>
            </a:r>
            <a:r>
              <a:rPr lang="nb-NO" sz="1800" dirty="0"/>
              <a:t>at en viss % eller kronebeløp benyttes til individuelle justeringer. Bør da være i tråd med etablert lønnssystem.</a:t>
            </a:r>
            <a:endParaRPr lang="en-US" sz="1800" dirty="0"/>
          </a:p>
          <a:p>
            <a:pPr marL="179705" indent="-179705"/>
            <a:r>
              <a:rPr lang="nb-NO" sz="1800" dirty="0"/>
              <a:t>Tillitsvalgt har ikke krav på å delta i selve fordelingen fra person til person, men skal bli forelagt resultatet.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Korreksjoner ved endring av stilling, eventuelle skjevhets- og </a:t>
            </a:r>
            <a:r>
              <a:rPr lang="nb-NO" sz="1800" dirty="0" smtClean="0"/>
              <a:t>ettersleps-justeringer </a:t>
            </a:r>
            <a:r>
              <a:rPr lang="nb-NO" sz="1800" dirty="0" err="1"/>
              <a:t>m.v</a:t>
            </a:r>
            <a:r>
              <a:rPr lang="nb-NO" sz="1800" dirty="0"/>
              <a:t>. bør tas </a:t>
            </a:r>
            <a:r>
              <a:rPr lang="nb-NO" sz="1800" i="1" dirty="0"/>
              <a:t>utenom</a:t>
            </a:r>
            <a:r>
              <a:rPr lang="nb-NO" sz="1800" dirty="0"/>
              <a:t> de ordinære årlige lønnsforhandlingene.</a:t>
            </a:r>
            <a:endParaRPr lang="nb-NO" sz="1800" dirty="0">
              <a:cs typeface="Arial"/>
            </a:endParaRPr>
          </a:p>
        </p:txBody>
      </p:sp>
      <p:pic>
        <p:nvPicPr>
          <p:cNvPr id="7" name="Plassholder for bilde 6">
            <a:extLst>
              <a:ext uri="{FF2B5EF4-FFF2-40B4-BE49-F238E27FC236}">
                <a16:creationId xmlns="" xmlns:a16="http://schemas.microsoft.com/office/drawing/2014/main" id="{CF24C15A-65F3-A143-80ED-F1D00F5712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r="14674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="" xmlns:a16="http://schemas.microsoft.com/office/drawing/2014/main" id="{1A078BE9-1E97-634F-B53E-4CDC4789B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9194"/>
            <a:ext cx="6676845" cy="1162523"/>
          </a:xfrm>
        </p:spPr>
        <p:txBody>
          <a:bodyPr/>
          <a:lstStyle/>
          <a:p>
            <a:r>
              <a:rPr lang="nb-NO" b="0" dirty="0" smtClean="0"/>
              <a:t>Eventuell pott </a:t>
            </a:r>
            <a:r>
              <a:rPr lang="nb-NO" b="0" dirty="0"/>
              <a:t>for individuelle </a:t>
            </a:r>
            <a:r>
              <a:rPr lang="nb-NO" b="0" dirty="0" smtClean="0"/>
              <a:t>tillegg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6264EB07-8E5B-9A4A-8565-560DFB8217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07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="" xmlns:a16="http://schemas.microsoft.com/office/drawing/2014/main" id="{FA2ECFE0-D57D-5748-BE92-DA2FAEC8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1036393" cy="608525"/>
          </a:xfrm>
        </p:spPr>
        <p:txBody>
          <a:bodyPr/>
          <a:lstStyle/>
          <a:p>
            <a:r>
              <a:rPr lang="nb-NO"/>
              <a:t>Protokoll som spesifiserer individuelt tillegg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="" xmlns:a16="http://schemas.microsoft.com/office/drawing/2014/main" id="{D6BA9840-7358-D34B-9F02-900ED9D5A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Plassholder for innhold 1">
            <a:extLst>
              <a:ext uri="{FF2B5EF4-FFF2-40B4-BE49-F238E27FC236}">
                <a16:creationId xmlns="" xmlns:a16="http://schemas.microsoft.com/office/drawing/2014/main" id="{C7E6DFD3-7502-4049-A2E9-AD6FB3A034DE}"/>
              </a:ext>
            </a:extLst>
          </p:cNvPr>
          <p:cNvSpPr txBox="1">
            <a:spLocks/>
          </p:cNvSpPr>
          <p:nvPr/>
        </p:nvSpPr>
        <p:spPr>
          <a:xfrm>
            <a:off x="1159755" y="1667222"/>
            <a:ext cx="9856604" cy="4700588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vert="horz" lIns="0" tIns="0" rIns="0" bIns="0" rtlCol="0" anchor="t">
            <a:noAutofit/>
          </a:bodyPr>
          <a:lstStyle>
            <a:lvl1pPr marL="180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4450" indent="-179388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762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Protokoll fra lønnsforhandlinger </a:t>
            </a:r>
          </a:p>
          <a:p>
            <a:pPr marL="88900" indent="0" defTabSz="762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Torsdag 7.10.2019 ble det avholdt forhandlinger i Indre Ytrefjord </a:t>
            </a:r>
            <a:r>
              <a:rPr lang="nb-N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Spahotell AS sine </a:t>
            </a: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lokaler angående lokale lønnsforhandlinger mellom FLT og Indre </a:t>
            </a:r>
            <a:r>
              <a:rPr lang="nb-N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Ytrefjord Spahotell.</a:t>
            </a:r>
            <a:endParaRPr lang="nb-NO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8900" indent="0" defTabSz="762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 stede fra bedriften: Kari Karlsen, Jens Jensen</a:t>
            </a:r>
          </a:p>
          <a:p>
            <a:pPr marL="88900" indent="0" defTabSz="762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 stede fra FLT: Ole Olsen, Hilde Helgesen, Hans Hansen.</a:t>
            </a:r>
          </a:p>
          <a:p>
            <a:pPr marL="88900" indent="0" defTabSz="762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Partene diskuterte lokale lønnsreguleringer </a:t>
            </a:r>
            <a:r>
              <a:rPr lang="nb-NO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ihht</a:t>
            </a: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overenskomstens lønnsparagraf §7.</a:t>
            </a:r>
          </a:p>
          <a:p>
            <a:pPr marL="88900" indent="0" defTabSz="762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Partene hadde en gjennomgang av </a:t>
            </a:r>
            <a:r>
              <a:rPr lang="nb-N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hotellets </a:t>
            </a: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økonomi, markedssituasjon og framtidsutsikter. 2019 har vært et økonomisk godt år og med det som bakgrunn så bedriften seg i stand til å gi lokale lønnstillegg. </a:t>
            </a:r>
          </a:p>
          <a:p>
            <a:pPr marL="88900" indent="0" defTabSz="762000">
              <a:lnSpc>
                <a:spcPct val="120000"/>
              </a:lnSpc>
              <a:spcAft>
                <a:spcPts val="600"/>
              </a:spcAft>
              <a:buNone/>
            </a:pPr>
            <a:r>
              <a:rPr lang="nb-NO" sz="1400" dirty="0">
                <a:latin typeface="Verdana"/>
                <a:ea typeface="Verdana"/>
                <a:cs typeface="Verdana"/>
              </a:rPr>
              <a:t>Partene ble enige om å gi lokale lønnstillegg innenfor en ramme på 3 %. Disse fordeles på 2,5 % generelt tillegg og 0,5 % individuelle tillegg </a:t>
            </a:r>
            <a:r>
              <a:rPr lang="nb-NO" sz="1400" dirty="0" err="1">
                <a:latin typeface="Verdana"/>
                <a:ea typeface="Verdana"/>
                <a:cs typeface="Verdana"/>
              </a:rPr>
              <a:t>ihht</a:t>
            </a:r>
            <a:r>
              <a:rPr lang="nb-NO" sz="1400" dirty="0">
                <a:latin typeface="Verdana"/>
                <a:ea typeface="Verdana"/>
                <a:cs typeface="Verdana"/>
              </a:rPr>
              <a:t> retningslinjer i det avklarte i lønnssystemet. </a:t>
            </a:r>
            <a:endParaRPr lang="nb-NO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8900" indent="0" defTabSz="762000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lokale lønnstilleggene blir gitt fra 1.5.2019, og inkluderer ikke årets tillegg avtalt i det sentrale lønnsoppgjøret mellom FLT/LO og NHO.</a:t>
            </a:r>
          </a:p>
          <a:p>
            <a:pPr marL="98425" indent="0" defTabSz="7620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tabLst>
                <a:tab pos="3908425" algn="l"/>
              </a:tabLst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bedriften	For FLT</a:t>
            </a:r>
          </a:p>
          <a:p>
            <a:pPr marL="98425" indent="0" fontAlgn="base">
              <a:spcAft>
                <a:spcPts val="0"/>
              </a:spcAft>
              <a:buFont typeface="Arial" panose="020B0604020202020204" pitchFamily="34" charset="0"/>
              <a:buNone/>
              <a:tabLst>
                <a:tab pos="3908425" algn="l"/>
              </a:tabLst>
            </a:pPr>
            <a:r>
              <a:rPr lang="nb-NO" sz="20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underskrift</a:t>
            </a: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r>
              <a:rPr lang="nb-NO" sz="20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underskrift</a:t>
            </a: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</a:t>
            </a:r>
          </a:p>
          <a:p>
            <a:pPr marL="98425" indent="0" fontAlgn="base">
              <a:spcAft>
                <a:spcPts val="0"/>
              </a:spcAft>
              <a:buFont typeface="Arial" panose="020B0604020202020204" pitchFamily="34" charset="0"/>
              <a:buNone/>
              <a:tabLst>
                <a:tab pos="3908425" algn="l"/>
              </a:tabLst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Kari Karlsen 	Hilde Helgesen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="" xmlns:a16="http://schemas.microsoft.com/office/drawing/2014/main" id="{6875C74F-96BC-5245-BAC5-491CC0282A78}"/>
              </a:ext>
            </a:extLst>
          </p:cNvPr>
          <p:cNvGrpSpPr/>
          <p:nvPr/>
        </p:nvGrpSpPr>
        <p:grpSpPr>
          <a:xfrm>
            <a:off x="1191877" y="1988927"/>
            <a:ext cx="9648433" cy="2728996"/>
            <a:chOff x="1201488" y="2214563"/>
            <a:chExt cx="9648433" cy="2728996"/>
          </a:xfrm>
        </p:grpSpPr>
        <p:sp>
          <p:nvSpPr>
            <p:cNvPr id="10" name="Avrundet rektangel 9">
              <a:extLst>
                <a:ext uri="{FF2B5EF4-FFF2-40B4-BE49-F238E27FC236}">
                  <a16:creationId xmlns="" xmlns:a16="http://schemas.microsoft.com/office/drawing/2014/main" id="{090265C2-268F-8D4B-AA79-8E9C776A0C95}"/>
                </a:ext>
              </a:extLst>
            </p:cNvPr>
            <p:cNvSpPr/>
            <p:nvPr/>
          </p:nvSpPr>
          <p:spPr>
            <a:xfrm>
              <a:off x="1201921" y="2214563"/>
              <a:ext cx="1800000" cy="288000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Avrundet rektangel 10">
              <a:extLst>
                <a:ext uri="{FF2B5EF4-FFF2-40B4-BE49-F238E27FC236}">
                  <a16:creationId xmlns="" xmlns:a16="http://schemas.microsoft.com/office/drawing/2014/main" id="{078BDFC0-637D-9044-882F-BAB13E521D25}"/>
                </a:ext>
              </a:extLst>
            </p:cNvPr>
            <p:cNvSpPr/>
            <p:nvPr/>
          </p:nvSpPr>
          <p:spPr>
            <a:xfrm>
              <a:off x="5735824" y="2231797"/>
              <a:ext cx="2607296" cy="276761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Avrundet rektangel 11">
              <a:extLst>
                <a:ext uri="{FF2B5EF4-FFF2-40B4-BE49-F238E27FC236}">
                  <a16:creationId xmlns="" xmlns:a16="http://schemas.microsoft.com/office/drawing/2014/main" id="{1DA07D3D-B100-604D-8D39-3210AB333616}"/>
                </a:ext>
              </a:extLst>
            </p:cNvPr>
            <p:cNvSpPr/>
            <p:nvPr/>
          </p:nvSpPr>
          <p:spPr>
            <a:xfrm>
              <a:off x="1201921" y="2817755"/>
              <a:ext cx="5328000" cy="576000"/>
            </a:xfrm>
            <a:prstGeom prst="roundRect">
              <a:avLst>
                <a:gd name="adj" fmla="val 7612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Avrundet rektangel 12">
              <a:extLst>
                <a:ext uri="{FF2B5EF4-FFF2-40B4-BE49-F238E27FC236}">
                  <a16:creationId xmlns="" xmlns:a16="http://schemas.microsoft.com/office/drawing/2014/main" id="{D7BBFFD7-7A42-4F4A-9FEC-3AA9CC19A90C}"/>
                </a:ext>
              </a:extLst>
            </p:cNvPr>
            <p:cNvSpPr/>
            <p:nvPr/>
          </p:nvSpPr>
          <p:spPr>
            <a:xfrm>
              <a:off x="1201488" y="3483796"/>
              <a:ext cx="7704000" cy="288000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Avrundet rektangel 13">
              <a:extLst>
                <a:ext uri="{FF2B5EF4-FFF2-40B4-BE49-F238E27FC236}">
                  <a16:creationId xmlns="" xmlns:a16="http://schemas.microsoft.com/office/drawing/2014/main" id="{95B794E6-81DF-9A4F-8872-661475909775}"/>
                </a:ext>
              </a:extLst>
            </p:cNvPr>
            <p:cNvSpPr/>
            <p:nvPr/>
          </p:nvSpPr>
          <p:spPr>
            <a:xfrm>
              <a:off x="1201921" y="4367559"/>
              <a:ext cx="9648000" cy="576000"/>
            </a:xfrm>
            <a:prstGeom prst="roundRect">
              <a:avLst>
                <a:gd name="adj" fmla="val 7612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80558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-1" y="538286"/>
            <a:ext cx="10430933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8 </a:t>
            </a:r>
            <a:r>
              <a:rPr lang="nb-NO" b="0" u="sng" dirty="0" smtClean="0">
                <a:solidFill>
                  <a:schemeClr val="tx1"/>
                </a:solidFill>
              </a:rPr>
              <a:t>Etter</a:t>
            </a:r>
            <a:r>
              <a:rPr lang="nb-NO" b="0" dirty="0" smtClean="0">
                <a:solidFill>
                  <a:schemeClr val="tx1"/>
                </a:solidFill>
              </a:rPr>
              <a:t> lønnsforhandlingene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28183" y="1466903"/>
            <a:ext cx="6678084" cy="4525963"/>
          </a:xfrm>
        </p:spPr>
        <p:txBody>
          <a:bodyPr>
            <a:noAutofit/>
          </a:bodyPr>
          <a:lstStyle/>
          <a:p>
            <a:pPr lvl="1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endParaRPr lang="nb-NO" sz="1800" dirty="0"/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nb-NO" sz="1800" b="1" dirty="0"/>
              <a:t>Personlig </a:t>
            </a:r>
            <a:r>
              <a:rPr lang="nb-NO" sz="1800" b="1" dirty="0" smtClean="0"/>
              <a:t>vurdering /  differensiering</a:t>
            </a:r>
          </a:p>
          <a:p>
            <a:pPr>
              <a:lnSpc>
                <a:spcPct val="80000"/>
              </a:lnSpc>
              <a:defRPr/>
            </a:pPr>
            <a:r>
              <a:rPr lang="nb-NO" sz="1800" dirty="0" smtClean="0"/>
              <a:t>Bedriften </a:t>
            </a:r>
            <a:r>
              <a:rPr lang="nb-NO" sz="1800" dirty="0"/>
              <a:t>vurderer individuelle tillegg i henhold til avtalte retningslinjer, dvs. det avtalte system for individuell avlønning </a:t>
            </a:r>
            <a:r>
              <a:rPr lang="nb-NO" sz="1800" dirty="0" err="1" smtClean="0"/>
              <a:t>jf</a:t>
            </a:r>
            <a:r>
              <a:rPr lang="nb-NO" sz="1800" dirty="0" smtClean="0"/>
              <a:t> § 8 a)</a:t>
            </a:r>
          </a:p>
          <a:p>
            <a:pPr>
              <a:lnSpc>
                <a:spcPct val="80000"/>
              </a:lnSpc>
              <a:defRPr/>
            </a:pPr>
            <a:endParaRPr lang="nb-NO" sz="1800" dirty="0"/>
          </a:p>
          <a:p>
            <a:pPr>
              <a:lnSpc>
                <a:spcPct val="80000"/>
              </a:lnSpc>
              <a:defRPr/>
            </a:pPr>
            <a:r>
              <a:rPr lang="nb-NO" sz="1800" dirty="0" smtClean="0"/>
              <a:t>Skal </a:t>
            </a:r>
            <a:r>
              <a:rPr lang="nb-NO" sz="1800" dirty="0"/>
              <a:t>skje så objektivt, ensartet og rettferdig som </a:t>
            </a:r>
            <a:r>
              <a:rPr lang="nb-NO" sz="1800" dirty="0" smtClean="0"/>
              <a:t>mulig</a:t>
            </a:r>
            <a:endParaRPr lang="nb-NO" sz="1800" dirty="0"/>
          </a:p>
          <a:p>
            <a:pPr>
              <a:lnSpc>
                <a:spcPct val="80000"/>
              </a:lnSpc>
              <a:defRPr/>
            </a:pPr>
            <a:endParaRPr lang="nb-NO" sz="1800" dirty="0"/>
          </a:p>
          <a:p>
            <a:pPr>
              <a:lnSpc>
                <a:spcPct val="80000"/>
              </a:lnSpc>
              <a:defRPr/>
            </a:pPr>
            <a:r>
              <a:rPr lang="nb-NO" sz="1800" dirty="0" smtClean="0"/>
              <a:t>Tillitsvalgte </a:t>
            </a:r>
            <a:r>
              <a:rPr lang="nb-NO" sz="1800" dirty="0"/>
              <a:t>har ikke krav på å delta i </a:t>
            </a:r>
            <a:r>
              <a:rPr lang="nb-NO" sz="1800" dirty="0" smtClean="0"/>
              <a:t>dette – men kan be om samlet liste også etter at årets lønnsjusteringer er avsluttet</a:t>
            </a:r>
            <a:endParaRPr lang="nb-NO" sz="1800" dirty="0"/>
          </a:p>
          <a:p>
            <a:pPr lvl="1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endParaRPr lang="nb-NO" sz="1800" dirty="0"/>
          </a:p>
          <a:p>
            <a:pPr>
              <a:spcAft>
                <a:spcPts val="0"/>
              </a:spcAft>
              <a:buNone/>
            </a:pPr>
            <a:endParaRPr lang="nb-NO" sz="1800" dirty="0"/>
          </a:p>
          <a:p>
            <a:pPr lvl="1"/>
            <a:endParaRPr lang="nb-NO" sz="1800" dirty="0" smtClean="0"/>
          </a:p>
          <a:p>
            <a:pPr lvl="1"/>
            <a:endParaRPr lang="nb-NO" sz="2000" dirty="0"/>
          </a:p>
          <a:p>
            <a:pPr lvl="1"/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36</a:t>
            </a:fld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18124" r="32552"/>
          <a:stretch/>
        </p:blipFill>
        <p:spPr>
          <a:xfrm>
            <a:off x="8158655" y="-31531"/>
            <a:ext cx="4033346" cy="688953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985" y="129254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121" y="-9929"/>
            <a:ext cx="5359879" cy="6902435"/>
          </a:xfrm>
          <a:prstGeom prst="rect">
            <a:avLst/>
          </a:prstGeom>
        </p:spPr>
      </p:pic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-1" y="538286"/>
            <a:ext cx="10430933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8 </a:t>
            </a:r>
            <a:r>
              <a:rPr lang="nb-NO" b="0" u="sng" dirty="0" smtClean="0">
                <a:solidFill>
                  <a:schemeClr val="tx1"/>
                </a:solidFill>
              </a:rPr>
              <a:t>Etter</a:t>
            </a:r>
            <a:r>
              <a:rPr lang="nb-NO" b="0" dirty="0" smtClean="0">
                <a:solidFill>
                  <a:schemeClr val="tx1"/>
                </a:solidFill>
              </a:rPr>
              <a:t> lønnsforhandlingene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28182" y="1466903"/>
            <a:ext cx="5522553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None/>
            </a:pPr>
            <a:r>
              <a:rPr lang="nb-NO" sz="1800" b="1" dirty="0"/>
              <a:t>Lavt eller intet lønnstillegg? </a:t>
            </a:r>
            <a:endParaRPr lang="nb-NO" sz="1800" b="1" dirty="0" smtClean="0"/>
          </a:p>
          <a:p>
            <a:pPr>
              <a:spcAft>
                <a:spcPts val="0"/>
              </a:spcAft>
            </a:pPr>
            <a:r>
              <a:rPr lang="nb-NO" sz="1800" dirty="0" smtClean="0"/>
              <a:t>Skal </a:t>
            </a:r>
            <a:r>
              <a:rPr lang="nb-NO" sz="1800" dirty="0"/>
              <a:t>søke å komme frem til frem til tiltak for å bedre </a:t>
            </a:r>
            <a:r>
              <a:rPr lang="nb-NO" sz="1800" dirty="0" err="1"/>
              <a:t>vedkommendes</a:t>
            </a:r>
            <a:r>
              <a:rPr lang="nb-NO" sz="1800" dirty="0"/>
              <a:t> lønnsutvikling.  § 8 e) (1)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None/>
            </a:pPr>
            <a:endParaRPr lang="nb-NO" sz="1800" dirty="0"/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Urimeligheter? </a:t>
            </a:r>
          </a:p>
          <a:p>
            <a:pPr>
              <a:spcAft>
                <a:spcPts val="0"/>
              </a:spcAft>
            </a:pPr>
            <a:r>
              <a:rPr lang="nb-NO" sz="1800" dirty="0"/>
              <a:t> Kan be om fornyet vurdering av </a:t>
            </a:r>
            <a:r>
              <a:rPr lang="nb-NO" sz="1800" dirty="0" err="1"/>
              <a:t>vedkommendes</a:t>
            </a:r>
            <a:r>
              <a:rPr lang="nb-NO" sz="1800" dirty="0"/>
              <a:t> lønn, </a:t>
            </a:r>
            <a:r>
              <a:rPr lang="nb-NO" sz="1800" dirty="0" err="1"/>
              <a:t>evt</a:t>
            </a:r>
            <a:r>
              <a:rPr lang="nb-NO" sz="1800" dirty="0"/>
              <a:t> via tillitsvalgt. § 8 e) (2)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nb-NO" sz="1800" dirty="0"/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Tillegg for arbeid på lørdager, søndager, kveld, natt mv.</a:t>
            </a:r>
            <a:endParaRPr lang="nb-NO" sz="1800" dirty="0"/>
          </a:p>
          <a:p>
            <a:pPr>
              <a:spcAft>
                <a:spcPts val="0"/>
              </a:spcAft>
            </a:pPr>
            <a:r>
              <a:rPr lang="nb-NO" sz="1800" dirty="0"/>
              <a:t>Nærmere beskrevet i § 8 f)</a:t>
            </a:r>
          </a:p>
          <a:p>
            <a:pPr>
              <a:spcAft>
                <a:spcPts val="0"/>
              </a:spcAft>
            </a:pPr>
            <a:endParaRPr lang="nb-NO" sz="1800" dirty="0"/>
          </a:p>
          <a:p>
            <a:pPr marL="0">
              <a:spcAft>
                <a:spcPts val="0"/>
              </a:spcAft>
              <a:buNone/>
            </a:pPr>
            <a:r>
              <a:rPr lang="nb-NO" sz="1800" b="1" dirty="0"/>
              <a:t>Deltakelse på forhandlingsmøter</a:t>
            </a:r>
            <a:r>
              <a:rPr lang="nb-NO" sz="1800" b="1" dirty="0" smtClean="0"/>
              <a:t>, førstegangstjeneste</a:t>
            </a:r>
            <a:r>
              <a:rPr lang="nb-NO" sz="1800" b="1" dirty="0"/>
              <a:t>, svangerskapspermisjon og utdanningspermisjon</a:t>
            </a:r>
          </a:p>
          <a:p>
            <a:pPr marL="0">
              <a:spcAft>
                <a:spcPts val="0"/>
              </a:spcAft>
            </a:pPr>
            <a:r>
              <a:rPr lang="nb-NO" sz="1800" dirty="0"/>
              <a:t>Nærmere bestemmelser i § 8 g) h) i) og j)</a:t>
            </a:r>
          </a:p>
          <a:p>
            <a:pPr lvl="1"/>
            <a:endParaRPr lang="nb-NO" sz="1800" dirty="0" smtClean="0"/>
          </a:p>
          <a:p>
            <a:pPr lvl="1"/>
            <a:endParaRPr lang="nb-NO" sz="2000" dirty="0"/>
          </a:p>
          <a:p>
            <a:pPr lvl="1"/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37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028" y="129254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xmlns="" id="{9AFC9386-4D17-7148-8354-7E24D504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Hovedavtale og Overenskomst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xmlns="" id="{82C25D5E-F479-BB4D-9CA6-FF583EC5E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xmlns="" id="{486BB042-CEE0-C447-8A17-0179D580B7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72" y="1674868"/>
            <a:ext cx="2584573" cy="3636000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xmlns="" id="{5C28C6E7-40D3-E34F-A8F1-B1211CD3975E}"/>
              </a:ext>
            </a:extLst>
          </p:cNvPr>
          <p:cNvSpPr txBox="1"/>
          <p:nvPr/>
        </p:nvSpPr>
        <p:spPr>
          <a:xfrm>
            <a:off x="3373643" y="2396271"/>
            <a:ext cx="2260830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b-NO" sz="22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HOVEDAVTALE</a:t>
            </a:r>
          </a:p>
          <a:p>
            <a:pPr marL="9525" algn="ctr">
              <a:spcAft>
                <a:spcPts val="1000"/>
              </a:spcAft>
              <a:buClr>
                <a:schemeClr val="tx2"/>
              </a:buClr>
            </a:pPr>
            <a:r>
              <a:rPr lang="nb-NO" sz="1600" dirty="0">
                <a:solidFill>
                  <a:schemeClr val="tx2"/>
                </a:solidFill>
              </a:rPr>
              <a:t>«Arbeidslivets grunnlov»</a:t>
            </a:r>
          </a:p>
          <a:p>
            <a:pPr marL="9525" algn="ctr">
              <a:spcAft>
                <a:spcPts val="1000"/>
              </a:spcAft>
              <a:buClr>
                <a:schemeClr val="tx2"/>
              </a:buClr>
            </a:pPr>
            <a:r>
              <a:rPr lang="nb-NO" sz="1600" dirty="0"/>
              <a:t>Omhandler grunnleggende spilleregler, forhandlings- og samarbeidsformer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486BB042-CEE0-C447-8A17-0179D580B7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18" y="1674868"/>
            <a:ext cx="2584573" cy="3636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xmlns="" id="{5C28C6E7-40D3-E34F-A8F1-B1211CD3975E}"/>
              </a:ext>
            </a:extLst>
          </p:cNvPr>
          <p:cNvSpPr txBox="1"/>
          <p:nvPr/>
        </p:nvSpPr>
        <p:spPr>
          <a:xfrm>
            <a:off x="6825689" y="2365617"/>
            <a:ext cx="2260830" cy="294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22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OVERENS-KOMST</a:t>
            </a:r>
          </a:p>
          <a:p>
            <a:pPr algn="ctr">
              <a:spcAft>
                <a:spcPts val="1000"/>
              </a:spcAft>
            </a:pPr>
            <a:r>
              <a:rPr lang="nb-NO" sz="1600" dirty="0">
                <a:solidFill>
                  <a:schemeClr val="tx2"/>
                </a:solidFill>
              </a:rPr>
              <a:t>Bransjespesifikk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Omfangs-bestemmelse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Arbeidstid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lønns- og overtid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velferdspermisjon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Sykelønn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mm</a:t>
            </a:r>
          </a:p>
        </p:txBody>
      </p:sp>
      <p:sp>
        <p:nvSpPr>
          <p:cNvPr id="9" name="Høyre klammeparentes 8">
            <a:extLst>
              <a:ext uri="{FF2B5EF4-FFF2-40B4-BE49-F238E27FC236}">
                <a16:creationId xmlns:a16="http://schemas.microsoft.com/office/drawing/2014/main" xmlns="" id="{55F5A2ED-94A0-E646-AF41-B70995810B04}"/>
              </a:ext>
            </a:extLst>
          </p:cNvPr>
          <p:cNvSpPr/>
          <p:nvPr/>
        </p:nvSpPr>
        <p:spPr>
          <a:xfrm rot="5400000">
            <a:off x="6099428" y="2582731"/>
            <a:ext cx="223186" cy="5668532"/>
          </a:xfrm>
          <a:prstGeom prst="rightBrac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2D3A3A89-710B-8147-97C1-D15D871099CA}"/>
              </a:ext>
            </a:extLst>
          </p:cNvPr>
          <p:cNvSpPr txBox="1"/>
          <p:nvPr/>
        </p:nvSpPr>
        <p:spPr>
          <a:xfrm>
            <a:off x="2686725" y="5575337"/>
            <a:ext cx="7425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spcAft>
                <a:spcPts val="1000"/>
              </a:spcAft>
              <a:buClr>
                <a:schemeClr val="tx2"/>
              </a:buClr>
            </a:pPr>
            <a:r>
              <a:rPr lang="nb-NO" sz="2400" dirty="0"/>
              <a:t>Kollektive avtaler mellom arbeidstakerorganisasjon og arbeidsgiverorganisasjon</a:t>
            </a:r>
          </a:p>
        </p:txBody>
      </p:sp>
    </p:spTree>
    <p:extLst>
      <p:ext uri="{BB962C8B-B14F-4D97-AF65-F5344CB8AC3E}">
        <p14:creationId xmlns:p14="http://schemas.microsoft.com/office/powerpoint/2010/main" val="18200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549275"/>
            <a:ext cx="7333860" cy="608525"/>
          </a:xfrm>
        </p:spPr>
        <p:txBody>
          <a:bodyPr/>
          <a:lstStyle/>
          <a:p>
            <a:pPr algn="l" eaLnBrk="1" hangingPunct="1"/>
            <a:r>
              <a:rPr lang="nb-NO" b="0" dirty="0" smtClean="0">
                <a:solidFill>
                  <a:schemeClr val="tx1"/>
                </a:solidFill>
              </a:rPr>
              <a:t>Overenskomstens omfang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1511" y="1489076"/>
            <a:ext cx="5759168" cy="4835525"/>
          </a:xfrm>
        </p:spPr>
        <p:txBody>
          <a:bodyPr>
            <a:normAutofit/>
          </a:bodyPr>
          <a:lstStyle/>
          <a:p>
            <a:pPr>
              <a:spcBef>
                <a:spcPct val="35000"/>
              </a:spcBef>
              <a:spcAft>
                <a:spcPct val="30000"/>
              </a:spcAft>
            </a:pPr>
            <a:r>
              <a:rPr lang="nb-NO" sz="1800" dirty="0">
                <a:solidFill>
                  <a:srgbClr val="C00000"/>
                </a:solidFill>
              </a:rPr>
              <a:t>§ </a:t>
            </a:r>
            <a:r>
              <a:rPr lang="nb-NO" sz="1800" dirty="0" smtClean="0">
                <a:solidFill>
                  <a:srgbClr val="C00000"/>
                </a:solidFill>
              </a:rPr>
              <a:t>1 </a:t>
            </a:r>
            <a:r>
              <a:rPr lang="nb-NO" sz="1800" dirty="0" smtClean="0"/>
              <a:t>Hovedavtalen </a:t>
            </a:r>
            <a:r>
              <a:rPr lang="nb-NO" sz="1800" dirty="0"/>
              <a:t>NHO LO/FLT for funksjonærer inngår 	som del I av denne overenskomst. </a:t>
            </a:r>
          </a:p>
          <a:p>
            <a:pPr marL="0" indent="0">
              <a:spcBef>
                <a:spcPct val="35000"/>
              </a:spcBef>
              <a:spcAft>
                <a:spcPct val="30000"/>
              </a:spcAft>
              <a:buNone/>
            </a:pPr>
            <a:r>
              <a:rPr lang="nb-NO" sz="1800" b="1" dirty="0"/>
              <a:t>Omfangsbestemmelse:</a:t>
            </a:r>
          </a:p>
          <a:p>
            <a:pPr>
              <a:spcBef>
                <a:spcPct val="35000"/>
              </a:spcBef>
              <a:spcAft>
                <a:spcPct val="30000"/>
              </a:spcAft>
            </a:pPr>
            <a:r>
              <a:rPr lang="nb-NO" sz="1800" dirty="0">
                <a:solidFill>
                  <a:srgbClr val="C00000"/>
                </a:solidFill>
              </a:rPr>
              <a:t>§ 2</a:t>
            </a:r>
            <a:r>
              <a:rPr lang="nb-NO" sz="1800" dirty="0"/>
              <a:t> </a:t>
            </a:r>
            <a:r>
              <a:rPr lang="nb-NO" sz="1800" dirty="0" smtClean="0"/>
              <a:t>(…) </a:t>
            </a:r>
            <a:r>
              <a:rPr lang="nb-NO" sz="1800" dirty="0"/>
              <a:t>Med arbeidsledere forstås kjøkkensjefer, </a:t>
            </a:r>
            <a:r>
              <a:rPr lang="nb-NO" sz="1800" dirty="0" smtClean="0"/>
              <a:t>hovmestere</a:t>
            </a:r>
            <a:r>
              <a:rPr lang="nb-NO" sz="1800" dirty="0"/>
              <a:t>, husøkonomer, bestyrerinner, samt </a:t>
            </a:r>
            <a:r>
              <a:rPr lang="nb-NO" sz="1800" dirty="0" smtClean="0"/>
              <a:t>arbeidstakere </a:t>
            </a:r>
            <a:r>
              <a:rPr lang="nb-NO" sz="1800" dirty="0"/>
              <a:t>i liknende stillinger som er ansatt på </a:t>
            </a:r>
            <a:r>
              <a:rPr lang="nb-NO" sz="1800" dirty="0" smtClean="0"/>
              <a:t>arbeidsgivers </a:t>
            </a:r>
            <a:r>
              <a:rPr lang="nb-NO" sz="1800" dirty="0"/>
              <a:t>vegne å lede, fordele og kontrollere </a:t>
            </a:r>
            <a:r>
              <a:rPr lang="nb-NO" sz="1800" dirty="0" smtClean="0"/>
              <a:t>arbeid </a:t>
            </a:r>
            <a:r>
              <a:rPr lang="nb-NO" sz="1800" dirty="0"/>
              <a:t>utført av de personer som er underordnet </a:t>
            </a:r>
            <a:r>
              <a:rPr lang="nb-NO" sz="1800" dirty="0" smtClean="0"/>
              <a:t>dem, dersom </a:t>
            </a:r>
            <a:r>
              <a:rPr lang="nb-NO" sz="1800" dirty="0"/>
              <a:t>de:</a:t>
            </a:r>
          </a:p>
          <a:p>
            <a:pPr marL="1026900" lvl="1" indent="-342900">
              <a:spcBef>
                <a:spcPct val="35000"/>
              </a:spcBef>
              <a:spcAft>
                <a:spcPct val="30000"/>
              </a:spcAft>
              <a:buFont typeface="+mj-lt"/>
              <a:buAutoNum type="alphaLcParenR"/>
            </a:pPr>
            <a:r>
              <a:rPr lang="nb-NO" sz="1800" dirty="0" smtClean="0"/>
              <a:t>ikke </a:t>
            </a:r>
            <a:r>
              <a:rPr lang="nb-NO" sz="1800" dirty="0"/>
              <a:t>har plikt til å ta del i dette arbeid i større </a:t>
            </a:r>
            <a:r>
              <a:rPr lang="nb-NO" sz="1800" dirty="0" smtClean="0"/>
              <a:t>utstrekning – NB </a:t>
            </a:r>
            <a:r>
              <a:rPr lang="nb-NO" sz="1800" dirty="0" err="1" smtClean="0"/>
              <a:t>merkand</a:t>
            </a:r>
            <a:r>
              <a:rPr lang="nb-NO" sz="1800" dirty="0" smtClean="0"/>
              <a:t> for kjøkkensjef</a:t>
            </a:r>
            <a:endParaRPr lang="nb-NO" sz="1800" dirty="0"/>
          </a:p>
          <a:p>
            <a:pPr marL="1026900" lvl="1" indent="-342900">
              <a:spcBef>
                <a:spcPct val="35000"/>
              </a:spcBef>
              <a:spcAft>
                <a:spcPct val="30000"/>
              </a:spcAft>
              <a:buFont typeface="+mj-lt"/>
              <a:buAutoNum type="alphaLcParenR"/>
            </a:pPr>
            <a:r>
              <a:rPr lang="nb-NO" sz="1800" dirty="0" smtClean="0"/>
              <a:t>heller </a:t>
            </a:r>
            <a:r>
              <a:rPr lang="nb-NO" sz="1800" dirty="0"/>
              <a:t>ikke har en særlig betrodd stilling som </a:t>
            </a:r>
            <a:r>
              <a:rPr lang="nb-NO" sz="1800" dirty="0" smtClean="0"/>
              <a:t>overordnet </a:t>
            </a:r>
            <a:r>
              <a:rPr lang="nb-NO" sz="1800" dirty="0"/>
              <a:t>leder av bedriften eller </a:t>
            </a:r>
            <a:r>
              <a:rPr lang="nb-NO" sz="1800" dirty="0" smtClean="0"/>
              <a:t>selvstendig avdeling av </a:t>
            </a:r>
            <a:r>
              <a:rPr lang="nb-NO" sz="1800" dirty="0"/>
              <a:t>den. 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  <a:buNone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381750"/>
            <a:ext cx="431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5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775" y="0"/>
            <a:ext cx="4840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005362" y="1138344"/>
            <a:ext cx="6777567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nb-NO" sz="1800" b="1" dirty="0"/>
              <a:t>§ 3 Arbeidslederens stilling i bedriften</a:t>
            </a:r>
          </a:p>
          <a:p>
            <a:pPr marL="0" indent="0">
              <a:spcAft>
                <a:spcPts val="0"/>
              </a:spcAft>
              <a:buNone/>
            </a:pPr>
            <a:r>
              <a:rPr lang="nb-NO" sz="1800" b="1" dirty="0"/>
              <a:t>§ 4 Opplæring, utdannelse /</a:t>
            </a:r>
            <a:r>
              <a:rPr lang="nb-NO" sz="1800" b="1" dirty="0" smtClean="0"/>
              <a:t>videreutdannelse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Enighet om at det er nødvendig for bedriften til enhver tid å a kvalifiserte arbeidsledere. Understreker betydningen av planmessig opplæring, utdannelse/videreutdannelse med sikte på å kvalifisere arbeidsledere for aktuelle arbeidsoppgaver for </a:t>
            </a:r>
            <a:r>
              <a:rPr lang="nb-NO" sz="1800" dirty="0"/>
              <a:t>å sikre kontinuerlig oppdatering av den enkeltes kompetanse. 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Fri med lønn ved eksamen.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Stipendordning </a:t>
            </a:r>
            <a:r>
              <a:rPr lang="nb-NO" sz="1800" dirty="0"/>
              <a:t>til etter- og videreutdanning</a:t>
            </a:r>
            <a:r>
              <a:rPr lang="nb-NO" sz="1800" dirty="0" smtClean="0"/>
              <a:t>.</a:t>
            </a:r>
          </a:p>
          <a:p>
            <a:pPr marL="0" indent="0">
              <a:spcAft>
                <a:spcPts val="0"/>
              </a:spcAft>
              <a:buNone/>
            </a:pPr>
            <a:endParaRPr lang="nb-NO" sz="1800" b="1" dirty="0"/>
          </a:p>
          <a:p>
            <a:pPr>
              <a:spcAft>
                <a:spcPts val="0"/>
              </a:spcAft>
              <a:buNone/>
            </a:pPr>
            <a:r>
              <a:rPr lang="nb-NO" sz="1800" b="1" dirty="0" smtClean="0"/>
              <a:t>§ 5 Representasjon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 Arbeidsleder skal være tilstede ved forhandling mellom bedrift og arbeidere angående en enkelt eller flere arbeidslederes forhold.</a:t>
            </a:r>
          </a:p>
          <a:p>
            <a:pPr>
              <a:spcAft>
                <a:spcPts val="0"/>
              </a:spcAft>
              <a:buNone/>
            </a:pPr>
            <a:endParaRPr lang="nb-NO" sz="1800" b="1" dirty="0" smtClean="0"/>
          </a:p>
          <a:p>
            <a:pPr>
              <a:spcAft>
                <a:spcPts val="0"/>
              </a:spcAft>
              <a:buNone/>
            </a:pPr>
            <a:r>
              <a:rPr lang="nb-NO" sz="1800" b="1" dirty="0" smtClean="0"/>
              <a:t>§ </a:t>
            </a:r>
            <a:r>
              <a:rPr lang="nb-NO" sz="1800" b="1" dirty="0"/>
              <a:t>6 </a:t>
            </a:r>
            <a:r>
              <a:rPr lang="nb-NO" sz="1800" b="1" dirty="0" smtClean="0"/>
              <a:t>Avtaleopprettelse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Nærmere </a:t>
            </a:r>
            <a:r>
              <a:rPr lang="nb-NO" sz="1800" dirty="0"/>
              <a:t>informasjon om avtaleopprettelse for nye bedrifter og nye medlemmer på gjeldende avtale</a:t>
            </a:r>
          </a:p>
          <a:p>
            <a:pPr>
              <a:lnSpc>
                <a:spcPct val="150000"/>
              </a:lnSpc>
              <a:buNone/>
            </a:pPr>
            <a:endParaRPr lang="nb-NO" sz="18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6</a:t>
            </a:fld>
            <a:endParaRPr lang="nb-NO" dirty="0"/>
          </a:p>
        </p:txBody>
      </p:sp>
      <p:pic>
        <p:nvPicPr>
          <p:cNvPr id="6" name="Picture 2" descr="Eldre må få digital opplær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1" r="37895"/>
          <a:stretch/>
        </p:blipFill>
        <p:spPr bwMode="auto">
          <a:xfrm>
            <a:off x="8576733" y="0"/>
            <a:ext cx="3615267" cy="686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-25400" y="529819"/>
            <a:ext cx="108712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7716" y="120787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10272713" cy="608525"/>
          </a:xfrm>
        </p:spPr>
        <p:txBody>
          <a:bodyPr/>
          <a:lstStyle/>
          <a:p>
            <a:pPr algn="l" eaLnBrk="1" hangingPunct="1"/>
            <a:r>
              <a:rPr lang="nb-NO" b="0" dirty="0" smtClean="0">
                <a:solidFill>
                  <a:schemeClr val="tx1"/>
                </a:solidFill>
              </a:rPr>
              <a:t>§ 7 Arbeidstiden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1510" y="1489076"/>
            <a:ext cx="6856591" cy="4835525"/>
          </a:xfrm>
        </p:spPr>
        <p:txBody>
          <a:bodyPr>
            <a:normAutofit lnSpcReduction="10000"/>
          </a:bodyPr>
          <a:lstStyle/>
          <a:p>
            <a:pPr marL="400050" indent="-400050">
              <a:spcAft>
                <a:spcPts val="1200"/>
              </a:spcAft>
            </a:pPr>
            <a:r>
              <a:rPr lang="nb-NO" sz="1800" dirty="0"/>
              <a:t>O</a:t>
            </a:r>
            <a:r>
              <a:rPr lang="nb-NO" sz="1800" b="1" dirty="0"/>
              <a:t>rdinær arbeidstid </a:t>
            </a:r>
            <a:r>
              <a:rPr lang="nb-NO" sz="1800" dirty="0"/>
              <a:t>skal ikke overstige 37,5/35.5 timer per uke i gjennomsnitt</a:t>
            </a:r>
            <a:r>
              <a:rPr lang="nb-NO" sz="1800" dirty="0" smtClean="0"/>
              <a:t>.</a:t>
            </a:r>
            <a:endParaRPr lang="nb-NO" sz="1800" dirty="0"/>
          </a:p>
          <a:p>
            <a:pPr marL="400050" indent="-400050">
              <a:spcAft>
                <a:spcPts val="0"/>
              </a:spcAft>
            </a:pPr>
            <a:r>
              <a:rPr lang="nb-NO" sz="1800" b="1" dirty="0"/>
              <a:t>Inndelingen</a:t>
            </a:r>
            <a:r>
              <a:rPr lang="nb-NO" sz="1800" dirty="0"/>
              <a:t> av arbeidstiden og </a:t>
            </a:r>
            <a:r>
              <a:rPr lang="nb-NO" sz="1800" dirty="0" err="1"/>
              <a:t>evt</a:t>
            </a:r>
            <a:r>
              <a:rPr lang="nb-NO" sz="1800" dirty="0"/>
              <a:t> forandringer skal fastsettes ved</a:t>
            </a:r>
            <a:r>
              <a:rPr lang="nb-NO" sz="1800" b="1" dirty="0"/>
              <a:t> avtale </a:t>
            </a:r>
            <a:r>
              <a:rPr lang="nb-NO" sz="1800" dirty="0"/>
              <a:t>mellom bedriftens leder og arbeidslederne</a:t>
            </a:r>
          </a:p>
          <a:p>
            <a:pPr marL="800100" lvl="1" indent="-400050">
              <a:spcAft>
                <a:spcPts val="1200"/>
              </a:spcAft>
            </a:pPr>
            <a:r>
              <a:rPr lang="nb-NO" sz="1800" dirty="0"/>
              <a:t>normalt følges arbeidstiden i </a:t>
            </a:r>
            <a:r>
              <a:rPr lang="nb-NO" sz="1800" dirty="0" smtClean="0"/>
              <a:t>driften</a:t>
            </a:r>
            <a:endParaRPr lang="nb-NO" sz="1800" dirty="0"/>
          </a:p>
          <a:p>
            <a:pPr marL="400050" indent="-400050">
              <a:spcAft>
                <a:spcPts val="1200"/>
              </a:spcAft>
            </a:pPr>
            <a:r>
              <a:rPr lang="nb-NO" sz="1800" dirty="0"/>
              <a:t>I et gjennomsnitt over 6 uker, skal det være 2 fridager pr uke.</a:t>
            </a:r>
          </a:p>
          <a:p>
            <a:pPr marL="400050" indent="-400050">
              <a:spcAft>
                <a:spcPts val="1200"/>
              </a:spcAft>
            </a:pPr>
            <a:r>
              <a:rPr lang="nb-NO" sz="1800" dirty="0"/>
              <a:t>Minst annenhver uke skal det være 2 sammenhengende fridager hvorav én er søndag. </a:t>
            </a:r>
          </a:p>
          <a:p>
            <a:pPr marL="400050" indent="-400050">
              <a:spcAft>
                <a:spcPts val="1200"/>
              </a:spcAft>
            </a:pPr>
            <a:r>
              <a:rPr lang="nb-NO" sz="1800" dirty="0"/>
              <a:t>Flest mulig av øvrige fridager legges til lørdag ved søndagsfri.</a:t>
            </a:r>
          </a:p>
          <a:p>
            <a:pPr marL="400050" indent="-400050">
              <a:spcAft>
                <a:spcPts val="1200"/>
              </a:spcAft>
              <a:buFontTx/>
              <a:buNone/>
            </a:pPr>
            <a:endParaRPr lang="nb-NO" sz="1800" dirty="0"/>
          </a:p>
          <a:p>
            <a:pPr marL="400050" indent="-400050">
              <a:spcAft>
                <a:spcPts val="1200"/>
              </a:spcAft>
              <a:buFontTx/>
              <a:buNone/>
            </a:pPr>
            <a:r>
              <a:rPr lang="nb-NO" sz="1800" dirty="0"/>
              <a:t>Det kan avtales andre </a:t>
            </a:r>
            <a:r>
              <a:rPr lang="nb-NO" sz="1800" dirty="0" err="1"/>
              <a:t>arbeidstidsordinger</a:t>
            </a:r>
            <a:r>
              <a:rPr lang="nb-NO" sz="1800" dirty="0"/>
              <a:t> skriftlig ved bedriften</a:t>
            </a:r>
            <a:r>
              <a:rPr lang="nb-NO" sz="1800" dirty="0" smtClean="0"/>
              <a:t>.</a:t>
            </a:r>
          </a:p>
          <a:p>
            <a:pPr marL="400050" indent="-400050">
              <a:spcAft>
                <a:spcPts val="1200"/>
              </a:spcAft>
              <a:buNone/>
            </a:pPr>
            <a:r>
              <a:rPr lang="nb-NO" sz="1800" dirty="0" smtClean="0"/>
              <a:t>Kan </a:t>
            </a:r>
            <a:r>
              <a:rPr lang="nb-NO" sz="1800" dirty="0"/>
              <a:t>avtale tilpassede ordninger for å ivareta individuelle behov. </a:t>
            </a:r>
            <a:endParaRPr lang="nb-NO" sz="1800" dirty="0" smtClean="0"/>
          </a:p>
          <a:p>
            <a:pPr marL="400050" indent="-400050">
              <a:spcAft>
                <a:spcPts val="1200"/>
              </a:spcAft>
              <a:buNone/>
            </a:pPr>
            <a:r>
              <a:rPr lang="nb-NO" sz="1800" dirty="0" smtClean="0"/>
              <a:t>(</a:t>
            </a:r>
            <a:r>
              <a:rPr lang="nb-NO" sz="1800" dirty="0"/>
              <a:t>se dessuten AML § 10-2 tredje ledd)</a:t>
            </a:r>
          </a:p>
          <a:p>
            <a:pPr marL="0" indent="0">
              <a:buNone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381750"/>
            <a:ext cx="431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7</a:t>
            </a:fld>
            <a:endParaRPr lang="nb-NO" dirty="0"/>
          </a:p>
        </p:txBody>
      </p:sp>
      <p:pic>
        <p:nvPicPr>
          <p:cNvPr id="2050" name="Picture 2" descr="Arbeidstid, mertid og overtid (Nettkurs) - ledernytt.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r="31129"/>
          <a:stretch/>
        </p:blipFill>
        <p:spPr bwMode="auto">
          <a:xfrm>
            <a:off x="7918101" y="0"/>
            <a:ext cx="4270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018" y="311900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8  </a:t>
            </a:r>
            <a:r>
              <a:rPr lang="nb-NO" b="0" dirty="0">
                <a:solidFill>
                  <a:schemeClr val="tx1"/>
                </a:solidFill>
              </a:rPr>
              <a:t>Lønnsbestemmelser</a:t>
            </a: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0" y="1541049"/>
            <a:ext cx="6777567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z="1800" b="1" dirty="0"/>
              <a:t>Et system for individuell lønnsfastsettelse og differensiering</a:t>
            </a:r>
          </a:p>
          <a:p>
            <a:pPr>
              <a:buNone/>
            </a:pPr>
            <a:endParaRPr lang="nb-NO" sz="1800" dirty="0"/>
          </a:p>
          <a:p>
            <a:pPr>
              <a:buNone/>
            </a:pPr>
            <a:r>
              <a:rPr lang="nb-NO" sz="1800" dirty="0"/>
              <a:t>Metode for lokale forhandlinger, inneholder bla regler om: </a:t>
            </a:r>
          </a:p>
          <a:p>
            <a:pPr lvl="2"/>
            <a:r>
              <a:rPr lang="nb-NO" sz="1800" dirty="0"/>
              <a:t>etablering av et system for individuell lønnsfastsettelse</a:t>
            </a:r>
          </a:p>
          <a:p>
            <a:pPr lvl="2"/>
            <a:r>
              <a:rPr lang="nb-NO" sz="1800" dirty="0"/>
              <a:t>fastsettelse av lønn</a:t>
            </a:r>
          </a:p>
          <a:p>
            <a:pPr lvl="2"/>
            <a:r>
              <a:rPr lang="nb-NO" sz="1800" dirty="0"/>
              <a:t>regulering av lønn </a:t>
            </a:r>
          </a:p>
          <a:p>
            <a:pPr lvl="2"/>
            <a:r>
              <a:rPr lang="nb-NO" sz="1800" dirty="0"/>
              <a:t>lønnsdifferensiering</a:t>
            </a:r>
          </a:p>
          <a:p>
            <a:pPr lvl="1">
              <a:buNone/>
            </a:pPr>
            <a:endParaRPr lang="nb-NO" sz="1800" dirty="0"/>
          </a:p>
          <a:p>
            <a:pPr marL="0">
              <a:buNone/>
            </a:pPr>
            <a:r>
              <a:rPr lang="nb-NO" sz="1800" dirty="0"/>
              <a:t>Nærmere gjennom gang av </a:t>
            </a:r>
            <a:r>
              <a:rPr lang="nb-NO" sz="1800" dirty="0" smtClean="0"/>
              <a:t>lønnsparagrafen og prosessen rundt lokale lønnsforhandlinger vil følge senere i presentasjonen. 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8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28227" r="39861"/>
          <a:stretch/>
        </p:blipFill>
        <p:spPr>
          <a:xfrm>
            <a:off x="8023369" y="0"/>
            <a:ext cx="4168631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017" y="173172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Plassholder for innhold 2"/>
          <p:cNvSpPr>
            <a:spLocks noGrp="1"/>
          </p:cNvSpPr>
          <p:nvPr>
            <p:ph idx="1"/>
          </p:nvPr>
        </p:nvSpPr>
        <p:spPr>
          <a:xfrm>
            <a:off x="1337274" y="1311275"/>
            <a:ext cx="6739925" cy="5410200"/>
          </a:xfrm>
        </p:spPr>
        <p:txBody>
          <a:bodyPr>
            <a:normAutofit/>
          </a:bodyPr>
          <a:lstStyle/>
          <a:p>
            <a:pPr marL="914400" lvl="1" indent="-514350">
              <a:buFontTx/>
              <a:buNone/>
            </a:pPr>
            <a:endParaRPr lang="nb-NO" sz="2000" dirty="0"/>
          </a:p>
          <a:p>
            <a:pPr marL="514350" indent="-514350">
              <a:buAutoNum type="alphaUcPeriod"/>
            </a:pPr>
            <a:r>
              <a:rPr lang="nb-NO" sz="1800" dirty="0"/>
              <a:t>Enhver arbeidsgiver har rett til betaling </a:t>
            </a:r>
            <a:r>
              <a:rPr lang="nb-NO" sz="1800" b="1" dirty="0"/>
              <a:t>for overtidsarbeid</a:t>
            </a:r>
            <a:r>
              <a:rPr lang="nb-NO" sz="1800" dirty="0"/>
              <a:t>. Vanlig forberedende og avsluttende arbeid før og etter den normale arbeidstid anses ikke som overtid.</a:t>
            </a:r>
          </a:p>
          <a:p>
            <a:pPr marL="514350" indent="-514350">
              <a:buAutoNum type="alphaUcPeriod"/>
            </a:pPr>
            <a:endParaRPr lang="nb-NO" sz="2000" dirty="0"/>
          </a:p>
          <a:p>
            <a:pPr marL="514350" indent="-514350">
              <a:buNone/>
            </a:pPr>
            <a:r>
              <a:rPr lang="nb-NO" sz="2000" dirty="0"/>
              <a:t>	</a:t>
            </a:r>
            <a:r>
              <a:rPr lang="nb-NO" sz="1800" dirty="0"/>
              <a:t>Tillegg for overtidsarbeid beregnes av en timelønn som tilsvarer ordinær månedslønn dividert med:</a:t>
            </a:r>
          </a:p>
          <a:p>
            <a:pPr lvl="2" indent="-514350"/>
            <a:r>
              <a:rPr lang="nb-NO" sz="1800" dirty="0"/>
              <a:t>ved 35,5 timers uke: 154 timer</a:t>
            </a:r>
          </a:p>
          <a:p>
            <a:pPr lvl="2" indent="-514350"/>
            <a:r>
              <a:rPr lang="nb-NO" sz="1800" dirty="0"/>
              <a:t>ved 37,5 timers uke: 162 timer</a:t>
            </a:r>
          </a:p>
          <a:p>
            <a:pPr marL="514350" indent="-514350">
              <a:buNone/>
            </a:pPr>
            <a:r>
              <a:rPr lang="nb-NO" sz="1800" dirty="0"/>
              <a:t>	Den timelønn som her fremkommer danner grunnlag ved beregning av overtidsprosenter, </a:t>
            </a:r>
            <a:r>
              <a:rPr lang="nb-NO" sz="1800" dirty="0" err="1"/>
              <a:t>jf</a:t>
            </a:r>
            <a:r>
              <a:rPr lang="nb-NO" sz="1800" dirty="0"/>
              <a:t> neste slide.</a:t>
            </a:r>
          </a:p>
          <a:p>
            <a:pPr marL="914400" lvl="1" indent="-514350">
              <a:buNone/>
            </a:pPr>
            <a:endParaRPr lang="nb-NO" sz="1400" dirty="0"/>
          </a:p>
          <a:p>
            <a:pPr marL="514350" indent="-514350"/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48666" r="17811"/>
          <a:stretch/>
        </p:blipFill>
        <p:spPr>
          <a:xfrm>
            <a:off x="8115300" y="0"/>
            <a:ext cx="4076700" cy="6858000"/>
          </a:xfrm>
          <a:prstGeom prst="rect">
            <a:avLst/>
          </a:prstGeom>
        </p:spPr>
      </p:pic>
      <p:sp>
        <p:nvSpPr>
          <p:cNvPr id="33794" name="Tittel 1"/>
          <p:cNvSpPr>
            <a:spLocks noGrp="1"/>
          </p:cNvSpPr>
          <p:nvPr>
            <p:ph type="title"/>
          </p:nvPr>
        </p:nvSpPr>
        <p:spPr>
          <a:xfrm>
            <a:off x="0" y="650510"/>
            <a:ext cx="9609667" cy="608525"/>
          </a:xfrm>
        </p:spPr>
        <p:txBody>
          <a:bodyPr/>
          <a:lstStyle/>
          <a:p>
            <a:pPr algn="l"/>
            <a:r>
              <a:rPr lang="nb-NO" b="0" dirty="0">
                <a:solidFill>
                  <a:schemeClr val="tx1"/>
                </a:solidFill>
              </a:rPr>
              <a:t> § </a:t>
            </a:r>
            <a:r>
              <a:rPr lang="nb-NO" b="0" dirty="0" smtClean="0">
                <a:solidFill>
                  <a:schemeClr val="tx1"/>
                </a:solidFill>
              </a:rPr>
              <a:t>11 Overtidsarbeid</a:t>
            </a:r>
            <a:endParaRPr lang="nb-NO" b="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138" y="176360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rgbClr val="191919"/>
      </a:dk1>
      <a:lt1>
        <a:sysClr val="window" lastClr="FFFFFF"/>
      </a:lt1>
      <a:dk2>
        <a:srgbClr val="C10A1F"/>
      </a:dk2>
      <a:lt2>
        <a:srgbClr val="8D9395"/>
      </a:lt2>
      <a:accent1>
        <a:srgbClr val="181C2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final.potx" id="{157D23F4-68A5-4DE3-BAEE-70BAA56A02E0}" vid="{7262954F-62B5-4F23-A1EB-0B840242CDB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9776DE4C68F44E948B33E50CD2D84B" ma:contentTypeVersion="6" ma:contentTypeDescription="Opprett et nytt dokument." ma:contentTypeScope="" ma:versionID="df7b0478a386ac908272e37cc83ceb10">
  <xsd:schema xmlns:xsd="http://www.w3.org/2001/XMLSchema" xmlns:xs="http://www.w3.org/2001/XMLSchema" xmlns:p="http://schemas.microsoft.com/office/2006/metadata/properties" xmlns:ns2="74cba9d3-bcda-413b-ab41-18376e5f4172" targetNamespace="http://schemas.microsoft.com/office/2006/metadata/properties" ma:root="true" ma:fieldsID="21d123850b84a712da9ac88b8edc82e1" ns2:_="">
    <xsd:import namespace="74cba9d3-bcda-413b-ab41-18376e5f41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cba9d3-bcda-413b-ab41-18376e5f4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4CDA81-67A3-454D-A72A-602805F9A1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745482-F125-4D40-89E9-01BBA6662E01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4cba9d3-bcda-413b-ab41-18376e5f4172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9A15DD-E10C-472F-B7B4-B7F0D5C7900C}"/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936</TotalTime>
  <Words>2332</Words>
  <Application>Microsoft Office PowerPoint</Application>
  <PresentationFormat>Widescreen</PresentationFormat>
  <Paragraphs>390</Paragraphs>
  <Slides>37</Slides>
  <Notes>34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4" baseType="lpstr">
      <vt:lpstr>Arial</vt:lpstr>
      <vt:lpstr>Brush Script MT</vt:lpstr>
      <vt:lpstr>Calibri</vt:lpstr>
      <vt:lpstr>Systemfont normal</vt:lpstr>
      <vt:lpstr>Verdana</vt:lpstr>
      <vt:lpstr>Wingdings</vt:lpstr>
      <vt:lpstr>Office-tema</vt:lpstr>
      <vt:lpstr>Overenskomst for arbeidsledere innen hotell- og restaurant</vt:lpstr>
      <vt:lpstr>Overenskomst for Arbeidsledere Hotell og Restaurant (H&amp;R)</vt:lpstr>
      <vt:lpstr>Hvem kan vi rekruttere?</vt:lpstr>
      <vt:lpstr>Hovedavtale og Overenskomst</vt:lpstr>
      <vt:lpstr>Overenskomstens omfang</vt:lpstr>
      <vt:lpstr>Andre bestemmelser</vt:lpstr>
      <vt:lpstr>§ 7 Arbeidstiden</vt:lpstr>
      <vt:lpstr>§ 8  Lønnsbestemmelser</vt:lpstr>
      <vt:lpstr> § 11 Overtidsarbeid</vt:lpstr>
      <vt:lpstr> § 11 Overtidsarbeid forts.</vt:lpstr>
      <vt:lpstr>Andre bestemmelser</vt:lpstr>
      <vt:lpstr>§ 13 Reisegodtgjørelse</vt:lpstr>
      <vt:lpstr>Andre bestemmelser</vt:lpstr>
      <vt:lpstr>Andre bestemmelser</vt:lpstr>
      <vt:lpstr>Andre bestemmelser</vt:lpstr>
      <vt:lpstr>§ 23 Livsfasepolitikk</vt:lpstr>
      <vt:lpstr>Andre bestemmelser</vt:lpstr>
      <vt:lpstr>Korte velferdspermisjoner</vt:lpstr>
      <vt:lpstr>Lønnsbestemmelser og gangen i lønnsoppgjøret</vt:lpstr>
      <vt:lpstr>Overenskomstens lønnsbestemmelser § 8</vt:lpstr>
      <vt:lpstr>Hva forårsaker endringer i lønn?</vt:lpstr>
      <vt:lpstr>Gangen i lønnsoppgjøret</vt:lpstr>
      <vt:lpstr>Årlige lokale lønnsforhandlinger</vt:lpstr>
      <vt:lpstr>Fundament før lokale forhandlinger</vt:lpstr>
      <vt:lpstr>NHO om lønnspolitikk</vt:lpstr>
      <vt:lpstr>VIRKE om lønnspolitikk</vt:lpstr>
      <vt:lpstr>Individuell lønn og lønnssystem</vt:lpstr>
      <vt:lpstr>Kriterier for individuell lønnsfastsettelse og lønnsdifferensiering § 8 a)</vt:lpstr>
      <vt:lpstr>Drøfting av kriterier for lønnsfastsettelse</vt:lpstr>
      <vt:lpstr>FØR lokale forhandlinger</vt:lpstr>
      <vt:lpstr>De årlige lokale forhandlingene  § 8 d) (2)</vt:lpstr>
      <vt:lpstr>FØR lokale forhandlinger</vt:lpstr>
      <vt:lpstr>UNDER lokale forhandlinger</vt:lpstr>
      <vt:lpstr>Eventuell pott for individuelle tillegg</vt:lpstr>
      <vt:lpstr>Protokoll som spesifiserer individuelt tillegg</vt:lpstr>
      <vt:lpstr>§ 8 Etter lønnsforhandlingene</vt:lpstr>
      <vt:lpstr>§ 8 Etter lønnsforhandlingene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Ramseng</dc:creator>
  <cp:lastModifiedBy>Astrid Sørvåg</cp:lastModifiedBy>
  <cp:revision>330</cp:revision>
  <dcterms:created xsi:type="dcterms:W3CDTF">2020-10-05T15:30:26Z</dcterms:created>
  <dcterms:modified xsi:type="dcterms:W3CDTF">2021-04-29T09:22:33Z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0x010100A89776DE4C68F44E948B33E50CD2D84B</vt:lpwstr>
  </property>
</Properties>
</file>