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A6_AE1E5E4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312_107559F5.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328_3F5CE8F6.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4"/>
  </p:notesMasterIdLst>
  <p:sldIdLst>
    <p:sldId id="257" r:id="rId5"/>
    <p:sldId id="783" r:id="rId6"/>
    <p:sldId id="678" r:id="rId7"/>
    <p:sldId id="677" r:id="rId8"/>
    <p:sldId id="676" r:id="rId9"/>
    <p:sldId id="675" r:id="rId10"/>
    <p:sldId id="793" r:id="rId11"/>
    <p:sldId id="810" r:id="rId12"/>
    <p:sldId id="684" r:id="rId13"/>
    <p:sldId id="269" r:id="rId14"/>
    <p:sldId id="685" r:id="rId15"/>
    <p:sldId id="634" r:id="rId16"/>
    <p:sldId id="650" r:id="rId17"/>
    <p:sldId id="654" r:id="rId18"/>
    <p:sldId id="686" r:id="rId19"/>
    <p:sldId id="688" r:id="rId20"/>
    <p:sldId id="787" r:id="rId21"/>
    <p:sldId id="788" r:id="rId22"/>
    <p:sldId id="789" r:id="rId23"/>
    <p:sldId id="790" r:id="rId24"/>
    <p:sldId id="786" r:id="rId25"/>
    <p:sldId id="806" r:id="rId26"/>
    <p:sldId id="693" r:id="rId27"/>
    <p:sldId id="672" r:id="rId28"/>
    <p:sldId id="801" r:id="rId29"/>
    <p:sldId id="807" r:id="rId30"/>
    <p:sldId id="800" r:id="rId31"/>
    <p:sldId id="799" r:id="rId32"/>
    <p:sldId id="797" r:id="rId33"/>
    <p:sldId id="661" r:id="rId34"/>
    <p:sldId id="695" r:id="rId35"/>
    <p:sldId id="808" r:id="rId36"/>
    <p:sldId id="694" r:id="rId37"/>
    <p:sldId id="795" r:id="rId38"/>
    <p:sldId id="796" r:id="rId39"/>
    <p:sldId id="696" r:id="rId40"/>
    <p:sldId id="697" r:id="rId41"/>
    <p:sldId id="698" r:id="rId42"/>
    <p:sldId id="704" r:id="rId43"/>
    <p:sldId id="705" r:id="rId44"/>
    <p:sldId id="782" r:id="rId45"/>
    <p:sldId id="662" r:id="rId46"/>
    <p:sldId id="706" r:id="rId47"/>
    <p:sldId id="777" r:id="rId48"/>
    <p:sldId id="663" r:id="rId49"/>
    <p:sldId id="664" r:id="rId50"/>
    <p:sldId id="665" r:id="rId51"/>
    <p:sldId id="666" r:id="rId52"/>
    <p:sldId id="708" r:id="rId53"/>
    <p:sldId id="722" r:id="rId54"/>
    <p:sldId id="723" r:id="rId55"/>
    <p:sldId id="724" r:id="rId56"/>
    <p:sldId id="709" r:id="rId57"/>
    <p:sldId id="725" r:id="rId58"/>
    <p:sldId id="658" r:id="rId59"/>
    <p:sldId id="710" r:id="rId60"/>
    <p:sldId id="726" r:id="rId61"/>
    <p:sldId id="727" r:id="rId62"/>
    <p:sldId id="711" r:id="rId63"/>
    <p:sldId id="699" r:id="rId64"/>
    <p:sldId id="701" r:id="rId65"/>
    <p:sldId id="712" r:id="rId66"/>
    <p:sldId id="791" r:id="rId67"/>
    <p:sldId id="702" r:id="rId68"/>
    <p:sldId id="713" r:id="rId69"/>
    <p:sldId id="730" r:id="rId70"/>
    <p:sldId id="714" r:id="rId71"/>
    <p:sldId id="731" r:id="rId72"/>
    <p:sldId id="703" r:id="rId73"/>
    <p:sldId id="715" r:id="rId74"/>
    <p:sldId id="732" r:id="rId75"/>
    <p:sldId id="716" r:id="rId76"/>
    <p:sldId id="733" r:id="rId77"/>
    <p:sldId id="717" r:id="rId78"/>
    <p:sldId id="734" r:id="rId79"/>
    <p:sldId id="718" r:id="rId80"/>
    <p:sldId id="719" r:id="rId81"/>
    <p:sldId id="720" r:id="rId82"/>
    <p:sldId id="736" r:id="rId83"/>
    <p:sldId id="737" r:id="rId84"/>
    <p:sldId id="735" r:id="rId85"/>
    <p:sldId id="738" r:id="rId86"/>
    <p:sldId id="739" r:id="rId87"/>
    <p:sldId id="700" r:id="rId88"/>
    <p:sldId id="681" r:id="rId89"/>
    <p:sldId id="776" r:id="rId90"/>
    <p:sldId id="747" r:id="rId91"/>
    <p:sldId id="748" r:id="rId92"/>
    <p:sldId id="749" r:id="rId93"/>
    <p:sldId id="750" r:id="rId94"/>
    <p:sldId id="751" r:id="rId95"/>
    <p:sldId id="656" r:id="rId96"/>
    <p:sldId id="752" r:id="rId97"/>
    <p:sldId id="657" r:id="rId98"/>
    <p:sldId id="753" r:id="rId99"/>
    <p:sldId id="754" r:id="rId100"/>
    <p:sldId id="673" r:id="rId101"/>
    <p:sldId id="755" r:id="rId102"/>
    <p:sldId id="756" r:id="rId103"/>
    <p:sldId id="757" r:id="rId104"/>
    <p:sldId id="758" r:id="rId105"/>
    <p:sldId id="759" r:id="rId106"/>
    <p:sldId id="760" r:id="rId107"/>
    <p:sldId id="680" r:id="rId108"/>
    <p:sldId id="770" r:id="rId109"/>
    <p:sldId id="771" r:id="rId110"/>
    <p:sldId id="772" r:id="rId111"/>
    <p:sldId id="773" r:id="rId112"/>
    <p:sldId id="774" r:id="rId113"/>
  </p:sldIdLst>
  <p:sldSz cx="12192000" cy="6858000"/>
  <p:notesSz cx="6800850" cy="9932988"/>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6C90D2-F2D9-7727-9624-AE0FA4A20EDC}" name="Camilla Hanses" initials="CH" userId="S::cany@flt.no::7cfb2ee4-2c97-4ef8-a4cf-fbaf0ed1dc57" providerId="AD"/>
  <p188:author id="{941546E7-A3A8-4C07-5B68-8F794727C546}" name="Astrid Sørvåg" initials="AS" userId="S::astrid.sorvag@flt.no::1fd1427c-2ae0-4dfc-b87b-5d8975c5f6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strid Sørvåg" initials="AS" lastIdx="2" clrIdx="0">
    <p:extLst>
      <p:ext uri="{19B8F6BF-5375-455C-9EA6-DF929625EA0E}">
        <p15:presenceInfo xmlns:p15="http://schemas.microsoft.com/office/powerpoint/2012/main" userId="S-1-5-21-3342509883-1322508436-3342050694-762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B9BB"/>
    <a:srgbClr val="DEE0E1"/>
    <a:srgbClr val="323232"/>
    <a:srgbClr val="181C26"/>
    <a:srgbClr val="8E979D"/>
    <a:srgbClr val="8D9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5C765B-10F2-4784-9DE0-73557CBBD2B3}" v="70" dt="2023-08-21T08:30:40.739"/>
    <p1510:client id="{65743DC9-FC2E-4B3D-970C-09180835B5A7}" v="119" dt="2023-08-18T12:00:18.978"/>
    <p1510:client id="{6677AE2C-201E-4913-B4DA-80952C6AF8A1}" v="623" dt="2023-08-17T12:09:19.235"/>
    <p1510:client id="{A131F71E-2156-46AE-8204-AF0FFCCF102E}" v="216" dt="2023-08-21T10:45:53.319"/>
    <p1510:client id="{A2486A77-F4E2-4287-91B7-9BEF8DF32532}" v="16" dt="2023-08-18T10:11:55.030"/>
    <p1510:client id="{DB14F1CC-49DC-4541-831C-230AB417DAE6}" v="19" dt="2023-08-21T08:19:02.600"/>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242" autoAdjust="0"/>
  </p:normalViewPr>
  <p:slideViewPr>
    <p:cSldViewPr snapToGrid="0">
      <p:cViewPr varScale="1">
        <p:scale>
          <a:sx n="34" d="100"/>
          <a:sy n="34" d="100"/>
        </p:scale>
        <p:origin x="1900" y="40"/>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openxmlformats.org/officeDocument/2006/relationships/tableStyles" Target="tableStyle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s>
</file>

<file path=ppt/comments/modernComment_2A6_AE1E5E41.xml><?xml version="1.0" encoding="utf-8"?>
<p188:cmLst xmlns:a="http://schemas.openxmlformats.org/drawingml/2006/main" xmlns:r="http://schemas.openxmlformats.org/officeDocument/2006/relationships" xmlns:p188="http://schemas.microsoft.com/office/powerpoint/2018/8/main">
  <p188:cm id="{C024A7D8-20EF-417C-A56F-41876B6C90F1}" authorId="{941546E7-A3A8-4C07-5B68-8F794727C546}" status="resolved" created="2022-08-11T11:06:01.219" complete="100000">
    <ac:deMkLst xmlns:ac="http://schemas.microsoft.com/office/drawing/2013/main/command">
      <pc:docMk xmlns:pc="http://schemas.microsoft.com/office/powerpoint/2013/main/command"/>
      <pc:sldMk xmlns:pc="http://schemas.microsoft.com/office/powerpoint/2013/main/command" cId="2921225793" sldId="678"/>
      <ac:grpSpMk id="34" creationId="{E36A794E-7A9D-CD4C-B25E-A2D76F751E3B}"/>
    </ac:deMkLst>
    <p188:txBody>
      <a:bodyPr/>
      <a:lstStyle/>
      <a:p>
        <a:r>
          <a:rPr lang="nb-NO"/>
          <a:t>@camilla flytter på Veien til Tariffavtale</a:t>
        </a:r>
      </a:p>
    </p188:txBody>
  </p188:cm>
</p188:cmLst>
</file>

<file path=ppt/comments/modernComment_312_107559F5.xml><?xml version="1.0" encoding="utf-8"?>
<p188:cmLst xmlns:a="http://schemas.openxmlformats.org/drawingml/2006/main" xmlns:r="http://schemas.openxmlformats.org/officeDocument/2006/relationships" xmlns:p188="http://schemas.microsoft.com/office/powerpoint/2018/8/main">
  <p188:cm id="{FCD0B624-AF62-49C4-A8E4-5AF286BC3103}" authorId="{756C90D2-F2D9-7727-9624-AE0FA4A20EDC}" created="2022-08-25T08:27:20.042">
    <pc:sldMkLst xmlns:pc="http://schemas.microsoft.com/office/powerpoint/2013/main/command">
      <pc:docMk/>
      <pc:sldMk cId="276126197" sldId="786"/>
    </pc:sldMkLst>
    <p188:txBody>
      <a:bodyPr/>
      <a:lstStyle/>
      <a:p>
        <a:r>
          <a:rPr lang="nb-NO"/>
          <a:t>Bør vi legge inn HA i staten også?
</a:t>
        </a:r>
      </a:p>
    </p188:txBody>
  </p188:cm>
</p188:cmLst>
</file>

<file path=ppt/comments/modernComment_328_3F5CE8F6.xml><?xml version="1.0" encoding="utf-8"?>
<p188:cmLst xmlns:a="http://schemas.openxmlformats.org/drawingml/2006/main" xmlns:r="http://schemas.openxmlformats.org/officeDocument/2006/relationships" xmlns:p188="http://schemas.microsoft.com/office/powerpoint/2018/8/main">
  <p188:cm id="{90E300D0-D38A-4A7A-83C6-88F3B0B57D48}" authorId="{756C90D2-F2D9-7727-9624-AE0FA4A20EDC}" created="2023-01-26T10:33:31.780">
    <pc:sldMkLst xmlns:pc="http://schemas.microsoft.com/office/powerpoint/2013/main/command">
      <pc:docMk/>
      <pc:sldMk cId="2956408816" sldId="660"/>
    </pc:sldMkLst>
    <p188:txBody>
      <a:bodyPr/>
      <a:lstStyle/>
      <a:p>
        <a:r>
          <a:rPr lang="nb-NO"/>
          <a:t>Bytte bilde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7035" cy="49837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2241" y="0"/>
            <a:ext cx="2947035" cy="498374"/>
          </a:xfrm>
          <a:prstGeom prst="rect">
            <a:avLst/>
          </a:prstGeom>
        </p:spPr>
        <p:txBody>
          <a:bodyPr vert="horz" lIns="91440" tIns="45720" rIns="91440" bIns="45720" rtlCol="0"/>
          <a:lstStyle>
            <a:lvl1pPr algn="r">
              <a:defRPr sz="1200"/>
            </a:lvl1pPr>
          </a:lstStyle>
          <a:p>
            <a:fld id="{BC5116F2-3FDD-4446-A33E-364B812DC51F}" type="datetimeFigureOut">
              <a:rPr lang="nb-NO" smtClean="0"/>
              <a:t>21.08.2023</a:t>
            </a:fld>
            <a:endParaRPr lang="nb-NO"/>
          </a:p>
        </p:txBody>
      </p:sp>
      <p:sp>
        <p:nvSpPr>
          <p:cNvPr id="4" name="Plassholder for lysbilde 3"/>
          <p:cNvSpPr>
            <a:spLocks noGrp="1" noRot="1" noChangeAspect="1"/>
          </p:cNvSpPr>
          <p:nvPr>
            <p:ph type="sldImg" idx="2"/>
          </p:nvPr>
        </p:nvSpPr>
        <p:spPr>
          <a:xfrm>
            <a:off x="420688" y="1241425"/>
            <a:ext cx="5959475" cy="33528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0085" y="4780250"/>
            <a:ext cx="5440680" cy="3911114"/>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9434615"/>
            <a:ext cx="2947035" cy="498373"/>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2241" y="9434615"/>
            <a:ext cx="2947035" cy="498373"/>
          </a:xfrm>
          <a:prstGeom prst="rect">
            <a:avLst/>
          </a:prstGeom>
        </p:spPr>
        <p:txBody>
          <a:bodyPr vert="horz" lIns="91440" tIns="45720" rIns="91440" bIns="45720" rtlCol="0" anchor="b"/>
          <a:lstStyle>
            <a:lvl1pPr algn="r">
              <a:defRPr sz="1200"/>
            </a:lvl1pPr>
          </a:lstStyle>
          <a:p>
            <a:fld id="{4891ACA7-9212-A34A-B0F7-D4F38AB99B65}" type="slidenum">
              <a:rPr lang="nb-NO" smtClean="0"/>
              <a:t>‹#›</a:t>
            </a:fld>
            <a:endParaRPr lang="nb-NO"/>
          </a:p>
        </p:txBody>
      </p:sp>
    </p:spTree>
    <p:extLst>
      <p:ext uri="{BB962C8B-B14F-4D97-AF65-F5344CB8AC3E}">
        <p14:creationId xmlns:p14="http://schemas.microsoft.com/office/powerpoint/2010/main" val="1004047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youtube.com/watch?v=26_KcfsxUIk"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Velkommen til kurs, dette har vi gledet oss til!  </a:t>
            </a:r>
          </a:p>
          <a:p>
            <a:endParaRPr lang="nb-NO">
              <a:cs typeface="Calibri"/>
            </a:endParaRPr>
          </a:p>
          <a:p>
            <a:r>
              <a:rPr lang="nb-NO">
                <a:cs typeface="Calibri"/>
              </a:rPr>
              <a:t>Setter stor pris på at dere som tillitsvalgte velger å benytte store deler av en helg foran en skjerm sammen med oss :-)</a:t>
            </a:r>
          </a:p>
          <a:p>
            <a:pPr marL="171450" indent="-171450">
              <a:buFont typeface="Arial"/>
              <a:buChar char="•"/>
            </a:pPr>
            <a:endParaRPr lang="nb-NO">
              <a:cs typeface="Calibri"/>
            </a:endParaRPr>
          </a:p>
          <a:p>
            <a:r>
              <a:rPr lang="nb-NO">
                <a:cs typeface="Calibri"/>
              </a:rPr>
              <a:t>Før vi setter skikkelig i gang har vi en hilsen til dere fra forbundets politiske ledelse</a:t>
            </a:r>
            <a:endParaRPr lang="nb-NO"/>
          </a:p>
          <a:p>
            <a:endParaRPr lang="nb-NO">
              <a:cs typeface="Calibri"/>
            </a:endParaRPr>
          </a:p>
          <a:p>
            <a:pPr marL="171450" indent="-171450">
              <a:buFont typeface="Arial"/>
              <a:buChar char="•"/>
            </a:pP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1</a:t>
            </a:fld>
            <a:endParaRPr lang="nb-NO"/>
          </a:p>
        </p:txBody>
      </p:sp>
    </p:spTree>
    <p:extLst>
      <p:ext uri="{BB962C8B-B14F-4D97-AF65-F5344CB8AC3E}">
        <p14:creationId xmlns:p14="http://schemas.microsoft.com/office/powerpoint/2010/main" val="1944184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11</a:t>
            </a:fld>
            <a:endParaRPr lang="nb-NO"/>
          </a:p>
        </p:txBody>
      </p:sp>
    </p:spTree>
    <p:extLst>
      <p:ext uri="{BB962C8B-B14F-4D97-AF65-F5344CB8AC3E}">
        <p14:creationId xmlns:p14="http://schemas.microsoft.com/office/powerpoint/2010/main" val="38554162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t>101</a:t>
            </a:fld>
            <a:endParaRPr lang="nb-NO"/>
          </a:p>
        </p:txBody>
      </p:sp>
    </p:spTree>
    <p:extLst>
      <p:ext uri="{BB962C8B-B14F-4D97-AF65-F5344CB8AC3E}">
        <p14:creationId xmlns:p14="http://schemas.microsoft.com/office/powerpoint/2010/main" val="28807363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891ACA7-9212-A34A-B0F7-D4F38AB99B65}" type="slidenum">
              <a:rPr lang="nb-NO" smtClean="0"/>
              <a:t>102</a:t>
            </a:fld>
            <a:endParaRPr lang="nb-NO"/>
          </a:p>
        </p:txBody>
      </p:sp>
    </p:spTree>
    <p:extLst>
      <p:ext uri="{BB962C8B-B14F-4D97-AF65-F5344CB8AC3E}">
        <p14:creationId xmlns:p14="http://schemas.microsoft.com/office/powerpoint/2010/main" val="39417203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891ACA7-9212-A34A-B0F7-D4F38AB99B65}" type="slidenum">
              <a:rPr lang="nb-NO" smtClean="0"/>
              <a:t>103</a:t>
            </a:fld>
            <a:endParaRPr lang="nb-NO"/>
          </a:p>
        </p:txBody>
      </p:sp>
    </p:spTree>
    <p:extLst>
      <p:ext uri="{BB962C8B-B14F-4D97-AF65-F5344CB8AC3E}">
        <p14:creationId xmlns:p14="http://schemas.microsoft.com/office/powerpoint/2010/main" val="23137210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t>104</a:t>
            </a:fld>
            <a:endParaRPr lang="nb-NO"/>
          </a:p>
        </p:txBody>
      </p:sp>
    </p:spTree>
    <p:extLst>
      <p:ext uri="{BB962C8B-B14F-4D97-AF65-F5344CB8AC3E}">
        <p14:creationId xmlns:p14="http://schemas.microsoft.com/office/powerpoint/2010/main" val="13565532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105</a:t>
            </a:fld>
            <a:endParaRPr lang="nb-NO"/>
          </a:p>
        </p:txBody>
      </p:sp>
    </p:spTree>
    <p:extLst>
      <p:ext uri="{BB962C8B-B14F-4D97-AF65-F5344CB8AC3E}">
        <p14:creationId xmlns:p14="http://schemas.microsoft.com/office/powerpoint/2010/main" val="13201906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106</a:t>
            </a:fld>
            <a:endParaRPr lang="nb-NO"/>
          </a:p>
        </p:txBody>
      </p:sp>
    </p:spTree>
    <p:extLst>
      <p:ext uri="{BB962C8B-B14F-4D97-AF65-F5344CB8AC3E}">
        <p14:creationId xmlns:p14="http://schemas.microsoft.com/office/powerpoint/2010/main" val="36609023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107</a:t>
            </a:fld>
            <a:endParaRPr lang="nb-NO"/>
          </a:p>
        </p:txBody>
      </p:sp>
    </p:spTree>
    <p:extLst>
      <p:ext uri="{BB962C8B-B14F-4D97-AF65-F5344CB8AC3E}">
        <p14:creationId xmlns:p14="http://schemas.microsoft.com/office/powerpoint/2010/main" val="17311512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108</a:t>
            </a:fld>
            <a:endParaRPr lang="nb-NO"/>
          </a:p>
        </p:txBody>
      </p:sp>
    </p:spTree>
    <p:extLst>
      <p:ext uri="{BB962C8B-B14F-4D97-AF65-F5344CB8AC3E}">
        <p14:creationId xmlns:p14="http://schemas.microsoft.com/office/powerpoint/2010/main" val="42585612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109</a:t>
            </a:fld>
            <a:endParaRPr lang="nb-NO"/>
          </a:p>
        </p:txBody>
      </p:sp>
    </p:spTree>
    <p:extLst>
      <p:ext uri="{BB962C8B-B14F-4D97-AF65-F5344CB8AC3E}">
        <p14:creationId xmlns:p14="http://schemas.microsoft.com/office/powerpoint/2010/main" val="2960127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cs typeface="Calibri" panose="020F0502020204030204"/>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12</a:t>
            </a:fld>
            <a:endParaRPr lang="nb-NO"/>
          </a:p>
        </p:txBody>
      </p:sp>
    </p:spTree>
    <p:extLst>
      <p:ext uri="{BB962C8B-B14F-4D97-AF65-F5344CB8AC3E}">
        <p14:creationId xmlns:p14="http://schemas.microsoft.com/office/powerpoint/2010/main" val="2173839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13</a:t>
            </a:fld>
            <a:endParaRPr lang="nb-NO"/>
          </a:p>
        </p:txBody>
      </p:sp>
    </p:spTree>
    <p:extLst>
      <p:ext uri="{BB962C8B-B14F-4D97-AF65-F5344CB8AC3E}">
        <p14:creationId xmlns:p14="http://schemas.microsoft.com/office/powerpoint/2010/main" val="15251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14</a:t>
            </a:fld>
            <a:endParaRPr lang="nb-NO"/>
          </a:p>
        </p:txBody>
      </p:sp>
    </p:spTree>
    <p:extLst>
      <p:ext uri="{BB962C8B-B14F-4D97-AF65-F5344CB8AC3E}">
        <p14:creationId xmlns:p14="http://schemas.microsoft.com/office/powerpoint/2010/main" val="3280910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15</a:t>
            </a:fld>
            <a:endParaRPr lang="nb-NO"/>
          </a:p>
        </p:txBody>
      </p:sp>
    </p:spTree>
    <p:extLst>
      <p:ext uri="{BB962C8B-B14F-4D97-AF65-F5344CB8AC3E}">
        <p14:creationId xmlns:p14="http://schemas.microsoft.com/office/powerpoint/2010/main" val="2807957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16</a:t>
            </a:fld>
            <a:endParaRPr lang="nb-NO"/>
          </a:p>
        </p:txBody>
      </p:sp>
    </p:spTree>
    <p:extLst>
      <p:ext uri="{BB962C8B-B14F-4D97-AF65-F5344CB8AC3E}">
        <p14:creationId xmlns:p14="http://schemas.microsoft.com/office/powerpoint/2010/main" val="216805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17</a:t>
            </a:fld>
            <a:endParaRPr lang="nb-NO"/>
          </a:p>
        </p:txBody>
      </p:sp>
    </p:spTree>
    <p:extLst>
      <p:ext uri="{BB962C8B-B14F-4D97-AF65-F5344CB8AC3E}">
        <p14:creationId xmlns:p14="http://schemas.microsoft.com/office/powerpoint/2010/main" val="743429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18</a:t>
            </a:fld>
            <a:endParaRPr lang="nb-NO"/>
          </a:p>
        </p:txBody>
      </p:sp>
    </p:spTree>
    <p:extLst>
      <p:ext uri="{BB962C8B-B14F-4D97-AF65-F5344CB8AC3E}">
        <p14:creationId xmlns:p14="http://schemas.microsoft.com/office/powerpoint/2010/main" val="2337966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19</a:t>
            </a:fld>
            <a:endParaRPr lang="nb-NO"/>
          </a:p>
        </p:txBody>
      </p:sp>
    </p:spTree>
    <p:extLst>
      <p:ext uri="{BB962C8B-B14F-4D97-AF65-F5344CB8AC3E}">
        <p14:creationId xmlns:p14="http://schemas.microsoft.com/office/powerpoint/2010/main" val="2835983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20</a:t>
            </a:fld>
            <a:endParaRPr lang="nb-NO"/>
          </a:p>
        </p:txBody>
      </p:sp>
    </p:spTree>
    <p:extLst>
      <p:ext uri="{BB962C8B-B14F-4D97-AF65-F5344CB8AC3E}">
        <p14:creationId xmlns:p14="http://schemas.microsoft.com/office/powerpoint/2010/main" val="2039881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2</a:t>
            </a:fld>
            <a:endParaRPr lang="nb-NO"/>
          </a:p>
        </p:txBody>
      </p:sp>
    </p:spTree>
    <p:extLst>
      <p:ext uri="{BB962C8B-B14F-4D97-AF65-F5344CB8AC3E}">
        <p14:creationId xmlns:p14="http://schemas.microsoft.com/office/powerpoint/2010/main" val="2231928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21</a:t>
            </a:fld>
            <a:endParaRPr lang="nb-NO"/>
          </a:p>
        </p:txBody>
      </p:sp>
    </p:spTree>
    <p:extLst>
      <p:ext uri="{BB962C8B-B14F-4D97-AF65-F5344CB8AC3E}">
        <p14:creationId xmlns:p14="http://schemas.microsoft.com/office/powerpoint/2010/main" val="1343212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22</a:t>
            </a:fld>
            <a:endParaRPr lang="nb-NO"/>
          </a:p>
        </p:txBody>
      </p:sp>
    </p:spTree>
    <p:extLst>
      <p:ext uri="{BB962C8B-B14F-4D97-AF65-F5344CB8AC3E}">
        <p14:creationId xmlns:p14="http://schemas.microsoft.com/office/powerpoint/2010/main" val="3674599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4891ACA7-9212-A34A-B0F7-D4F38AB99B65}" type="slidenum">
              <a:rPr lang="nb-NO" smtClean="0"/>
              <a:t>23</a:t>
            </a:fld>
            <a:endParaRPr lang="nb-NO"/>
          </a:p>
        </p:txBody>
      </p:sp>
    </p:spTree>
    <p:extLst>
      <p:ext uri="{BB962C8B-B14F-4D97-AF65-F5344CB8AC3E}">
        <p14:creationId xmlns:p14="http://schemas.microsoft.com/office/powerpoint/2010/main" val="2556687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4891ACA7-9212-A34A-B0F7-D4F38AB99B65}" type="slidenum">
              <a:rPr lang="nb-NO" smtClean="0"/>
              <a:t>24</a:t>
            </a:fld>
            <a:endParaRPr lang="nb-NO"/>
          </a:p>
        </p:txBody>
      </p:sp>
    </p:spTree>
    <p:extLst>
      <p:ext uri="{BB962C8B-B14F-4D97-AF65-F5344CB8AC3E}">
        <p14:creationId xmlns:p14="http://schemas.microsoft.com/office/powerpoint/2010/main" val="841591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25</a:t>
            </a:fld>
            <a:endParaRPr lang="nb-NO"/>
          </a:p>
        </p:txBody>
      </p:sp>
    </p:spTree>
    <p:extLst>
      <p:ext uri="{BB962C8B-B14F-4D97-AF65-F5344CB8AC3E}">
        <p14:creationId xmlns:p14="http://schemas.microsoft.com/office/powerpoint/2010/main" val="1012890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26</a:t>
            </a:fld>
            <a:endParaRPr lang="nb-NO"/>
          </a:p>
        </p:txBody>
      </p:sp>
    </p:spTree>
    <p:extLst>
      <p:ext uri="{BB962C8B-B14F-4D97-AF65-F5344CB8AC3E}">
        <p14:creationId xmlns:p14="http://schemas.microsoft.com/office/powerpoint/2010/main" val="257642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27</a:t>
            </a:fld>
            <a:endParaRPr lang="nb-NO"/>
          </a:p>
        </p:txBody>
      </p:sp>
    </p:spTree>
    <p:extLst>
      <p:ext uri="{BB962C8B-B14F-4D97-AF65-F5344CB8AC3E}">
        <p14:creationId xmlns:p14="http://schemas.microsoft.com/office/powerpoint/2010/main" val="1839935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4891ACA7-9212-A34A-B0F7-D4F38AB99B65}" type="slidenum">
              <a:rPr lang="nb-NO" smtClean="0"/>
              <a:t>28</a:t>
            </a:fld>
            <a:endParaRPr lang="nb-NO"/>
          </a:p>
        </p:txBody>
      </p:sp>
    </p:spTree>
    <p:extLst>
      <p:ext uri="{BB962C8B-B14F-4D97-AF65-F5344CB8AC3E}">
        <p14:creationId xmlns:p14="http://schemas.microsoft.com/office/powerpoint/2010/main" val="3158078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57200">
              <a:lnSpc>
                <a:spcPct val="107000"/>
              </a:lnSpc>
              <a:spcAft>
                <a:spcPts val="800"/>
              </a:spcAft>
            </a:pPr>
            <a:r>
              <a:rPr lang="nb-NO"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29</a:t>
            </a:fld>
            <a:endParaRPr lang="nb-NO"/>
          </a:p>
        </p:txBody>
      </p:sp>
    </p:spTree>
    <p:extLst>
      <p:ext uri="{BB962C8B-B14F-4D97-AF65-F5344CB8AC3E}">
        <p14:creationId xmlns:p14="http://schemas.microsoft.com/office/powerpoint/2010/main" val="3397474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30</a:t>
            </a:fld>
            <a:endParaRPr lang="nb-NO"/>
          </a:p>
        </p:txBody>
      </p:sp>
    </p:spTree>
    <p:extLst>
      <p:ext uri="{BB962C8B-B14F-4D97-AF65-F5344CB8AC3E}">
        <p14:creationId xmlns:p14="http://schemas.microsoft.com/office/powerpoint/2010/main" val="244262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3</a:t>
            </a:fld>
            <a:endParaRPr lang="nb-NO"/>
          </a:p>
        </p:txBody>
      </p:sp>
    </p:spTree>
    <p:extLst>
      <p:ext uri="{BB962C8B-B14F-4D97-AF65-F5344CB8AC3E}">
        <p14:creationId xmlns:p14="http://schemas.microsoft.com/office/powerpoint/2010/main" val="1670618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31</a:t>
            </a:fld>
            <a:endParaRPr lang="nb-NO"/>
          </a:p>
        </p:txBody>
      </p:sp>
    </p:spTree>
    <p:extLst>
      <p:ext uri="{BB962C8B-B14F-4D97-AF65-F5344CB8AC3E}">
        <p14:creationId xmlns:p14="http://schemas.microsoft.com/office/powerpoint/2010/main" val="4079138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32</a:t>
            </a:fld>
            <a:endParaRPr lang="nb-NO"/>
          </a:p>
        </p:txBody>
      </p:sp>
    </p:spTree>
    <p:extLst>
      <p:ext uri="{BB962C8B-B14F-4D97-AF65-F5344CB8AC3E}">
        <p14:creationId xmlns:p14="http://schemas.microsoft.com/office/powerpoint/2010/main" val="3000453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33</a:t>
            </a:fld>
            <a:endParaRPr lang="nb-NO"/>
          </a:p>
        </p:txBody>
      </p:sp>
    </p:spTree>
    <p:extLst>
      <p:ext uri="{BB962C8B-B14F-4D97-AF65-F5344CB8AC3E}">
        <p14:creationId xmlns:p14="http://schemas.microsoft.com/office/powerpoint/2010/main" val="872343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34</a:t>
            </a:fld>
            <a:endParaRPr lang="nb-NO"/>
          </a:p>
        </p:txBody>
      </p:sp>
    </p:spTree>
    <p:extLst>
      <p:ext uri="{BB962C8B-B14F-4D97-AF65-F5344CB8AC3E}">
        <p14:creationId xmlns:p14="http://schemas.microsoft.com/office/powerpoint/2010/main" val="1078534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35</a:t>
            </a:fld>
            <a:endParaRPr lang="nb-NO"/>
          </a:p>
        </p:txBody>
      </p:sp>
    </p:spTree>
    <p:extLst>
      <p:ext uri="{BB962C8B-B14F-4D97-AF65-F5344CB8AC3E}">
        <p14:creationId xmlns:p14="http://schemas.microsoft.com/office/powerpoint/2010/main" val="667728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891ACA7-9212-A34A-B0F7-D4F38AB99B65}" type="slidenum">
              <a:rPr lang="nb-NO" smtClean="0"/>
              <a:t>36</a:t>
            </a:fld>
            <a:endParaRPr lang="nb-NO"/>
          </a:p>
        </p:txBody>
      </p:sp>
    </p:spTree>
    <p:extLst>
      <p:ext uri="{BB962C8B-B14F-4D97-AF65-F5344CB8AC3E}">
        <p14:creationId xmlns:p14="http://schemas.microsoft.com/office/powerpoint/2010/main" val="4214743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37</a:t>
            </a:fld>
            <a:endParaRPr lang="nb-NO"/>
          </a:p>
        </p:txBody>
      </p:sp>
    </p:spTree>
    <p:extLst>
      <p:ext uri="{BB962C8B-B14F-4D97-AF65-F5344CB8AC3E}">
        <p14:creationId xmlns:p14="http://schemas.microsoft.com/office/powerpoint/2010/main" val="245506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10"/>
          </p:nvPr>
        </p:nvSpPr>
        <p:spPr/>
        <p:txBody>
          <a:bodyPr/>
          <a:lstStyle/>
          <a:p>
            <a:fld id="{4891ACA7-9212-A34A-B0F7-D4F38AB99B65}" type="slidenum">
              <a:rPr lang="nb-NO" smtClean="0"/>
              <a:t>38</a:t>
            </a:fld>
            <a:endParaRPr lang="nb-NO"/>
          </a:p>
        </p:txBody>
      </p:sp>
    </p:spTree>
    <p:extLst>
      <p:ext uri="{BB962C8B-B14F-4D97-AF65-F5344CB8AC3E}">
        <p14:creationId xmlns:p14="http://schemas.microsoft.com/office/powerpoint/2010/main" val="1005842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39</a:t>
            </a:fld>
            <a:endParaRPr lang="nb-NO"/>
          </a:p>
        </p:txBody>
      </p:sp>
    </p:spTree>
    <p:extLst>
      <p:ext uri="{BB962C8B-B14F-4D97-AF65-F5344CB8AC3E}">
        <p14:creationId xmlns:p14="http://schemas.microsoft.com/office/powerpoint/2010/main" val="248109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panose="020F0502020204030204"/>
            </a:endParaRPr>
          </a:p>
        </p:txBody>
      </p:sp>
      <p:sp>
        <p:nvSpPr>
          <p:cNvPr id="4" name="Plassholder for lysbildenummer 3"/>
          <p:cNvSpPr>
            <a:spLocks noGrp="1"/>
          </p:cNvSpPr>
          <p:nvPr>
            <p:ph type="sldNum" sz="quarter" idx="10"/>
          </p:nvPr>
        </p:nvSpPr>
        <p:spPr/>
        <p:txBody>
          <a:bodyPr/>
          <a:lstStyle/>
          <a:p>
            <a:fld id="{4891ACA7-9212-A34A-B0F7-D4F38AB99B65}" type="slidenum">
              <a:rPr lang="nb-NO" smtClean="0"/>
              <a:t>40</a:t>
            </a:fld>
            <a:endParaRPr lang="nb-NO"/>
          </a:p>
        </p:txBody>
      </p:sp>
    </p:spTree>
    <p:extLst>
      <p:ext uri="{BB962C8B-B14F-4D97-AF65-F5344CB8AC3E}">
        <p14:creationId xmlns:p14="http://schemas.microsoft.com/office/powerpoint/2010/main" val="103063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a:p>
            <a:r>
              <a:rPr lang="nb-NO" dirty="0"/>
              <a:t>  </a:t>
            </a:r>
            <a:endParaRPr lang="nb-NO" dirty="0">
              <a:cs typeface="Calibri"/>
            </a:endParaRPr>
          </a:p>
          <a:p>
            <a:r>
              <a:rPr lang="nb-NO" dirty="0"/>
              <a:t>  </a:t>
            </a:r>
            <a:endParaRPr lang="nb-NO"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4</a:t>
            </a:fld>
            <a:endParaRPr lang="nb-NO"/>
          </a:p>
        </p:txBody>
      </p:sp>
    </p:spTree>
    <p:extLst>
      <p:ext uri="{BB962C8B-B14F-4D97-AF65-F5344CB8AC3E}">
        <p14:creationId xmlns:p14="http://schemas.microsoft.com/office/powerpoint/2010/main" val="4056623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41</a:t>
            </a:fld>
            <a:endParaRPr lang="nb-NO"/>
          </a:p>
        </p:txBody>
      </p:sp>
    </p:spTree>
    <p:extLst>
      <p:ext uri="{BB962C8B-B14F-4D97-AF65-F5344CB8AC3E}">
        <p14:creationId xmlns:p14="http://schemas.microsoft.com/office/powerpoint/2010/main" val="1839745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10"/>
          </p:nvPr>
        </p:nvSpPr>
        <p:spPr/>
        <p:txBody>
          <a:bodyPr/>
          <a:lstStyle/>
          <a:p>
            <a:fld id="{4891ACA7-9212-A34A-B0F7-D4F38AB99B65}" type="slidenum">
              <a:rPr lang="nb-NO" smtClean="0"/>
              <a:t>42</a:t>
            </a:fld>
            <a:endParaRPr lang="nb-NO"/>
          </a:p>
        </p:txBody>
      </p:sp>
    </p:spTree>
    <p:extLst>
      <p:ext uri="{BB962C8B-B14F-4D97-AF65-F5344CB8AC3E}">
        <p14:creationId xmlns:p14="http://schemas.microsoft.com/office/powerpoint/2010/main" val="12747511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nb-NO" noProof="0" dirty="0">
              <a:cs typeface="Calibri"/>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43</a:t>
            </a:fld>
            <a:endParaRPr lang="nb-NO"/>
          </a:p>
        </p:txBody>
      </p:sp>
    </p:spTree>
    <p:extLst>
      <p:ext uri="{BB962C8B-B14F-4D97-AF65-F5344CB8AC3E}">
        <p14:creationId xmlns:p14="http://schemas.microsoft.com/office/powerpoint/2010/main" val="8743245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44</a:t>
            </a:fld>
            <a:endParaRPr lang="nb-NO"/>
          </a:p>
        </p:txBody>
      </p:sp>
    </p:spTree>
    <p:extLst>
      <p:ext uri="{BB962C8B-B14F-4D97-AF65-F5344CB8AC3E}">
        <p14:creationId xmlns:p14="http://schemas.microsoft.com/office/powerpoint/2010/main" val="308339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dirty="0">
              <a:cs typeface="Calibri"/>
            </a:endParaRPr>
          </a:p>
        </p:txBody>
      </p:sp>
      <p:sp>
        <p:nvSpPr>
          <p:cNvPr id="4" name="Plassholder for lysbildenummer 3"/>
          <p:cNvSpPr>
            <a:spLocks noGrp="1"/>
          </p:cNvSpPr>
          <p:nvPr>
            <p:ph type="sldNum" sz="quarter" idx="10"/>
          </p:nvPr>
        </p:nvSpPr>
        <p:spPr/>
        <p:txBody>
          <a:bodyPr/>
          <a:lstStyle/>
          <a:p>
            <a:fld id="{4891ACA7-9212-A34A-B0F7-D4F38AB99B65}" type="slidenum">
              <a:rPr lang="nb-NO" smtClean="0"/>
              <a:t>45</a:t>
            </a:fld>
            <a:endParaRPr lang="nb-NO"/>
          </a:p>
        </p:txBody>
      </p:sp>
    </p:spTree>
    <p:extLst>
      <p:ext uri="{BB962C8B-B14F-4D97-AF65-F5344CB8AC3E}">
        <p14:creationId xmlns:p14="http://schemas.microsoft.com/office/powerpoint/2010/main" val="4065325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46</a:t>
            </a:fld>
            <a:endParaRPr lang="nb-NO"/>
          </a:p>
        </p:txBody>
      </p:sp>
    </p:spTree>
    <p:extLst>
      <p:ext uri="{BB962C8B-B14F-4D97-AF65-F5344CB8AC3E}">
        <p14:creationId xmlns:p14="http://schemas.microsoft.com/office/powerpoint/2010/main" val="3873757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a:buNone/>
            </a:pPr>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47</a:t>
            </a:fld>
            <a:endParaRPr lang="nb-NO"/>
          </a:p>
        </p:txBody>
      </p:sp>
    </p:spTree>
    <p:extLst>
      <p:ext uri="{BB962C8B-B14F-4D97-AF65-F5344CB8AC3E}">
        <p14:creationId xmlns:p14="http://schemas.microsoft.com/office/powerpoint/2010/main" val="4098181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a:buNone/>
            </a:pPr>
            <a:endParaRPr lang="nb-NO" dirty="0">
              <a:cs typeface="Calibri"/>
            </a:endParaRPr>
          </a:p>
        </p:txBody>
      </p:sp>
      <p:sp>
        <p:nvSpPr>
          <p:cNvPr id="4" name="Plassholder for lysbildenummer 3"/>
          <p:cNvSpPr>
            <a:spLocks noGrp="1"/>
          </p:cNvSpPr>
          <p:nvPr>
            <p:ph type="sldNum" sz="quarter" idx="10"/>
          </p:nvPr>
        </p:nvSpPr>
        <p:spPr/>
        <p:txBody>
          <a:bodyPr/>
          <a:lstStyle/>
          <a:p>
            <a:fld id="{4891ACA7-9212-A34A-B0F7-D4F38AB99B65}" type="slidenum">
              <a:rPr lang="nb-NO" smtClean="0"/>
              <a:t>48</a:t>
            </a:fld>
            <a:endParaRPr lang="nb-NO"/>
          </a:p>
        </p:txBody>
      </p:sp>
    </p:spTree>
    <p:extLst>
      <p:ext uri="{BB962C8B-B14F-4D97-AF65-F5344CB8AC3E}">
        <p14:creationId xmlns:p14="http://schemas.microsoft.com/office/powerpoint/2010/main" val="246030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49</a:t>
            </a:fld>
            <a:endParaRPr lang="nb-NO"/>
          </a:p>
        </p:txBody>
      </p:sp>
    </p:spTree>
    <p:extLst>
      <p:ext uri="{BB962C8B-B14F-4D97-AF65-F5344CB8AC3E}">
        <p14:creationId xmlns:p14="http://schemas.microsoft.com/office/powerpoint/2010/main" val="3961741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endParaRPr lang="nb-NO" dirty="0">
              <a:cs typeface="Calibri" panose="020F0502020204030204"/>
            </a:endParaRPr>
          </a:p>
        </p:txBody>
      </p:sp>
      <p:sp>
        <p:nvSpPr>
          <p:cNvPr id="4" name="Plassholder for lysbildenummer 3"/>
          <p:cNvSpPr>
            <a:spLocks noGrp="1"/>
          </p:cNvSpPr>
          <p:nvPr>
            <p:ph type="sldNum" sz="quarter" idx="10"/>
          </p:nvPr>
        </p:nvSpPr>
        <p:spPr/>
        <p:txBody>
          <a:bodyPr/>
          <a:lstStyle/>
          <a:p>
            <a:fld id="{4891ACA7-9212-A34A-B0F7-D4F38AB99B65}" type="slidenum">
              <a:rPr lang="nb-NO" smtClean="0"/>
              <a:t>50</a:t>
            </a:fld>
            <a:endParaRPr lang="nb-NO"/>
          </a:p>
        </p:txBody>
      </p:sp>
    </p:spTree>
    <p:extLst>
      <p:ext uri="{BB962C8B-B14F-4D97-AF65-F5344CB8AC3E}">
        <p14:creationId xmlns:p14="http://schemas.microsoft.com/office/powerpoint/2010/main" val="387520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5</a:t>
            </a:fld>
            <a:endParaRPr lang="nb-NO"/>
          </a:p>
        </p:txBody>
      </p:sp>
    </p:spTree>
    <p:extLst>
      <p:ext uri="{BB962C8B-B14F-4D97-AF65-F5344CB8AC3E}">
        <p14:creationId xmlns:p14="http://schemas.microsoft.com/office/powerpoint/2010/main" val="1117255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084" y="4780250"/>
            <a:ext cx="5645526" cy="3911114"/>
          </a:xfrm>
        </p:spPr>
        <p:txBody>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51</a:t>
            </a:fld>
            <a:endParaRPr lang="nb-NO"/>
          </a:p>
        </p:txBody>
      </p:sp>
    </p:spTree>
    <p:extLst>
      <p:ext uri="{BB962C8B-B14F-4D97-AF65-F5344CB8AC3E}">
        <p14:creationId xmlns:p14="http://schemas.microsoft.com/office/powerpoint/2010/main" val="40093866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err="1">
                <a:cs typeface="Calibri"/>
              </a:rPr>
              <a:t>Arbeidsavtalen</a:t>
            </a:r>
            <a:r>
              <a:rPr lang="en-US">
                <a:cs typeface="Calibri"/>
              </a:rPr>
              <a:t> – den </a:t>
            </a:r>
            <a:r>
              <a:rPr lang="en-US" err="1">
                <a:cs typeface="Calibri"/>
              </a:rPr>
              <a:t>individuelle</a:t>
            </a:r>
            <a:r>
              <a:rPr lang="en-US">
                <a:cs typeface="Calibri"/>
              </a:rPr>
              <a:t> </a:t>
            </a:r>
            <a:r>
              <a:rPr lang="en-US" err="1">
                <a:cs typeface="Calibri"/>
              </a:rPr>
              <a:t>avtalen</a:t>
            </a:r>
            <a:r>
              <a:rPr lang="en-US">
                <a:cs typeface="Calibri"/>
              </a:rPr>
              <a:t>. </a:t>
            </a:r>
            <a:r>
              <a:rPr lang="en-US" err="1">
                <a:cs typeface="Calibri"/>
              </a:rPr>
              <a:t>Aml</a:t>
            </a:r>
            <a:r>
              <a:rPr lang="en-US">
                <a:cs typeface="Calibri"/>
              </a:rPr>
              <a:t> </a:t>
            </a:r>
            <a:r>
              <a:rPr lang="en-US" err="1">
                <a:cs typeface="Calibri"/>
              </a:rPr>
              <a:t>regulerer</a:t>
            </a:r>
            <a:r>
              <a:rPr lang="en-US">
                <a:cs typeface="Calibri"/>
              </a:rPr>
              <a:t> </a:t>
            </a:r>
            <a:r>
              <a:rPr lang="en-US" err="1">
                <a:cs typeface="Calibri"/>
              </a:rPr>
              <a:t>konkret</a:t>
            </a:r>
            <a:r>
              <a:rPr lang="en-US">
                <a:cs typeface="Calibri"/>
              </a:rPr>
              <a:t> </a:t>
            </a:r>
            <a:r>
              <a:rPr lang="en-US" err="1">
                <a:cs typeface="Calibri"/>
              </a:rPr>
              <a:t>hva</a:t>
            </a:r>
            <a:r>
              <a:rPr lang="en-US">
                <a:cs typeface="Calibri"/>
              </a:rPr>
              <a:t> </a:t>
            </a:r>
            <a:r>
              <a:rPr lang="en-US" err="1">
                <a:cs typeface="Calibri"/>
              </a:rPr>
              <a:t>avtalen</a:t>
            </a:r>
            <a:r>
              <a:rPr lang="en-US">
                <a:cs typeface="Calibri"/>
              </a:rPr>
              <a:t> </a:t>
            </a:r>
            <a:r>
              <a:rPr lang="en-US" err="1">
                <a:cs typeface="Calibri"/>
              </a:rPr>
              <a:t>skal</a:t>
            </a:r>
            <a:r>
              <a:rPr lang="en-US">
                <a:cs typeface="Calibri"/>
              </a:rPr>
              <a:t> </a:t>
            </a:r>
            <a:r>
              <a:rPr lang="en-US" err="1">
                <a:cs typeface="Calibri"/>
              </a:rPr>
              <a:t>inneholde</a:t>
            </a:r>
            <a:r>
              <a:rPr lang="en-US">
                <a:cs typeface="Calibri"/>
              </a:rPr>
              <a:t> (</a:t>
            </a:r>
            <a:r>
              <a:rPr lang="en-US" err="1">
                <a:cs typeface="Calibri"/>
              </a:rPr>
              <a:t>opplistning</a:t>
            </a:r>
            <a:r>
              <a:rPr lang="en-US">
                <a:cs typeface="Calibri"/>
              </a:rPr>
              <a:t> </a:t>
            </a:r>
            <a:r>
              <a:rPr lang="en-US" err="1">
                <a:cs typeface="Calibri"/>
              </a:rPr>
              <a:t>på</a:t>
            </a:r>
            <a:r>
              <a:rPr lang="en-US">
                <a:cs typeface="Calibri"/>
              </a:rPr>
              <a:t> slide).  </a:t>
            </a:r>
          </a:p>
          <a:p>
            <a:pPr marL="171450" indent="-171450">
              <a:buFont typeface="Arial"/>
              <a:buChar char="•"/>
            </a:pPr>
            <a:endParaRPr lang="en-US">
              <a:cs typeface="Calibri"/>
            </a:endParaRPr>
          </a:p>
          <a:p>
            <a:pPr marL="171450" indent="-171450">
              <a:buFont typeface="Arial"/>
              <a:buChar char="•"/>
            </a:pPr>
            <a:r>
              <a:rPr lang="en-US" err="1">
                <a:cs typeface="Calibri"/>
              </a:rPr>
              <a:t>Arbeidsavtalen</a:t>
            </a:r>
            <a:r>
              <a:rPr lang="en-US">
                <a:cs typeface="Calibri"/>
              </a:rPr>
              <a:t> er </a:t>
            </a:r>
            <a:r>
              <a:rPr lang="en-US" err="1">
                <a:cs typeface="Calibri"/>
              </a:rPr>
              <a:t>nederst</a:t>
            </a:r>
            <a:r>
              <a:rPr lang="en-US">
                <a:cs typeface="Calibri"/>
              </a:rPr>
              <a:t> </a:t>
            </a:r>
            <a:r>
              <a:rPr lang="en-US" err="1">
                <a:cs typeface="Calibri"/>
              </a:rPr>
              <a:t>på</a:t>
            </a:r>
            <a:r>
              <a:rPr lang="en-US">
                <a:cs typeface="Calibri"/>
              </a:rPr>
              <a:t> “</a:t>
            </a:r>
            <a:r>
              <a:rPr lang="en-US" err="1">
                <a:cs typeface="Calibri"/>
              </a:rPr>
              <a:t>rangstigen</a:t>
            </a:r>
            <a:r>
              <a:rPr lang="en-US">
                <a:cs typeface="Calibri"/>
              </a:rPr>
              <a:t>” </a:t>
            </a:r>
            <a:r>
              <a:rPr lang="en-US" err="1">
                <a:cs typeface="Calibri"/>
              </a:rPr>
              <a:t>i</a:t>
            </a:r>
            <a:r>
              <a:rPr lang="en-US">
                <a:cs typeface="Calibri"/>
              </a:rPr>
              <a:t> </a:t>
            </a:r>
            <a:r>
              <a:rPr lang="en-US" err="1">
                <a:cs typeface="Calibri"/>
              </a:rPr>
              <a:t>hierarkiet</a:t>
            </a:r>
            <a:r>
              <a:rPr lang="en-US">
                <a:cs typeface="Calibri"/>
              </a:rPr>
              <a:t>, men like </a:t>
            </a:r>
            <a:r>
              <a:rPr lang="en-US" err="1">
                <a:cs typeface="Calibri"/>
              </a:rPr>
              <a:t>bindende</a:t>
            </a:r>
            <a:r>
              <a:rPr lang="en-US">
                <a:cs typeface="Calibri"/>
              </a:rPr>
              <a:t> for </a:t>
            </a:r>
            <a:r>
              <a:rPr lang="en-US" err="1">
                <a:cs typeface="Calibri"/>
              </a:rPr>
              <a:t>partene</a:t>
            </a:r>
            <a:r>
              <a:rPr lang="en-US">
                <a:cs typeface="Calibri"/>
              </a:rPr>
              <a:t>. </a:t>
            </a:r>
          </a:p>
          <a:p>
            <a:pPr marL="171450" indent="-171450">
              <a:buFont typeface="Arial"/>
              <a:buChar char="•"/>
            </a:pPr>
            <a:r>
              <a:rPr lang="en-US" err="1"/>
              <a:t>Sensureres</a:t>
            </a:r>
            <a:r>
              <a:rPr lang="en-US"/>
              <a:t> av </a:t>
            </a:r>
            <a:r>
              <a:rPr lang="en-US" err="1"/>
              <a:t>høyere</a:t>
            </a:r>
            <a:r>
              <a:rPr lang="en-US"/>
              <a:t> </a:t>
            </a:r>
            <a:r>
              <a:rPr lang="en-US" err="1"/>
              <a:t>rettskilder</a:t>
            </a:r>
            <a:r>
              <a:rPr lang="en-US"/>
              <a:t> </a:t>
            </a:r>
            <a:r>
              <a:rPr lang="en-US" err="1"/>
              <a:t>som</a:t>
            </a:r>
            <a:r>
              <a:rPr lang="en-US"/>
              <a:t> </a:t>
            </a:r>
            <a:r>
              <a:rPr lang="en-US" err="1"/>
              <a:t>lov</a:t>
            </a:r>
            <a:r>
              <a:rPr lang="en-US"/>
              <a:t> </a:t>
            </a:r>
            <a:r>
              <a:rPr lang="en-US" err="1"/>
              <a:t>og</a:t>
            </a:r>
            <a:r>
              <a:rPr lang="en-US"/>
              <a:t> </a:t>
            </a:r>
            <a:r>
              <a:rPr lang="en-US" err="1"/>
              <a:t>tariffavtale</a:t>
            </a:r>
            <a:r>
              <a:rPr lang="en-US"/>
              <a:t>. </a:t>
            </a:r>
            <a:r>
              <a:rPr lang="en-US" err="1"/>
              <a:t>Vilkår</a:t>
            </a:r>
            <a:r>
              <a:rPr lang="en-US"/>
              <a:t> </a:t>
            </a:r>
            <a:r>
              <a:rPr lang="en-US" err="1"/>
              <a:t>avtalen</a:t>
            </a:r>
            <a:r>
              <a:rPr lang="en-US"/>
              <a:t> </a:t>
            </a:r>
            <a:r>
              <a:rPr lang="en-US" err="1"/>
              <a:t>som</a:t>
            </a:r>
            <a:r>
              <a:rPr lang="en-US"/>
              <a:t> er </a:t>
            </a:r>
            <a:r>
              <a:rPr lang="en-US" err="1"/>
              <a:t>i</a:t>
            </a:r>
            <a:r>
              <a:rPr lang="en-US"/>
              <a:t> strid med </a:t>
            </a:r>
            <a:r>
              <a:rPr lang="en-US" err="1"/>
              <a:t>disse</a:t>
            </a:r>
            <a:r>
              <a:rPr lang="en-US"/>
              <a:t> er </a:t>
            </a:r>
            <a:r>
              <a:rPr lang="en-US" err="1"/>
              <a:t>ugyldige</a:t>
            </a:r>
            <a:r>
              <a:rPr lang="en-US"/>
              <a:t>. (</a:t>
            </a:r>
            <a:r>
              <a:rPr lang="en-US" err="1"/>
              <a:t>F.eks</a:t>
            </a:r>
            <a:r>
              <a:rPr lang="en-US"/>
              <a:t> </a:t>
            </a:r>
            <a:r>
              <a:rPr lang="en-US" err="1"/>
              <a:t>avtale</a:t>
            </a:r>
            <a:r>
              <a:rPr lang="en-US"/>
              <a:t> om for lang </a:t>
            </a:r>
            <a:r>
              <a:rPr lang="en-US" err="1"/>
              <a:t>prøvetid</a:t>
            </a:r>
            <a:r>
              <a:rPr lang="en-US"/>
              <a:t>)</a:t>
            </a:r>
          </a:p>
          <a:p>
            <a:pPr marL="171450" indent="-171450">
              <a:buFont typeface="Arial"/>
              <a:buChar char="•"/>
            </a:pPr>
            <a:r>
              <a:rPr lang="en-US" err="1">
                <a:cs typeface="Calibri"/>
              </a:rPr>
              <a:t>Viktig</a:t>
            </a:r>
            <a:r>
              <a:rPr lang="en-US">
                <a:cs typeface="Calibri"/>
              </a:rPr>
              <a:t> for å </a:t>
            </a:r>
            <a:r>
              <a:rPr lang="en-US" err="1">
                <a:cs typeface="Calibri"/>
              </a:rPr>
              <a:t>sikre</a:t>
            </a:r>
            <a:r>
              <a:rPr lang="en-US">
                <a:cs typeface="Calibri"/>
              </a:rPr>
              <a:t> </a:t>
            </a:r>
            <a:r>
              <a:rPr lang="en-US" err="1">
                <a:cs typeface="Calibri"/>
              </a:rPr>
              <a:t>etterprøvbarhet</a:t>
            </a:r>
            <a:r>
              <a:rPr lang="en-US">
                <a:cs typeface="Calibri"/>
              </a:rPr>
              <a:t> </a:t>
            </a:r>
            <a:r>
              <a:rPr lang="en-US" err="1">
                <a:cs typeface="Calibri"/>
              </a:rPr>
              <a:t>rundt</a:t>
            </a:r>
            <a:r>
              <a:rPr lang="en-US">
                <a:cs typeface="Calibri"/>
              </a:rPr>
              <a:t> det </a:t>
            </a:r>
            <a:r>
              <a:rPr lang="en-US" err="1">
                <a:cs typeface="Calibri"/>
              </a:rPr>
              <a:t>som</a:t>
            </a:r>
            <a:r>
              <a:rPr lang="en-US">
                <a:cs typeface="Calibri"/>
              </a:rPr>
              <a:t> er </a:t>
            </a:r>
            <a:r>
              <a:rPr lang="en-US" err="1">
                <a:cs typeface="Calibri"/>
              </a:rPr>
              <a:t>avtalt</a:t>
            </a:r>
            <a:r>
              <a:rPr lang="en-US">
                <a:cs typeface="Calibri"/>
              </a:rPr>
              <a:t>. </a:t>
            </a:r>
          </a:p>
          <a:p>
            <a:pPr marL="171450" indent="-171450">
              <a:buFont typeface="Arial"/>
              <a:buChar char="•"/>
            </a:pPr>
            <a:r>
              <a:rPr lang="en-US">
                <a:cs typeface="Calibri"/>
              </a:rPr>
              <a:t>Skal </a:t>
            </a:r>
            <a:r>
              <a:rPr lang="en-US" err="1">
                <a:cs typeface="Calibri"/>
              </a:rPr>
              <a:t>oppdateres</a:t>
            </a:r>
            <a:r>
              <a:rPr lang="en-US">
                <a:cs typeface="Calibri"/>
              </a:rPr>
              <a:t> </a:t>
            </a:r>
            <a:r>
              <a:rPr lang="en-US" err="1">
                <a:cs typeface="Calibri"/>
              </a:rPr>
              <a:t>ved</a:t>
            </a:r>
            <a:r>
              <a:rPr lang="en-US">
                <a:cs typeface="Calibri"/>
              </a:rPr>
              <a:t> </a:t>
            </a:r>
            <a:r>
              <a:rPr lang="en-US" err="1">
                <a:cs typeface="Calibri"/>
              </a:rPr>
              <a:t>endringer</a:t>
            </a:r>
            <a:r>
              <a:rPr lang="en-US">
                <a:cs typeface="Calibri"/>
              </a:rPr>
              <a:t> (</a:t>
            </a:r>
            <a:r>
              <a:rPr lang="en-US" err="1">
                <a:cs typeface="Calibri"/>
              </a:rPr>
              <a:t>ny</a:t>
            </a:r>
            <a:r>
              <a:rPr lang="en-US">
                <a:cs typeface="Calibri"/>
              </a:rPr>
              <a:t> stilling, </a:t>
            </a:r>
            <a:r>
              <a:rPr lang="en-US" err="1">
                <a:cs typeface="Calibri"/>
              </a:rPr>
              <a:t>virksomhetsoverdragelse</a:t>
            </a:r>
            <a:r>
              <a:rPr lang="en-US">
                <a:cs typeface="Calibri"/>
              </a:rPr>
              <a:t>, </a:t>
            </a:r>
            <a:r>
              <a:rPr lang="en-US" err="1">
                <a:cs typeface="Calibri"/>
              </a:rPr>
              <a:t>osv</a:t>
            </a:r>
            <a:r>
              <a:rPr lang="en-US">
                <a:cs typeface="Calibri"/>
              </a:rPr>
              <a:t>.)</a:t>
            </a:r>
          </a:p>
          <a:p>
            <a:pPr marL="171450" indent="-171450">
              <a:buFont typeface="Arial"/>
              <a:buChar char="•"/>
            </a:pPr>
            <a:r>
              <a:rPr lang="en-US" err="1">
                <a:cs typeface="Calibri"/>
              </a:rPr>
              <a:t>Lønn</a:t>
            </a:r>
            <a:r>
              <a:rPr lang="en-US">
                <a:cs typeface="Calibri"/>
              </a:rPr>
              <a:t> er </a:t>
            </a:r>
            <a:r>
              <a:rPr lang="en-US" err="1">
                <a:cs typeface="Calibri"/>
              </a:rPr>
              <a:t>også</a:t>
            </a:r>
            <a:r>
              <a:rPr lang="en-US">
                <a:cs typeface="Calibri"/>
              </a:rPr>
              <a:t> </a:t>
            </a:r>
            <a:r>
              <a:rPr lang="en-US" err="1">
                <a:cs typeface="Calibri"/>
              </a:rPr>
              <a:t>en</a:t>
            </a:r>
            <a:r>
              <a:rPr lang="en-US">
                <a:cs typeface="Calibri"/>
              </a:rPr>
              <a:t> del av </a:t>
            </a:r>
            <a:r>
              <a:rPr lang="en-US" err="1">
                <a:cs typeface="Calibri"/>
              </a:rPr>
              <a:t>arbeidavtalen</a:t>
            </a:r>
            <a:r>
              <a:rPr lang="en-US">
                <a:cs typeface="Calibri"/>
              </a:rPr>
              <a:t>, </a:t>
            </a:r>
            <a:r>
              <a:rPr lang="en-US" err="1">
                <a:cs typeface="Calibri"/>
              </a:rPr>
              <a:t>også</a:t>
            </a:r>
            <a:r>
              <a:rPr lang="en-US">
                <a:cs typeface="Calibri"/>
              </a:rPr>
              <a:t> de </a:t>
            </a:r>
            <a:r>
              <a:rPr lang="en-US" err="1">
                <a:cs typeface="Calibri"/>
              </a:rPr>
              <a:t>seneste</a:t>
            </a:r>
            <a:r>
              <a:rPr lang="en-US">
                <a:cs typeface="Calibri"/>
              </a:rPr>
              <a:t> </a:t>
            </a:r>
            <a:r>
              <a:rPr lang="en-US" err="1">
                <a:cs typeface="Calibri"/>
              </a:rPr>
              <a:t>lønnsforhøyelsene</a:t>
            </a:r>
            <a:r>
              <a:rPr lang="en-US">
                <a:cs typeface="Calibri"/>
              </a:rPr>
              <a:t>, </a:t>
            </a:r>
            <a:r>
              <a:rPr lang="en-US" err="1">
                <a:cs typeface="Calibri"/>
              </a:rPr>
              <a:t>selv</a:t>
            </a:r>
            <a:r>
              <a:rPr lang="en-US">
                <a:cs typeface="Calibri"/>
              </a:rPr>
              <a:t> om </a:t>
            </a:r>
            <a:r>
              <a:rPr lang="en-US" err="1">
                <a:cs typeface="Calibri"/>
              </a:rPr>
              <a:t>arbiedavtalen</a:t>
            </a:r>
            <a:r>
              <a:rPr lang="en-US">
                <a:cs typeface="Calibri"/>
              </a:rPr>
              <a:t> </a:t>
            </a:r>
            <a:r>
              <a:rPr lang="en-US" err="1">
                <a:cs typeface="Calibri"/>
              </a:rPr>
              <a:t>ikke</a:t>
            </a:r>
            <a:r>
              <a:rPr lang="en-US">
                <a:cs typeface="Calibri"/>
              </a:rPr>
              <a:t> </a:t>
            </a:r>
            <a:r>
              <a:rPr lang="en-US" err="1">
                <a:cs typeface="Calibri"/>
              </a:rPr>
              <a:t>oppdateres</a:t>
            </a:r>
            <a:r>
              <a:rPr lang="en-US" baseline="0">
                <a:cs typeface="Calibri"/>
              </a:rPr>
              <a:t> </a:t>
            </a:r>
            <a:r>
              <a:rPr lang="en-US" baseline="0" err="1">
                <a:cs typeface="Calibri"/>
              </a:rPr>
              <a:t>hver</a:t>
            </a:r>
            <a:r>
              <a:rPr lang="en-US" baseline="0">
                <a:cs typeface="Calibri"/>
              </a:rPr>
              <a:t> gang for </a:t>
            </a:r>
            <a:r>
              <a:rPr lang="en-US" baseline="0" err="1">
                <a:cs typeface="Calibri"/>
              </a:rPr>
              <a:t>dette</a:t>
            </a:r>
            <a:r>
              <a:rPr lang="en-US" baseline="0">
                <a:cs typeface="Calibri"/>
              </a:rPr>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52</a:t>
            </a:fld>
            <a:endParaRPr lang="nb-NO"/>
          </a:p>
        </p:txBody>
      </p:sp>
    </p:spTree>
    <p:extLst>
      <p:ext uri="{BB962C8B-B14F-4D97-AF65-F5344CB8AC3E}">
        <p14:creationId xmlns:p14="http://schemas.microsoft.com/office/powerpoint/2010/main" val="14823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53</a:t>
            </a:fld>
            <a:endParaRPr lang="nb-NO"/>
          </a:p>
        </p:txBody>
      </p:sp>
    </p:spTree>
    <p:extLst>
      <p:ext uri="{BB962C8B-B14F-4D97-AF65-F5344CB8AC3E}">
        <p14:creationId xmlns:p14="http://schemas.microsoft.com/office/powerpoint/2010/main" val="2275704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a:p>
            <a:endParaRPr lang="nb-NO" dirty="0">
              <a:cs typeface="Calibri"/>
            </a:endParaRPr>
          </a:p>
        </p:txBody>
      </p:sp>
      <p:sp>
        <p:nvSpPr>
          <p:cNvPr id="4" name="Plassholder for lysbildenummer 3"/>
          <p:cNvSpPr>
            <a:spLocks noGrp="1"/>
          </p:cNvSpPr>
          <p:nvPr>
            <p:ph type="sldNum" sz="quarter" idx="10"/>
          </p:nvPr>
        </p:nvSpPr>
        <p:spPr/>
        <p:txBody>
          <a:bodyPr/>
          <a:lstStyle/>
          <a:p>
            <a:fld id="{4891ACA7-9212-A34A-B0F7-D4F38AB99B65}" type="slidenum">
              <a:rPr lang="nb-NO" smtClean="0"/>
              <a:t>54</a:t>
            </a:fld>
            <a:endParaRPr lang="nb-NO"/>
          </a:p>
        </p:txBody>
      </p:sp>
    </p:spTree>
    <p:extLst>
      <p:ext uri="{BB962C8B-B14F-4D97-AF65-F5344CB8AC3E}">
        <p14:creationId xmlns:p14="http://schemas.microsoft.com/office/powerpoint/2010/main" val="3336594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spcBef>
                <a:spcPct val="30000"/>
              </a:spcBef>
              <a:spcAft>
                <a:spcPct val="0"/>
              </a:spcAft>
              <a:defRPr/>
            </a:pPr>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55</a:t>
            </a:fld>
            <a:endParaRPr lang="nb-NO"/>
          </a:p>
        </p:txBody>
      </p:sp>
    </p:spTree>
    <p:extLst>
      <p:ext uri="{BB962C8B-B14F-4D97-AF65-F5344CB8AC3E}">
        <p14:creationId xmlns:p14="http://schemas.microsoft.com/office/powerpoint/2010/main" val="23300208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680084" y="4691242"/>
            <a:ext cx="5754776" cy="4000122"/>
          </a:xfrm>
        </p:spPr>
        <p:txBody>
          <a:bodyPr/>
          <a:lstStyle/>
          <a:p>
            <a:endParaRPr lang="en-US" dirty="0">
              <a:latin typeface="Arial"/>
              <a:cs typeface="Arial"/>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56</a:t>
            </a:fld>
            <a:endParaRPr lang="nb-NO"/>
          </a:p>
        </p:txBody>
      </p:sp>
    </p:spTree>
    <p:extLst>
      <p:ext uri="{BB962C8B-B14F-4D97-AF65-F5344CB8AC3E}">
        <p14:creationId xmlns:p14="http://schemas.microsoft.com/office/powerpoint/2010/main" val="567105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endParaRPr lang="nb-NO" sz="1200" baseline="0"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57</a:t>
            </a:fld>
            <a:endParaRPr lang="nb-NO"/>
          </a:p>
        </p:txBody>
      </p:sp>
    </p:spTree>
    <p:extLst>
      <p:ext uri="{BB962C8B-B14F-4D97-AF65-F5344CB8AC3E}">
        <p14:creationId xmlns:p14="http://schemas.microsoft.com/office/powerpoint/2010/main" val="1804640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891ACA7-9212-A34A-B0F7-D4F38AB99B65}" type="slidenum">
              <a:rPr lang="nb-NO" smtClean="0"/>
              <a:t>58</a:t>
            </a:fld>
            <a:endParaRPr lang="nb-NO"/>
          </a:p>
        </p:txBody>
      </p:sp>
    </p:spTree>
    <p:extLst>
      <p:ext uri="{BB962C8B-B14F-4D97-AF65-F5344CB8AC3E}">
        <p14:creationId xmlns:p14="http://schemas.microsoft.com/office/powerpoint/2010/main" val="877403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680085" y="4780250"/>
            <a:ext cx="5678300" cy="3911114"/>
          </a:xfrm>
        </p:spPr>
        <p:txBody>
          <a:bodyPr/>
          <a:lstStyle/>
          <a:p>
            <a:endParaRPr lang="en-US" i="1" dirty="0">
              <a:latin typeface="Arial" pitchFamily="34" charset="0"/>
              <a:cs typeface="Arial"/>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59</a:t>
            </a:fld>
            <a:endParaRPr lang="nb-NO"/>
          </a:p>
        </p:txBody>
      </p:sp>
    </p:spTree>
    <p:extLst>
      <p:ext uri="{BB962C8B-B14F-4D97-AF65-F5344CB8AC3E}">
        <p14:creationId xmlns:p14="http://schemas.microsoft.com/office/powerpoint/2010/main" val="819497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panose="020F0502020204030204"/>
            </a:endParaRPr>
          </a:p>
        </p:txBody>
      </p:sp>
      <p:sp>
        <p:nvSpPr>
          <p:cNvPr id="4" name="Plassholder for lysbildenummer 3"/>
          <p:cNvSpPr>
            <a:spLocks noGrp="1"/>
          </p:cNvSpPr>
          <p:nvPr>
            <p:ph type="sldNum" sz="quarter" idx="10"/>
          </p:nvPr>
        </p:nvSpPr>
        <p:spPr/>
        <p:txBody>
          <a:bodyPr/>
          <a:lstStyle/>
          <a:p>
            <a:fld id="{4891ACA7-9212-A34A-B0F7-D4F38AB99B65}" type="slidenum">
              <a:rPr lang="nb-NO" smtClean="0"/>
              <a:t>60</a:t>
            </a:fld>
            <a:endParaRPr lang="nb-NO"/>
          </a:p>
        </p:txBody>
      </p:sp>
    </p:spTree>
    <p:extLst>
      <p:ext uri="{BB962C8B-B14F-4D97-AF65-F5344CB8AC3E}">
        <p14:creationId xmlns:p14="http://schemas.microsoft.com/office/powerpoint/2010/main" val="236796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  </a:t>
            </a:r>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6</a:t>
            </a:fld>
            <a:endParaRPr lang="nb-NO"/>
          </a:p>
        </p:txBody>
      </p:sp>
    </p:spTree>
    <p:extLst>
      <p:ext uri="{BB962C8B-B14F-4D97-AF65-F5344CB8AC3E}">
        <p14:creationId xmlns:p14="http://schemas.microsoft.com/office/powerpoint/2010/main" val="2524494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t>61</a:t>
            </a:fld>
            <a:endParaRPr lang="nb-NO"/>
          </a:p>
        </p:txBody>
      </p:sp>
    </p:spTree>
    <p:extLst>
      <p:ext uri="{BB962C8B-B14F-4D97-AF65-F5344CB8AC3E}">
        <p14:creationId xmlns:p14="http://schemas.microsoft.com/office/powerpoint/2010/main" val="3954118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62</a:t>
            </a:fld>
            <a:endParaRPr lang="nb-NO"/>
          </a:p>
        </p:txBody>
      </p:sp>
    </p:spTree>
    <p:extLst>
      <p:ext uri="{BB962C8B-B14F-4D97-AF65-F5344CB8AC3E}">
        <p14:creationId xmlns:p14="http://schemas.microsoft.com/office/powerpoint/2010/main" val="3455237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https://www.youtube.com/watch?v=26_KcfsxUIk</a:t>
            </a:r>
            <a:endParaRPr lang="en-US"/>
          </a:p>
          <a:p>
            <a:endParaRPr lang="en-US"/>
          </a:p>
        </p:txBody>
      </p:sp>
      <p:sp>
        <p:nvSpPr>
          <p:cNvPr id="4" name="Slide Number Placeholder 3"/>
          <p:cNvSpPr>
            <a:spLocks noGrp="1"/>
          </p:cNvSpPr>
          <p:nvPr>
            <p:ph type="sldNum" sz="quarter" idx="5"/>
          </p:nvPr>
        </p:nvSpPr>
        <p:spPr/>
        <p:txBody>
          <a:bodyPr/>
          <a:lstStyle/>
          <a:p>
            <a:fld id="{4891ACA7-9212-A34A-B0F7-D4F38AB99B65}" type="slidenum">
              <a:rPr lang="nb-NO" smtClean="0"/>
              <a:t>63</a:t>
            </a:fld>
            <a:endParaRPr lang="nb-NO"/>
          </a:p>
        </p:txBody>
      </p:sp>
    </p:spTree>
    <p:extLst>
      <p:ext uri="{BB962C8B-B14F-4D97-AF65-F5344CB8AC3E}">
        <p14:creationId xmlns:p14="http://schemas.microsoft.com/office/powerpoint/2010/main" val="179316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t>64</a:t>
            </a:fld>
            <a:endParaRPr lang="nb-NO"/>
          </a:p>
        </p:txBody>
      </p:sp>
    </p:spTree>
    <p:extLst>
      <p:ext uri="{BB962C8B-B14F-4D97-AF65-F5344CB8AC3E}">
        <p14:creationId xmlns:p14="http://schemas.microsoft.com/office/powerpoint/2010/main" val="25711915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65</a:t>
            </a:fld>
            <a:endParaRPr lang="nb-NO"/>
          </a:p>
        </p:txBody>
      </p:sp>
    </p:spTree>
    <p:extLst>
      <p:ext uri="{BB962C8B-B14F-4D97-AF65-F5344CB8AC3E}">
        <p14:creationId xmlns:p14="http://schemas.microsoft.com/office/powerpoint/2010/main" val="2908596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4891ACA7-9212-A34A-B0F7-D4F38AB99B65}" type="slidenum">
              <a:rPr lang="nb-NO" smtClean="0"/>
              <a:t>66</a:t>
            </a:fld>
            <a:endParaRPr lang="nb-NO"/>
          </a:p>
        </p:txBody>
      </p:sp>
    </p:spTree>
    <p:extLst>
      <p:ext uri="{BB962C8B-B14F-4D97-AF65-F5344CB8AC3E}">
        <p14:creationId xmlns:p14="http://schemas.microsoft.com/office/powerpoint/2010/main" val="40245394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67</a:t>
            </a:fld>
            <a:endParaRPr lang="nb-NO"/>
          </a:p>
        </p:txBody>
      </p:sp>
    </p:spTree>
    <p:extLst>
      <p:ext uri="{BB962C8B-B14F-4D97-AF65-F5344CB8AC3E}">
        <p14:creationId xmlns:p14="http://schemas.microsoft.com/office/powerpoint/2010/main" val="33918867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baseline="0">
                <a:solidFill>
                  <a:schemeClr val="tx1"/>
                </a:solidFill>
                <a:latin typeface="+mn-lt"/>
                <a:ea typeface="+mn-ea"/>
                <a:cs typeface="+mn-cs"/>
              </a:rPr>
              <a:t>Da har vi kommet til noe av det som jeg mener der det viktigste dere bør sette dere inn i som tillitsvalgte.   Dersom dere er nye i rolle, eller har lite tid å spandere på lov- og avtaleverk,  Begynn med </a:t>
            </a:r>
            <a:r>
              <a:rPr lang="nb-NO" sz="1200" b="0" i="0" u="none" strike="noStrike" kern="1200" baseline="0" err="1">
                <a:solidFill>
                  <a:schemeClr val="tx1"/>
                </a:solidFill>
                <a:latin typeface="+mn-lt"/>
                <a:ea typeface="+mn-ea"/>
                <a:cs typeface="+mn-cs"/>
              </a:rPr>
              <a:t>kap</a:t>
            </a:r>
            <a:r>
              <a:rPr lang="nb-NO" sz="1200" b="0" i="0" u="none" strike="noStrike" kern="1200" baseline="0">
                <a:solidFill>
                  <a:schemeClr val="tx1"/>
                </a:solidFill>
                <a:latin typeface="+mn-lt"/>
                <a:ea typeface="+mn-ea"/>
                <a:cs typeface="+mn-cs"/>
              </a:rPr>
              <a:t> 9 i HA !</a:t>
            </a:r>
          </a:p>
          <a:p>
            <a:pPr rtl="0"/>
            <a:r>
              <a:rPr lang="nb-NO" sz="1200" b="0" i="0" u="none" strike="noStrike" kern="1200" baseline="0">
                <a:solidFill>
                  <a:schemeClr val="tx1"/>
                </a:solidFill>
                <a:latin typeface="+mn-lt"/>
                <a:ea typeface="+mn-ea"/>
                <a:cs typeface="+mn-cs"/>
              </a:rPr>
              <a:t>Kapittel 9 HA – om du har lite tid å spandere på AML – begynn her ! </a:t>
            </a:r>
            <a:r>
              <a:rPr lang="nb-NO"/>
              <a:t>(Kan ikke skrive under på at alle er enige med meg, men det er her dere finner utgangspunktet og kjernen i det vi kaller bedriftsdemokratiet</a:t>
            </a:r>
            <a:r>
              <a:rPr lang="nb-NO" dirty="0"/>
              <a:t>.)</a:t>
            </a:r>
          </a:p>
          <a:p>
            <a:endParaRPr lang="nb-NO" dirty="0"/>
          </a:p>
          <a:p>
            <a:r>
              <a:rPr lang="nb-NO" dirty="0"/>
              <a:t>Men dette er så viktig, at vi tar det i morgen, med uthvilte </a:t>
            </a:r>
            <a:r>
              <a:rPr lang="nb-NO" dirty="0" err="1"/>
              <a:t>korpper</a:t>
            </a:r>
            <a:r>
              <a:rPr lang="nb-NO"/>
              <a:t> og hoder </a:t>
            </a:r>
            <a:r>
              <a:rPr lang="nb-NO">
                <a:sym typeface="Wingdings" panose="05000000000000000000" pitchFamily="2" charset="2"/>
              </a:rPr>
              <a:t> </a:t>
            </a:r>
          </a:p>
          <a:p>
            <a:endParaRPr lang="nb-NO"/>
          </a:p>
          <a:p>
            <a:pPr rtl="0"/>
            <a:r>
              <a:rPr lang="nb-NO" sz="1200" b="0" i="0" u="none" strike="noStrike" kern="1200" baseline="0">
                <a:solidFill>
                  <a:schemeClr val="tx1"/>
                </a:solidFill>
                <a:latin typeface="+mn-lt"/>
                <a:ea typeface="+mn-ea"/>
                <a:cs typeface="+mn-cs"/>
              </a:rPr>
              <a:t>Her står det mye bra, og selv om mye av innholdet kom helt tilbake i 1935, er det også kommet endringer og forbedringer.  Den nåværende teksten rundt samarbeidsbestemmelsene kom i 1994, og står seg godt. Her i kurset vil vi legger mest vekt på de med gul tekst.</a:t>
            </a:r>
            <a:endParaRPr lang="nb-NO" sz="1200" b="0" i="0" u="none" strike="noStrike" kern="1200" baseline="0">
              <a:solidFill>
                <a:schemeClr val="tx1"/>
              </a:solidFill>
              <a:latin typeface="+mn-lt"/>
              <a:cs typeface="Calibri"/>
            </a:endParaRP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Så må jeg minne dere om at det finnens en KOMMENTARDEL!  Ligger på </a:t>
            </a:r>
            <a:r>
              <a:rPr lang="nb-NO" sz="1200" b="0" i="0" u="none" strike="noStrike" kern="1200" baseline="0" dirty="0" err="1">
                <a:solidFill>
                  <a:schemeClr val="tx1"/>
                </a:solidFill>
                <a:latin typeface="+mn-lt"/>
                <a:ea typeface="+mn-ea"/>
                <a:cs typeface="+mn-cs"/>
              </a:rPr>
              <a:t>hjemmsiden</a:t>
            </a:r>
            <a:r>
              <a:rPr lang="nb-NO" sz="1200" b="0" i="0" u="none" strike="noStrike" kern="1200" baseline="0">
                <a:solidFill>
                  <a:schemeClr val="tx1"/>
                </a:solidFill>
                <a:latin typeface="+mn-lt"/>
                <a:ea typeface="+mn-ea"/>
                <a:cs typeface="+mn-cs"/>
              </a:rPr>
              <a:t> vår, og i ressursbanken.  Der står det gode og utfyllende kommentarer og forklaringer til kapittel 9.</a:t>
            </a:r>
            <a:r>
              <a:rPr lang="nb-NO"/>
              <a:t> </a:t>
            </a:r>
            <a:endParaRPr lang="nb-NO" sz="1200" b="0" i="0" u="none" strike="noStrike" kern="1200" baseline="0">
              <a:solidFill>
                <a:schemeClr val="tx1"/>
              </a:solidFill>
              <a:latin typeface="+mn-lt"/>
              <a:cs typeface="Calibri"/>
            </a:endParaRPr>
          </a:p>
          <a:p>
            <a:endParaRPr lang="nb-NO"/>
          </a:p>
        </p:txBody>
      </p:sp>
      <p:sp>
        <p:nvSpPr>
          <p:cNvPr id="4" name="Plassholder for lysbildenummer 3"/>
          <p:cNvSpPr>
            <a:spLocks noGrp="1"/>
          </p:cNvSpPr>
          <p:nvPr>
            <p:ph type="sldNum" sz="quarter" idx="10"/>
          </p:nvPr>
        </p:nvSpPr>
        <p:spPr/>
        <p:txBody>
          <a:bodyPr/>
          <a:lstStyle/>
          <a:p>
            <a:fld id="{4891ACA7-9212-A34A-B0F7-D4F38AB99B65}" type="slidenum">
              <a:rPr lang="nb-NO" smtClean="0"/>
              <a:t>68</a:t>
            </a:fld>
            <a:endParaRPr lang="nb-NO"/>
          </a:p>
        </p:txBody>
      </p:sp>
    </p:spTree>
    <p:extLst>
      <p:ext uri="{BB962C8B-B14F-4D97-AF65-F5344CB8AC3E}">
        <p14:creationId xmlns:p14="http://schemas.microsoft.com/office/powerpoint/2010/main" val="5196056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891ACA7-9212-A34A-B0F7-D4F38AB99B65}" type="slidenum">
              <a:rPr lang="nb-NO" smtClean="0"/>
              <a:t>69</a:t>
            </a:fld>
            <a:endParaRPr lang="nb-NO"/>
          </a:p>
        </p:txBody>
      </p:sp>
    </p:spTree>
    <p:extLst>
      <p:ext uri="{BB962C8B-B14F-4D97-AF65-F5344CB8AC3E}">
        <p14:creationId xmlns:p14="http://schemas.microsoft.com/office/powerpoint/2010/main" val="22597196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70</a:t>
            </a:fld>
            <a:endParaRPr lang="nb-NO"/>
          </a:p>
        </p:txBody>
      </p:sp>
    </p:spTree>
    <p:extLst>
      <p:ext uri="{BB962C8B-B14F-4D97-AF65-F5344CB8AC3E}">
        <p14:creationId xmlns:p14="http://schemas.microsoft.com/office/powerpoint/2010/main" val="852015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  </a:t>
            </a:r>
          </a:p>
          <a:p>
            <a:r>
              <a:rPr lang="en-US" dirty="0"/>
              <a:t>  </a:t>
            </a:r>
          </a:p>
          <a:p>
            <a:endParaRPr lang="en-US"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7</a:t>
            </a:fld>
            <a:endParaRPr lang="nb-NO"/>
          </a:p>
        </p:txBody>
      </p:sp>
    </p:spTree>
    <p:extLst>
      <p:ext uri="{BB962C8B-B14F-4D97-AF65-F5344CB8AC3E}">
        <p14:creationId xmlns:p14="http://schemas.microsoft.com/office/powerpoint/2010/main" val="37768099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rtl="0">
              <a:buFont typeface="Arial" panose="020B0604020202020204" pitchFamily="34" charset="0"/>
              <a:buNone/>
            </a:pPr>
            <a:endParaRPr lang="nb-NO"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4891ACA7-9212-A34A-B0F7-D4F38AB99B65}" type="slidenum">
              <a:rPr lang="nb-NO" smtClean="0"/>
              <a:t>71</a:t>
            </a:fld>
            <a:endParaRPr lang="nb-NO"/>
          </a:p>
        </p:txBody>
      </p:sp>
    </p:spTree>
    <p:extLst>
      <p:ext uri="{BB962C8B-B14F-4D97-AF65-F5344CB8AC3E}">
        <p14:creationId xmlns:p14="http://schemas.microsoft.com/office/powerpoint/2010/main" val="14994083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72</a:t>
            </a:fld>
            <a:endParaRPr lang="nb-NO"/>
          </a:p>
        </p:txBody>
      </p:sp>
    </p:spTree>
    <p:extLst>
      <p:ext uri="{BB962C8B-B14F-4D97-AF65-F5344CB8AC3E}">
        <p14:creationId xmlns:p14="http://schemas.microsoft.com/office/powerpoint/2010/main" val="28028937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891ACA7-9212-A34A-B0F7-D4F38AB99B65}" type="slidenum">
              <a:rPr lang="nb-NO" smtClean="0"/>
              <a:t>73</a:t>
            </a:fld>
            <a:endParaRPr lang="nb-NO"/>
          </a:p>
        </p:txBody>
      </p:sp>
    </p:spTree>
    <p:extLst>
      <p:ext uri="{BB962C8B-B14F-4D97-AF65-F5344CB8AC3E}">
        <p14:creationId xmlns:p14="http://schemas.microsoft.com/office/powerpoint/2010/main" val="34913799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74</a:t>
            </a:fld>
            <a:endParaRPr lang="nb-NO"/>
          </a:p>
        </p:txBody>
      </p:sp>
    </p:spTree>
    <p:extLst>
      <p:ext uri="{BB962C8B-B14F-4D97-AF65-F5344CB8AC3E}">
        <p14:creationId xmlns:p14="http://schemas.microsoft.com/office/powerpoint/2010/main" val="30878484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891ACA7-9212-A34A-B0F7-D4F38AB99B65}" type="slidenum">
              <a:rPr lang="nb-NO" smtClean="0"/>
              <a:t>75</a:t>
            </a:fld>
            <a:endParaRPr lang="nb-NO"/>
          </a:p>
        </p:txBody>
      </p:sp>
    </p:spTree>
    <p:extLst>
      <p:ext uri="{BB962C8B-B14F-4D97-AF65-F5344CB8AC3E}">
        <p14:creationId xmlns:p14="http://schemas.microsoft.com/office/powerpoint/2010/main" val="37510362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76</a:t>
            </a:fld>
            <a:endParaRPr lang="nb-NO"/>
          </a:p>
        </p:txBody>
      </p:sp>
    </p:spTree>
    <p:extLst>
      <p:ext uri="{BB962C8B-B14F-4D97-AF65-F5344CB8AC3E}">
        <p14:creationId xmlns:p14="http://schemas.microsoft.com/office/powerpoint/2010/main" val="1136398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endParaRPr lang="nb-NO"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77</a:t>
            </a:fld>
            <a:endParaRPr lang="nb-NO"/>
          </a:p>
        </p:txBody>
      </p:sp>
    </p:spTree>
    <p:extLst>
      <p:ext uri="{BB962C8B-B14F-4D97-AF65-F5344CB8AC3E}">
        <p14:creationId xmlns:p14="http://schemas.microsoft.com/office/powerpoint/2010/main" val="7059766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78</a:t>
            </a:fld>
            <a:endParaRPr lang="nb-NO"/>
          </a:p>
        </p:txBody>
      </p:sp>
    </p:spTree>
    <p:extLst>
      <p:ext uri="{BB962C8B-B14F-4D97-AF65-F5344CB8AC3E}">
        <p14:creationId xmlns:p14="http://schemas.microsoft.com/office/powerpoint/2010/main" val="23398209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solidFill>
                  <a:prstClr val="black"/>
                </a:solidFill>
              </a:rPr>
              <a:pPr/>
              <a:t>79</a:t>
            </a:fld>
            <a:endParaRPr lang="nb-NO">
              <a:solidFill>
                <a:prstClr val="black"/>
              </a:solidFill>
            </a:endParaRPr>
          </a:p>
        </p:txBody>
      </p:sp>
    </p:spTree>
    <p:extLst>
      <p:ext uri="{BB962C8B-B14F-4D97-AF65-F5344CB8AC3E}">
        <p14:creationId xmlns:p14="http://schemas.microsoft.com/office/powerpoint/2010/main" val="19722172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891ACA7-9212-A34A-B0F7-D4F38AB99B65}" type="slidenum">
              <a:rPr lang="nb-NO" smtClean="0"/>
              <a:t>80</a:t>
            </a:fld>
            <a:endParaRPr lang="nb-NO"/>
          </a:p>
        </p:txBody>
      </p:sp>
    </p:spTree>
    <p:extLst>
      <p:ext uri="{BB962C8B-B14F-4D97-AF65-F5344CB8AC3E}">
        <p14:creationId xmlns:p14="http://schemas.microsoft.com/office/powerpoint/2010/main" val="416767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9</a:t>
            </a:fld>
            <a:endParaRPr lang="nb-NO"/>
          </a:p>
        </p:txBody>
      </p:sp>
    </p:spTree>
    <p:extLst>
      <p:ext uri="{BB962C8B-B14F-4D97-AF65-F5344CB8AC3E}">
        <p14:creationId xmlns:p14="http://schemas.microsoft.com/office/powerpoint/2010/main" val="16789864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t>81</a:t>
            </a:fld>
            <a:endParaRPr lang="nb-NO"/>
          </a:p>
        </p:txBody>
      </p:sp>
    </p:spTree>
    <p:extLst>
      <p:ext uri="{BB962C8B-B14F-4D97-AF65-F5344CB8AC3E}">
        <p14:creationId xmlns:p14="http://schemas.microsoft.com/office/powerpoint/2010/main" val="9521206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82</a:t>
            </a:fld>
            <a:endParaRPr lang="nb-NO"/>
          </a:p>
        </p:txBody>
      </p:sp>
    </p:spTree>
    <p:extLst>
      <p:ext uri="{BB962C8B-B14F-4D97-AF65-F5344CB8AC3E}">
        <p14:creationId xmlns:p14="http://schemas.microsoft.com/office/powerpoint/2010/main" val="10173043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83</a:t>
            </a:fld>
            <a:endParaRPr lang="nb-NO"/>
          </a:p>
        </p:txBody>
      </p:sp>
    </p:spTree>
    <p:extLst>
      <p:ext uri="{BB962C8B-B14F-4D97-AF65-F5344CB8AC3E}">
        <p14:creationId xmlns:p14="http://schemas.microsoft.com/office/powerpoint/2010/main" val="795688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t>84</a:t>
            </a:fld>
            <a:endParaRPr lang="nb-NO"/>
          </a:p>
        </p:txBody>
      </p:sp>
    </p:spTree>
    <p:extLst>
      <p:ext uri="{BB962C8B-B14F-4D97-AF65-F5344CB8AC3E}">
        <p14:creationId xmlns:p14="http://schemas.microsoft.com/office/powerpoint/2010/main" val="18507358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t>85</a:t>
            </a:fld>
            <a:endParaRPr lang="nb-NO"/>
          </a:p>
        </p:txBody>
      </p:sp>
    </p:spTree>
    <p:extLst>
      <p:ext uri="{BB962C8B-B14F-4D97-AF65-F5344CB8AC3E}">
        <p14:creationId xmlns:p14="http://schemas.microsoft.com/office/powerpoint/2010/main" val="25535952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891ACA7-9212-A34A-B0F7-D4F38AB99B65}" type="slidenum">
              <a:rPr lang="nb-NO" smtClean="0"/>
              <a:t>86</a:t>
            </a:fld>
            <a:endParaRPr lang="nb-NO"/>
          </a:p>
        </p:txBody>
      </p:sp>
    </p:spTree>
    <p:extLst>
      <p:ext uri="{BB962C8B-B14F-4D97-AF65-F5344CB8AC3E}">
        <p14:creationId xmlns:p14="http://schemas.microsoft.com/office/powerpoint/2010/main" val="41938696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endParaRPr lang="nb-NO"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87</a:t>
            </a:fld>
            <a:endParaRPr lang="nb-NO"/>
          </a:p>
        </p:txBody>
      </p:sp>
    </p:spTree>
    <p:extLst>
      <p:ext uri="{BB962C8B-B14F-4D97-AF65-F5344CB8AC3E}">
        <p14:creationId xmlns:p14="http://schemas.microsoft.com/office/powerpoint/2010/main" val="12296193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88</a:t>
            </a:fld>
            <a:endParaRPr lang="nb-NO"/>
          </a:p>
        </p:txBody>
      </p:sp>
    </p:spTree>
    <p:extLst>
      <p:ext uri="{BB962C8B-B14F-4D97-AF65-F5344CB8AC3E}">
        <p14:creationId xmlns:p14="http://schemas.microsoft.com/office/powerpoint/2010/main" val="13143666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89</a:t>
            </a:fld>
            <a:endParaRPr lang="nb-NO"/>
          </a:p>
        </p:txBody>
      </p:sp>
    </p:spTree>
    <p:extLst>
      <p:ext uri="{BB962C8B-B14F-4D97-AF65-F5344CB8AC3E}">
        <p14:creationId xmlns:p14="http://schemas.microsoft.com/office/powerpoint/2010/main" val="3862698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91ACA7-9212-A34A-B0F7-D4F38AB99B65}" type="slidenum">
              <a:rPr lang="nb-NO" smtClean="0"/>
              <a:t>90</a:t>
            </a:fld>
            <a:endParaRPr lang="nb-NO"/>
          </a:p>
        </p:txBody>
      </p:sp>
    </p:spTree>
    <p:extLst>
      <p:ext uri="{BB962C8B-B14F-4D97-AF65-F5344CB8AC3E}">
        <p14:creationId xmlns:p14="http://schemas.microsoft.com/office/powerpoint/2010/main" val="2500379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a:t>
            </a:r>
            <a:endParaRPr lang="nb-NO" dirty="0">
              <a:cs typeface="Calibri"/>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10</a:t>
            </a:fld>
            <a:endParaRPr lang="nb-NO"/>
          </a:p>
        </p:txBody>
      </p:sp>
    </p:spTree>
    <p:extLst>
      <p:ext uri="{BB962C8B-B14F-4D97-AF65-F5344CB8AC3E}">
        <p14:creationId xmlns:p14="http://schemas.microsoft.com/office/powerpoint/2010/main" val="22403331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07000"/>
              </a:lnSpc>
              <a:spcAft>
                <a:spcPts val="0"/>
              </a:spcAft>
              <a:buFont typeface="Symbol" panose="05050102010706020507" pitchFamily="18" charset="2"/>
              <a:buNone/>
            </a:pP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891ACA7-9212-A34A-B0F7-D4F38AB99B65}" type="slidenum">
              <a:rPr lang="nb-NO" smtClean="0"/>
              <a:t>91</a:t>
            </a:fld>
            <a:endParaRPr lang="nb-NO"/>
          </a:p>
        </p:txBody>
      </p:sp>
    </p:spTree>
    <p:extLst>
      <p:ext uri="{BB962C8B-B14F-4D97-AF65-F5344CB8AC3E}">
        <p14:creationId xmlns:p14="http://schemas.microsoft.com/office/powerpoint/2010/main" val="19653628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t>92</a:t>
            </a:fld>
            <a:endParaRPr lang="nb-NO"/>
          </a:p>
        </p:txBody>
      </p:sp>
    </p:spTree>
    <p:extLst>
      <p:ext uri="{BB962C8B-B14F-4D97-AF65-F5344CB8AC3E}">
        <p14:creationId xmlns:p14="http://schemas.microsoft.com/office/powerpoint/2010/main" val="34145068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t>93</a:t>
            </a:fld>
            <a:endParaRPr lang="nb-NO"/>
          </a:p>
        </p:txBody>
      </p:sp>
    </p:spTree>
    <p:extLst>
      <p:ext uri="{BB962C8B-B14F-4D97-AF65-F5344CB8AC3E}">
        <p14:creationId xmlns:p14="http://schemas.microsoft.com/office/powerpoint/2010/main" val="9812134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t>94</a:t>
            </a:fld>
            <a:endParaRPr lang="nb-NO"/>
          </a:p>
        </p:txBody>
      </p:sp>
    </p:spTree>
    <p:extLst>
      <p:ext uri="{BB962C8B-B14F-4D97-AF65-F5344CB8AC3E}">
        <p14:creationId xmlns:p14="http://schemas.microsoft.com/office/powerpoint/2010/main" val="30593253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891ACA7-9212-A34A-B0F7-D4F38AB99B65}" type="slidenum">
              <a:rPr lang="nb-NO" smtClean="0"/>
              <a:t>95</a:t>
            </a:fld>
            <a:endParaRPr lang="nb-NO"/>
          </a:p>
        </p:txBody>
      </p:sp>
    </p:spTree>
    <p:extLst>
      <p:ext uri="{BB962C8B-B14F-4D97-AF65-F5344CB8AC3E}">
        <p14:creationId xmlns:p14="http://schemas.microsoft.com/office/powerpoint/2010/main" val="15280206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96</a:t>
            </a:fld>
            <a:endParaRPr lang="nb-NO"/>
          </a:p>
        </p:txBody>
      </p:sp>
    </p:spTree>
    <p:extLst>
      <p:ext uri="{BB962C8B-B14F-4D97-AF65-F5344CB8AC3E}">
        <p14:creationId xmlns:p14="http://schemas.microsoft.com/office/powerpoint/2010/main" val="15385741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10"/>
          </p:nvPr>
        </p:nvSpPr>
        <p:spPr/>
        <p:txBody>
          <a:bodyPr/>
          <a:lstStyle/>
          <a:p>
            <a:fld id="{4891ACA7-9212-A34A-B0F7-D4F38AB99B65}" type="slidenum">
              <a:rPr lang="nb-NO" smtClean="0"/>
              <a:t>97</a:t>
            </a:fld>
            <a:endParaRPr lang="nb-NO"/>
          </a:p>
        </p:txBody>
      </p:sp>
    </p:spTree>
    <p:extLst>
      <p:ext uri="{BB962C8B-B14F-4D97-AF65-F5344CB8AC3E}">
        <p14:creationId xmlns:p14="http://schemas.microsoft.com/office/powerpoint/2010/main" val="8171519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91ACA7-9212-A34A-B0F7-D4F38AB99B65}" type="slidenum">
              <a:rPr lang="nb-NO" smtClean="0"/>
              <a:t>98</a:t>
            </a:fld>
            <a:endParaRPr lang="nb-NO"/>
          </a:p>
        </p:txBody>
      </p:sp>
    </p:spTree>
    <p:extLst>
      <p:ext uri="{BB962C8B-B14F-4D97-AF65-F5344CB8AC3E}">
        <p14:creationId xmlns:p14="http://schemas.microsoft.com/office/powerpoint/2010/main" val="26580740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891ACA7-9212-A34A-B0F7-D4F38AB99B65}" type="slidenum">
              <a:rPr lang="nb-NO" smtClean="0"/>
              <a:t>99</a:t>
            </a:fld>
            <a:endParaRPr lang="nb-NO"/>
          </a:p>
        </p:txBody>
      </p:sp>
    </p:spTree>
    <p:extLst>
      <p:ext uri="{BB962C8B-B14F-4D97-AF65-F5344CB8AC3E}">
        <p14:creationId xmlns:p14="http://schemas.microsoft.com/office/powerpoint/2010/main" val="14298276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891ACA7-9212-A34A-B0F7-D4F38AB99B65}" type="slidenum">
              <a:rPr lang="nb-NO" smtClean="0"/>
              <a:t>100</a:t>
            </a:fld>
            <a:endParaRPr lang="nb-NO"/>
          </a:p>
        </p:txBody>
      </p:sp>
    </p:spTree>
    <p:extLst>
      <p:ext uri="{BB962C8B-B14F-4D97-AF65-F5344CB8AC3E}">
        <p14:creationId xmlns:p14="http://schemas.microsoft.com/office/powerpoint/2010/main" val="77561317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lt1"/>
        </a:solidFill>
        <a:effectLst/>
      </p:bgPr>
    </p:bg>
    <p:spTree>
      <p:nvGrpSpPr>
        <p:cNvPr id="1" name=""/>
        <p:cNvGrpSpPr/>
        <p:nvPr/>
      </p:nvGrpSpPr>
      <p:grpSpPr>
        <a:xfrm>
          <a:off x="0" y="0"/>
          <a:ext cx="0" cy="0"/>
          <a:chOff x="0" y="0"/>
          <a:chExt cx="0" cy="0"/>
        </a:xfrm>
      </p:grpSpPr>
      <p:pic>
        <p:nvPicPr>
          <p:cNvPr id="22" name="Grafikk 21">
            <a:extLst>
              <a:ext uri="{FF2B5EF4-FFF2-40B4-BE49-F238E27FC236}">
                <a16:creationId xmlns:a16="http://schemas.microsoft.com/office/drawing/2014/main" id="{25B7017D-7F61-421B-AD5E-F638C13DC6CF}"/>
              </a:ext>
            </a:extLst>
          </p:cNvPr>
          <p:cNvPicPr>
            <a:picLocks noChangeAspect="1"/>
          </p:cNvPicPr>
          <p:nvPr userDrawn="1"/>
        </p:nvPicPr>
        <p:blipFill>
          <a:blip r:embed="rId2">
            <a:extLst>
              <a:ext uri="{96DAC541-7B7A-43D3-8B79-37D633B846F1}">
                <asvg:svgBlip xmlns:asvg="http://schemas.microsoft.com/office/drawing/2016/SVG/main" r:embed="rId3"/>
              </a:ext>
            </a:extLst>
          </a:blip>
          <a:srcRect l="14097" r="29688" b="48593"/>
          <a:stretch>
            <a:fillRect/>
          </a:stretch>
        </p:blipFill>
        <p:spPr>
          <a:xfrm>
            <a:off x="1" y="508026"/>
            <a:ext cx="12199849" cy="6349975"/>
          </a:xfrm>
          <a:custGeom>
            <a:avLst/>
            <a:gdLst>
              <a:gd name="connsiteX0" fmla="*/ 0 w 24398110"/>
              <a:gd name="connsiteY0" fmla="*/ 0 h 12699949"/>
              <a:gd name="connsiteX1" fmla="*/ 24398110 w 24398110"/>
              <a:gd name="connsiteY1" fmla="*/ 0 h 12699949"/>
              <a:gd name="connsiteX2" fmla="*/ 24398110 w 24398110"/>
              <a:gd name="connsiteY2" fmla="*/ 12699949 h 12699949"/>
              <a:gd name="connsiteX3" fmla="*/ 0 w 24398110"/>
              <a:gd name="connsiteY3" fmla="*/ 12699949 h 12699949"/>
            </a:gdLst>
            <a:ahLst/>
            <a:cxnLst>
              <a:cxn ang="0">
                <a:pos x="connsiteX0" y="connsiteY0"/>
              </a:cxn>
              <a:cxn ang="0">
                <a:pos x="connsiteX1" y="connsiteY1"/>
              </a:cxn>
              <a:cxn ang="0">
                <a:pos x="connsiteX2" y="connsiteY2"/>
              </a:cxn>
              <a:cxn ang="0">
                <a:pos x="connsiteX3" y="connsiteY3"/>
              </a:cxn>
            </a:cxnLst>
            <a:rect l="l" t="t" r="r" b="b"/>
            <a:pathLst>
              <a:path w="24398110" h="12699949">
                <a:moveTo>
                  <a:pt x="0" y="0"/>
                </a:moveTo>
                <a:lnTo>
                  <a:pt x="24398110" y="0"/>
                </a:lnTo>
                <a:lnTo>
                  <a:pt x="24398110" y="12699949"/>
                </a:lnTo>
                <a:lnTo>
                  <a:pt x="0" y="12699949"/>
                </a:lnTo>
                <a:close/>
              </a:path>
            </a:pathLst>
          </a:custGeom>
        </p:spPr>
      </p:pic>
      <p:sp>
        <p:nvSpPr>
          <p:cNvPr id="2" name="Title 1"/>
          <p:cNvSpPr>
            <a:spLocks noGrp="1"/>
          </p:cNvSpPr>
          <p:nvPr>
            <p:ph type="ctrTitle"/>
          </p:nvPr>
        </p:nvSpPr>
        <p:spPr>
          <a:xfrm>
            <a:off x="3660096" y="2864158"/>
            <a:ext cx="7446775" cy="1142651"/>
          </a:xfrm>
          <a:prstGeom prst="rect">
            <a:avLst/>
          </a:prstGeom>
          <a:blipFill dpi="0" rotWithShape="1">
            <a:blip r:embed="rId4"/>
            <a:srcRect/>
            <a:tile tx="0" ty="0" sx="100000" sy="100000" flip="none" algn="tl"/>
          </a:blipFill>
        </p:spPr>
        <p:txBody>
          <a:bodyPr lIns="432000" tIns="0" rIns="0" bIns="522000" anchor="t">
            <a:spAutoFit/>
          </a:bodyPr>
          <a:lstStyle>
            <a:lvl1pPr algn="l">
              <a:defRPr sz="4000" b="1">
                <a:solidFill>
                  <a:schemeClr val="dk2"/>
                </a:solidFill>
              </a:defRPr>
            </a:lvl1pPr>
          </a:lstStyle>
          <a:p>
            <a:r>
              <a:rPr lang="nb-NO"/>
              <a:t>Klikk for å redigere tittelstil</a:t>
            </a:r>
            <a:endParaRPr lang="en-US"/>
          </a:p>
        </p:txBody>
      </p:sp>
      <p:sp>
        <p:nvSpPr>
          <p:cNvPr id="3" name="Subtitle 2"/>
          <p:cNvSpPr>
            <a:spLocks noGrp="1"/>
          </p:cNvSpPr>
          <p:nvPr>
            <p:ph type="subTitle" idx="1"/>
          </p:nvPr>
        </p:nvSpPr>
        <p:spPr>
          <a:xfrm>
            <a:off x="4106041" y="3468688"/>
            <a:ext cx="7000830" cy="461665"/>
          </a:xfrm>
        </p:spPr>
        <p:txBody>
          <a:bodyPr lIns="0" tIns="0" rIns="0" bIns="0">
            <a:spAutoFit/>
          </a:bodyPr>
          <a:lstStyle>
            <a:lvl1pPr marL="0" indent="0" algn="l">
              <a:buNone/>
              <a:defRPr sz="3000" b="0">
                <a:solidFill>
                  <a:schemeClr val="dk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F815007B-E44F-244E-B493-99E4809250D2}" type="datetime1">
              <a:rPr lang="nb-NO" smtClean="0"/>
              <a:t>21.08.2023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162D6-F00B-4378-A732-E7D904156DA2}" type="slidenum">
              <a:rPr lang="en-US" smtClean="0"/>
              <a:t>‹#›</a:t>
            </a:fld>
            <a:endParaRPr lang="en-US"/>
          </a:p>
        </p:txBody>
      </p:sp>
      <p:grpSp>
        <p:nvGrpSpPr>
          <p:cNvPr id="13" name="Gruppe 12">
            <a:extLst>
              <a:ext uri="{FF2B5EF4-FFF2-40B4-BE49-F238E27FC236}">
                <a16:creationId xmlns:a16="http://schemas.microsoft.com/office/drawing/2014/main" id="{A371C447-A7A7-4E3F-9787-E16804AE53C4}"/>
              </a:ext>
            </a:extLst>
          </p:cNvPr>
          <p:cNvGrpSpPr/>
          <p:nvPr userDrawn="1"/>
        </p:nvGrpSpPr>
        <p:grpSpPr>
          <a:xfrm>
            <a:off x="2029166" y="2864158"/>
            <a:ext cx="1184477" cy="1127368"/>
            <a:chOff x="4058067" y="5728316"/>
            <a:chExt cx="2368800" cy="2254736"/>
          </a:xfrm>
        </p:grpSpPr>
        <p:pic>
          <p:nvPicPr>
            <p:cNvPr id="10" name="Grafikk 9">
              <a:extLst>
                <a:ext uri="{FF2B5EF4-FFF2-40B4-BE49-F238E27FC236}">
                  <a16:creationId xmlns:a16="http://schemas.microsoft.com/office/drawing/2014/main" id="{6B60B2D6-C09E-401D-9B63-DC6AB1667B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58067" y="6640310"/>
              <a:ext cx="2368800" cy="1342742"/>
            </a:xfrm>
            <a:prstGeom prst="rect">
              <a:avLst/>
            </a:prstGeom>
          </p:spPr>
        </p:pic>
        <p:pic>
          <p:nvPicPr>
            <p:cNvPr id="12" name="Grafikk 11">
              <a:extLst>
                <a:ext uri="{FF2B5EF4-FFF2-40B4-BE49-F238E27FC236}">
                  <a16:creationId xmlns:a16="http://schemas.microsoft.com/office/drawing/2014/main" id="{529895AC-8989-4976-B2DE-587C10ED84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444395" y="5728316"/>
              <a:ext cx="1720800" cy="739307"/>
            </a:xfrm>
            <a:prstGeom prst="rect">
              <a:avLst/>
            </a:prstGeom>
          </p:spPr>
        </p:pic>
      </p:grpSp>
    </p:spTree>
    <p:extLst>
      <p:ext uri="{BB962C8B-B14F-4D97-AF65-F5344CB8AC3E}">
        <p14:creationId xmlns:p14="http://schemas.microsoft.com/office/powerpoint/2010/main" val="4148431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87FC6A6-36A1-4E1B-A74B-0213FC3B4F39}"/>
              </a:ext>
            </a:extLst>
          </p:cNvPr>
          <p:cNvSpPr>
            <a:spLocks noGrp="1"/>
          </p:cNvSpPr>
          <p:nvPr>
            <p:ph type="sldNum" sz="quarter" idx="4"/>
          </p:nvPr>
        </p:nvSpPr>
        <p:spPr>
          <a:xfrm>
            <a:off x="0" y="6476613"/>
            <a:ext cx="412818" cy="276999"/>
          </a:xfrm>
          <a:prstGeom prst="rect">
            <a:avLst/>
          </a:prstGeom>
        </p:spPr>
        <p:txBody>
          <a:bodyPr vert="horz" wrap="square" lIns="45720" tIns="22860" rIns="45720" bIns="22860" rtlCol="0" anchor="ctr">
            <a:spAutoFit/>
          </a:bodyPr>
          <a:lstStyle>
            <a:lvl1pPr algn="ctr">
              <a:defRPr sz="1500" b="1">
                <a:solidFill>
                  <a:schemeClr val="dk2"/>
                </a:solidFill>
              </a:defRPr>
            </a:lvl1pPr>
          </a:lstStyle>
          <a:p>
            <a:fld id="{4CA162D6-F00B-4378-A732-E7D904156DA2}" type="slidenum">
              <a:rPr lang="en-US" smtClean="0"/>
              <a:pPr/>
              <a:t>‹#›</a:t>
            </a:fld>
            <a:endParaRPr lang="en-US"/>
          </a:p>
        </p:txBody>
      </p:sp>
    </p:spTree>
    <p:extLst>
      <p:ext uri="{BB962C8B-B14F-4D97-AF65-F5344CB8AC3E}">
        <p14:creationId xmlns:p14="http://schemas.microsoft.com/office/powerpoint/2010/main" val="506675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tfallende bilde med tittel">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FCA57-AD35-E940-B762-F1FB1F7A1554}" type="datetime1">
              <a:rPr lang="nb-NO" smtClean="0"/>
              <a:t>21.08.2023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A162D6-F00B-4378-A732-E7D904156DA2}" type="slidenum">
              <a:rPr lang="en-US" smtClean="0"/>
              <a:t>‹#›</a:t>
            </a:fld>
            <a:endParaRPr lang="en-US"/>
          </a:p>
        </p:txBody>
      </p:sp>
      <p:sp>
        <p:nvSpPr>
          <p:cNvPr id="6" name="Plassholder for bilde 5">
            <a:extLst>
              <a:ext uri="{FF2B5EF4-FFF2-40B4-BE49-F238E27FC236}">
                <a16:creationId xmlns:a16="http://schemas.microsoft.com/office/drawing/2014/main" id="{C33C7A97-4BA0-4617-B277-7FB97A5E572F}"/>
              </a:ext>
            </a:extLst>
          </p:cNvPr>
          <p:cNvSpPr>
            <a:spLocks noGrp="1"/>
          </p:cNvSpPr>
          <p:nvPr>
            <p:ph type="pic" sz="quarter" idx="13"/>
          </p:nvPr>
        </p:nvSpPr>
        <p:spPr>
          <a:xfrm>
            <a:off x="0" y="0"/>
            <a:ext cx="12192000" cy="6858000"/>
          </a:xfrm>
          <a:solidFill>
            <a:schemeClr val="bg1">
              <a:lumMod val="65000"/>
            </a:schemeClr>
          </a:solidFill>
        </p:spPr>
        <p:txBody>
          <a:bodyPr/>
          <a:lstStyle/>
          <a:p>
            <a:r>
              <a:rPr lang="nb-NO"/>
              <a:t>Klikk på ikonet for å legge til et bilde</a:t>
            </a:r>
            <a:endParaRPr lang="en-US"/>
          </a:p>
        </p:txBody>
      </p:sp>
    </p:spTree>
    <p:extLst>
      <p:ext uri="{BB962C8B-B14F-4D97-AF65-F5344CB8AC3E}">
        <p14:creationId xmlns:p14="http://schemas.microsoft.com/office/powerpoint/2010/main" val="507054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tfallende bil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5DCB8-B159-2842-AEF7-636DC58DF729}" type="datetime1">
              <a:rPr lang="nb-NO" smtClean="0"/>
              <a:t>21.08.2023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A162D6-F00B-4378-A732-E7D904156DA2}" type="slidenum">
              <a:rPr lang="en-US" smtClean="0"/>
              <a:t>‹#›</a:t>
            </a:fld>
            <a:endParaRPr lang="en-US"/>
          </a:p>
        </p:txBody>
      </p:sp>
      <p:sp>
        <p:nvSpPr>
          <p:cNvPr id="6" name="Plassholder for bilde 5">
            <a:extLst>
              <a:ext uri="{FF2B5EF4-FFF2-40B4-BE49-F238E27FC236}">
                <a16:creationId xmlns:a16="http://schemas.microsoft.com/office/drawing/2014/main" id="{C33C7A97-4BA0-4617-B277-7FB97A5E572F}"/>
              </a:ext>
            </a:extLst>
          </p:cNvPr>
          <p:cNvSpPr>
            <a:spLocks noGrp="1"/>
          </p:cNvSpPr>
          <p:nvPr>
            <p:ph type="pic" sz="quarter" idx="13"/>
          </p:nvPr>
        </p:nvSpPr>
        <p:spPr>
          <a:xfrm>
            <a:off x="0" y="0"/>
            <a:ext cx="12192000" cy="6858000"/>
          </a:xfrm>
          <a:solidFill>
            <a:schemeClr val="bg1">
              <a:lumMod val="65000"/>
            </a:schemeClr>
          </a:solidFill>
        </p:spPr>
        <p:txBody>
          <a:bodyPr/>
          <a:lstStyle/>
          <a:p>
            <a:r>
              <a:rPr lang="nb-NO"/>
              <a:t>Klikk på ikonet for å legge til et bilde</a:t>
            </a:r>
            <a:endParaRPr lang="en-US"/>
          </a:p>
        </p:txBody>
      </p:sp>
      <p:sp>
        <p:nvSpPr>
          <p:cNvPr id="7" name="Title Placeholder 1">
            <a:extLst>
              <a:ext uri="{FF2B5EF4-FFF2-40B4-BE49-F238E27FC236}">
                <a16:creationId xmlns:a16="http://schemas.microsoft.com/office/drawing/2014/main" id="{E168CEA8-6397-43B0-93E1-5CCF07480E26}"/>
              </a:ext>
            </a:extLst>
          </p:cNvPr>
          <p:cNvSpPr>
            <a:spLocks noGrp="1"/>
          </p:cNvSpPr>
          <p:nvPr>
            <p:ph type="title"/>
          </p:nvPr>
        </p:nvSpPr>
        <p:spPr>
          <a:xfrm>
            <a:off x="0" y="801874"/>
            <a:ext cx="10248993" cy="608525"/>
          </a:xfrm>
          <a:prstGeom prst="rect">
            <a:avLst/>
          </a:prstGeom>
          <a:blipFill dpi="0" rotWithShape="1">
            <a:blip r:embed="rId2"/>
            <a:srcRect/>
            <a:stretch>
              <a:fillRect/>
            </a:stretch>
          </a:blipFill>
        </p:spPr>
        <p:txBody>
          <a:bodyPr vert="horz" wrap="square" lIns="1134000" tIns="18000" rIns="91440" bIns="36000" rtlCol="0" anchor="t">
            <a:spAutoFit/>
          </a:bodyPr>
          <a:lstStyle>
            <a:lvl1pPr>
              <a:defRPr>
                <a:solidFill>
                  <a:schemeClr val="lt1"/>
                </a:solidFill>
              </a:defRPr>
            </a:lvl1pPr>
          </a:lstStyle>
          <a:p>
            <a:r>
              <a:rPr lang="nb-NO"/>
              <a:t>Klikk for å redigere tittelstil</a:t>
            </a:r>
            <a:endParaRPr lang="en-US"/>
          </a:p>
        </p:txBody>
      </p:sp>
    </p:spTree>
    <p:extLst>
      <p:ext uri="{BB962C8B-B14F-4D97-AF65-F5344CB8AC3E}">
        <p14:creationId xmlns:p14="http://schemas.microsoft.com/office/powerpoint/2010/main" val="4085181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maside">
    <p:spTree>
      <p:nvGrpSpPr>
        <p:cNvPr id="1" name=""/>
        <p:cNvGrpSpPr/>
        <p:nvPr/>
      </p:nvGrpSpPr>
      <p:grpSpPr>
        <a:xfrm>
          <a:off x="0" y="0"/>
          <a:ext cx="0" cy="0"/>
          <a:chOff x="0" y="0"/>
          <a:chExt cx="0" cy="0"/>
        </a:xfrm>
      </p:grpSpPr>
      <p:sp>
        <p:nvSpPr>
          <p:cNvPr id="2" name="Title 1"/>
          <p:cNvSpPr>
            <a:spLocks noGrp="1"/>
          </p:cNvSpPr>
          <p:nvPr>
            <p:ph type="title"/>
          </p:nvPr>
        </p:nvSpPr>
        <p:spPr>
          <a:xfrm>
            <a:off x="1" y="1987449"/>
            <a:ext cx="4705656" cy="2098212"/>
          </a:xfrm>
          <a:prstGeom prst="rect">
            <a:avLst/>
          </a:prstGeom>
        </p:spPr>
        <p:txBody>
          <a:bodyPr lIns="1134000" tIns="414000" anchor="t"/>
          <a:lstStyle>
            <a:lvl1pPr>
              <a:defRPr sz="3600"/>
            </a:lvl1pPr>
          </a:lstStyle>
          <a:p>
            <a:r>
              <a:rPr lang="nb-NO"/>
              <a:t>Klikk for å redigere tittelstil</a:t>
            </a:r>
            <a:endParaRPr lang="en-US"/>
          </a:p>
        </p:txBody>
      </p:sp>
      <p:sp>
        <p:nvSpPr>
          <p:cNvPr id="3" name="Text Placeholder 2"/>
          <p:cNvSpPr>
            <a:spLocks noGrp="1"/>
          </p:cNvSpPr>
          <p:nvPr>
            <p:ph type="body" idx="1" hasCustomPrompt="1"/>
          </p:nvPr>
        </p:nvSpPr>
        <p:spPr>
          <a:xfrm>
            <a:off x="1098568" y="1995768"/>
            <a:ext cx="3607089" cy="276999"/>
          </a:xfrm>
        </p:spPr>
        <p:txBody>
          <a:bodyPr wrap="square">
            <a:spAutoFit/>
          </a:bodyPr>
          <a:lstStyle>
            <a:lvl1pPr marL="0" indent="0">
              <a:spcAft>
                <a:spcPts val="0"/>
              </a:spcAft>
              <a:buNone/>
              <a:defRPr sz="1800" b="1">
                <a:solidFill>
                  <a:schemeClr val="dk2"/>
                </a:solidFill>
              </a:defRPr>
            </a:lvl1pPr>
            <a:lvl2pPr marL="457177"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nb-NO"/>
              <a:t>Tema</a:t>
            </a:r>
          </a:p>
        </p:txBody>
      </p:sp>
      <p:sp>
        <p:nvSpPr>
          <p:cNvPr id="10" name="Plassholder for bilde 7">
            <a:extLst>
              <a:ext uri="{FF2B5EF4-FFF2-40B4-BE49-F238E27FC236}">
                <a16:creationId xmlns:a16="http://schemas.microsoft.com/office/drawing/2014/main" id="{9C4F315D-51DD-4B19-9192-9364A2068B8D}"/>
              </a:ext>
            </a:extLst>
          </p:cNvPr>
          <p:cNvSpPr>
            <a:spLocks noGrp="1"/>
          </p:cNvSpPr>
          <p:nvPr>
            <p:ph type="pic" sz="quarter" idx="13"/>
          </p:nvPr>
        </p:nvSpPr>
        <p:spPr>
          <a:xfrm>
            <a:off x="5982897" y="0"/>
            <a:ext cx="6209103" cy="6858000"/>
          </a:xfrm>
          <a:solidFill>
            <a:schemeClr val="bg1">
              <a:lumMod val="65000"/>
            </a:schemeClr>
          </a:solidFill>
        </p:spPr>
        <p:txBody>
          <a:bodyPr/>
          <a:lstStyle/>
          <a:p>
            <a:r>
              <a:rPr lang="nb-NO"/>
              <a:t>Klikk på ikonet for å legge til et bilde</a:t>
            </a:r>
            <a:endParaRPr lang="en-US"/>
          </a:p>
        </p:txBody>
      </p:sp>
      <p:sp>
        <p:nvSpPr>
          <p:cNvPr id="16" name="Slide Number Placeholder 5">
            <a:extLst>
              <a:ext uri="{FF2B5EF4-FFF2-40B4-BE49-F238E27FC236}">
                <a16:creationId xmlns:a16="http://schemas.microsoft.com/office/drawing/2014/main" id="{1C25BEA3-8DC9-4470-ABDA-7B794F8B0BAA}"/>
              </a:ext>
            </a:extLst>
          </p:cNvPr>
          <p:cNvSpPr>
            <a:spLocks noGrp="1"/>
          </p:cNvSpPr>
          <p:nvPr>
            <p:ph type="sldNum" sz="quarter" idx="4"/>
          </p:nvPr>
        </p:nvSpPr>
        <p:spPr>
          <a:xfrm>
            <a:off x="0" y="6476613"/>
            <a:ext cx="412818" cy="276999"/>
          </a:xfrm>
          <a:prstGeom prst="rect">
            <a:avLst/>
          </a:prstGeom>
        </p:spPr>
        <p:txBody>
          <a:bodyPr vert="horz" wrap="square" lIns="45720" tIns="22860" rIns="45720" bIns="22860" rtlCol="0" anchor="ctr">
            <a:spAutoFit/>
          </a:bodyPr>
          <a:lstStyle>
            <a:lvl1pPr algn="ctr">
              <a:defRPr sz="1500" b="1">
                <a:solidFill>
                  <a:schemeClr val="dk2"/>
                </a:solidFill>
              </a:defRPr>
            </a:lvl1pPr>
          </a:lstStyle>
          <a:p>
            <a:fld id="{4CA162D6-F00B-4378-A732-E7D904156DA2}" type="slidenum">
              <a:rPr lang="en-US" smtClean="0"/>
              <a:pPr/>
              <a:t>‹#›</a:t>
            </a:fld>
            <a:endParaRPr lang="en-US"/>
          </a:p>
        </p:txBody>
      </p:sp>
      <p:sp>
        <p:nvSpPr>
          <p:cNvPr id="6" name="Plassholder for tekst 12">
            <a:extLst>
              <a:ext uri="{FF2B5EF4-FFF2-40B4-BE49-F238E27FC236}">
                <a16:creationId xmlns:a16="http://schemas.microsoft.com/office/drawing/2014/main" id="{1DAD29DB-CEFF-E549-8266-25A04977ACB9}"/>
              </a:ext>
            </a:extLst>
          </p:cNvPr>
          <p:cNvSpPr>
            <a:spLocks noGrp="1"/>
          </p:cNvSpPr>
          <p:nvPr>
            <p:ph type="body" sz="quarter" idx="14" hasCustomPrompt="1"/>
          </p:nvPr>
        </p:nvSpPr>
        <p:spPr>
          <a:xfrm>
            <a:off x="10921993" y="403164"/>
            <a:ext cx="748132" cy="712061"/>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946795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tel, tekst og bild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217" y="2400299"/>
            <a:ext cx="5438461" cy="4076313"/>
          </a:xfrm>
        </p:spPr>
        <p:txBody>
          <a:bodyPr/>
          <a:lstStyle/>
          <a:p>
            <a:pPr lvl="0"/>
            <a:r>
              <a:rPr lang="nb-NO"/>
              <a:t>Rediger tekststiler i malen
Andre nivå
Tredje nivå
Fjerde nivå
Femte nivå</a:t>
            </a:r>
            <a:endParaRPr lang="en-US"/>
          </a:p>
        </p:txBody>
      </p:sp>
      <p:sp>
        <p:nvSpPr>
          <p:cNvPr id="6" name="Slide Number Placeholder 5"/>
          <p:cNvSpPr>
            <a:spLocks noGrp="1"/>
          </p:cNvSpPr>
          <p:nvPr>
            <p:ph type="sldNum" sz="quarter" idx="12"/>
          </p:nvPr>
        </p:nvSpPr>
        <p:spPr/>
        <p:txBody>
          <a:bodyPr lIns="0" rIns="0"/>
          <a:lstStyle/>
          <a:p>
            <a:fld id="{4CA162D6-F00B-4378-A732-E7D904156DA2}" type="slidenum">
              <a:rPr lang="en-US" smtClean="0"/>
              <a:t>‹#›</a:t>
            </a:fld>
            <a:endParaRPr lang="en-US"/>
          </a:p>
        </p:txBody>
      </p:sp>
      <p:sp>
        <p:nvSpPr>
          <p:cNvPr id="8" name="Plassholder for bilde 7">
            <a:extLst>
              <a:ext uri="{FF2B5EF4-FFF2-40B4-BE49-F238E27FC236}">
                <a16:creationId xmlns:a16="http://schemas.microsoft.com/office/drawing/2014/main" id="{A4FF9F8F-BB71-4A83-A4F7-A5DFAB80F365}"/>
              </a:ext>
            </a:extLst>
          </p:cNvPr>
          <p:cNvSpPr>
            <a:spLocks noGrp="1"/>
          </p:cNvSpPr>
          <p:nvPr>
            <p:ph type="pic" sz="quarter" idx="13"/>
          </p:nvPr>
        </p:nvSpPr>
        <p:spPr>
          <a:xfrm>
            <a:off x="7362286" y="0"/>
            <a:ext cx="4829714" cy="6858000"/>
          </a:xfrm>
          <a:solidFill>
            <a:schemeClr val="bg1">
              <a:lumMod val="65000"/>
            </a:schemeClr>
          </a:solidFill>
        </p:spPr>
        <p:txBody>
          <a:bodyPr/>
          <a:lstStyle/>
          <a:p>
            <a:r>
              <a:rPr lang="nb-NO"/>
              <a:t>Klikk på ikonet for å legge til et bilde</a:t>
            </a:r>
            <a:endParaRPr lang="en-US"/>
          </a:p>
        </p:txBody>
      </p:sp>
      <p:sp>
        <p:nvSpPr>
          <p:cNvPr id="9" name="Title Placeholder 1">
            <a:extLst>
              <a:ext uri="{FF2B5EF4-FFF2-40B4-BE49-F238E27FC236}">
                <a16:creationId xmlns:a16="http://schemas.microsoft.com/office/drawing/2014/main" id="{00D33548-8D47-47BF-AE62-8A92A8AB5F19}"/>
              </a:ext>
            </a:extLst>
          </p:cNvPr>
          <p:cNvSpPr>
            <a:spLocks noGrp="1"/>
          </p:cNvSpPr>
          <p:nvPr>
            <p:ph type="title"/>
          </p:nvPr>
        </p:nvSpPr>
        <p:spPr>
          <a:xfrm>
            <a:off x="1" y="801874"/>
            <a:ext cx="5151221" cy="1151618"/>
          </a:xfrm>
          <a:prstGeom prst="rect">
            <a:avLst/>
          </a:prstGeom>
          <a:blipFill dpi="0" rotWithShape="1">
            <a:blip r:embed="rId2"/>
            <a:srcRect/>
            <a:tile tx="0" ty="0" sx="100000" sy="100000" flip="none" algn="tl"/>
          </a:blipFill>
        </p:spPr>
        <p:txBody>
          <a:bodyPr vert="horz" wrap="square" lIns="1134000" tIns="18000" rIns="91440" bIns="36000" rtlCol="0" anchor="t">
            <a:spAutoFit/>
          </a:bodyPr>
          <a:lstStyle/>
          <a:p>
            <a:r>
              <a:rPr lang="nb-NO"/>
              <a:t>Klikk for å redigere tittelstil</a:t>
            </a:r>
            <a:endParaRPr lang="en-US"/>
          </a:p>
        </p:txBody>
      </p:sp>
      <p:sp>
        <p:nvSpPr>
          <p:cNvPr id="7" name="Plassholder for tekst 12">
            <a:extLst>
              <a:ext uri="{FF2B5EF4-FFF2-40B4-BE49-F238E27FC236}">
                <a16:creationId xmlns:a16="http://schemas.microsoft.com/office/drawing/2014/main" id="{B631E54B-02F9-7448-8906-9D5794EC1AB0}"/>
              </a:ext>
            </a:extLst>
          </p:cNvPr>
          <p:cNvSpPr>
            <a:spLocks noGrp="1"/>
          </p:cNvSpPr>
          <p:nvPr>
            <p:ph type="body" sz="quarter" idx="14" hasCustomPrompt="1"/>
          </p:nvPr>
        </p:nvSpPr>
        <p:spPr>
          <a:xfrm>
            <a:off x="10921993" y="403164"/>
            <a:ext cx="748132" cy="712061"/>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607422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nimasjo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7FD542B-6327-9D46-B165-1F9810C0F8D3}"/>
              </a:ext>
            </a:extLst>
          </p:cNvPr>
          <p:cNvSpPr/>
          <p:nvPr userDrawn="1"/>
        </p:nvSpPr>
        <p:spPr>
          <a:xfrm>
            <a:off x="0" y="0"/>
            <a:ext cx="12192000" cy="6858000"/>
          </a:xfrm>
          <a:prstGeom prst="rect">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94657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Utfallende bilde med tittel">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FCA57-AD35-E940-B762-F1FB1F7A1554}" type="datetime1">
              <a:rPr lang="nb-NO" smtClean="0"/>
              <a:t>21.08.2023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A162D6-F00B-4378-A732-E7D904156DA2}" type="slidenum">
              <a:rPr lang="en-US" smtClean="0"/>
              <a:t>‹#›</a:t>
            </a:fld>
            <a:endParaRPr lang="en-US"/>
          </a:p>
        </p:txBody>
      </p:sp>
      <p:sp>
        <p:nvSpPr>
          <p:cNvPr id="6" name="Plassholder for bilde 5">
            <a:extLst>
              <a:ext uri="{FF2B5EF4-FFF2-40B4-BE49-F238E27FC236}">
                <a16:creationId xmlns:a16="http://schemas.microsoft.com/office/drawing/2014/main" id="{C33C7A97-4BA0-4617-B277-7FB97A5E572F}"/>
              </a:ext>
            </a:extLst>
          </p:cNvPr>
          <p:cNvSpPr>
            <a:spLocks noGrp="1"/>
          </p:cNvSpPr>
          <p:nvPr>
            <p:ph type="pic" sz="quarter" idx="13"/>
          </p:nvPr>
        </p:nvSpPr>
        <p:spPr>
          <a:xfrm>
            <a:off x="0" y="0"/>
            <a:ext cx="12192000" cy="6858000"/>
          </a:xfrm>
          <a:solidFill>
            <a:schemeClr val="bg1">
              <a:lumMod val="65000"/>
            </a:schemeClr>
          </a:solidFill>
        </p:spPr>
        <p:txBody>
          <a:bodyPr/>
          <a:lstStyle/>
          <a:p>
            <a:r>
              <a:rPr lang="nb-NO"/>
              <a:t>Klikk på ikonet for å legge til et bilde</a:t>
            </a:r>
            <a:endParaRPr lang="en-US"/>
          </a:p>
        </p:txBody>
      </p:sp>
      <p:sp>
        <p:nvSpPr>
          <p:cNvPr id="7" name="Plassholder for tekst 12">
            <a:extLst>
              <a:ext uri="{FF2B5EF4-FFF2-40B4-BE49-F238E27FC236}">
                <a16:creationId xmlns:a16="http://schemas.microsoft.com/office/drawing/2014/main" id="{1B227263-1B49-D64C-AD3D-7967BA753450}"/>
              </a:ext>
            </a:extLst>
          </p:cNvPr>
          <p:cNvSpPr>
            <a:spLocks noGrp="1"/>
          </p:cNvSpPr>
          <p:nvPr>
            <p:ph type="body" sz="quarter" idx="14" hasCustomPrompt="1"/>
          </p:nvPr>
        </p:nvSpPr>
        <p:spPr>
          <a:xfrm>
            <a:off x="10921993" y="403164"/>
            <a:ext cx="748132" cy="712061"/>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16862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bg>
      <p:bgPr>
        <a:blipFill>
          <a:blip r:embed="rId2"/>
          <a:stretch>
            <a:fillRect/>
          </a:stretch>
        </a:blipFill>
        <a:effectLst/>
      </p:bgPr>
    </p:bg>
    <p:spTree>
      <p:nvGrpSpPr>
        <p:cNvPr id="1" name=""/>
        <p:cNvGrpSpPr/>
        <p:nvPr/>
      </p:nvGrpSpPr>
      <p:grpSpPr>
        <a:xfrm>
          <a:off x="0" y="0"/>
          <a:ext cx="0" cy="0"/>
          <a:chOff x="0" y="0"/>
          <a:chExt cx="0" cy="0"/>
        </a:xfrm>
      </p:grpSpPr>
      <p:pic>
        <p:nvPicPr>
          <p:cNvPr id="18" name="Grafikk 17">
            <a:extLst>
              <a:ext uri="{FF2B5EF4-FFF2-40B4-BE49-F238E27FC236}">
                <a16:creationId xmlns:a16="http://schemas.microsoft.com/office/drawing/2014/main" id="{C03787FC-D15B-4A7B-BC4D-C36E83D32E25}"/>
              </a:ext>
            </a:extLst>
          </p:cNvPr>
          <p:cNvPicPr>
            <a:picLocks noChangeAspect="1"/>
          </p:cNvPicPr>
          <p:nvPr userDrawn="1"/>
        </p:nvPicPr>
        <p:blipFill>
          <a:blip r:embed="rId3">
            <a:extLst>
              <a:ext uri="{96DAC541-7B7A-43D3-8B79-37D633B846F1}">
                <asvg:svgBlip xmlns:asvg="http://schemas.microsoft.com/office/drawing/2016/SVG/main" r:embed="rId4"/>
              </a:ext>
            </a:extLst>
          </a:blip>
          <a:srcRect l="14097" r="29688" b="48593"/>
          <a:stretch>
            <a:fillRect/>
          </a:stretch>
        </p:blipFill>
        <p:spPr>
          <a:xfrm>
            <a:off x="1" y="508026"/>
            <a:ext cx="12199849" cy="6349975"/>
          </a:xfrm>
          <a:custGeom>
            <a:avLst/>
            <a:gdLst>
              <a:gd name="connsiteX0" fmla="*/ 0 w 24398110"/>
              <a:gd name="connsiteY0" fmla="*/ 0 h 12699949"/>
              <a:gd name="connsiteX1" fmla="*/ 24398110 w 24398110"/>
              <a:gd name="connsiteY1" fmla="*/ 0 h 12699949"/>
              <a:gd name="connsiteX2" fmla="*/ 24398110 w 24398110"/>
              <a:gd name="connsiteY2" fmla="*/ 12699949 h 12699949"/>
              <a:gd name="connsiteX3" fmla="*/ 0 w 24398110"/>
              <a:gd name="connsiteY3" fmla="*/ 12699949 h 12699949"/>
            </a:gdLst>
            <a:ahLst/>
            <a:cxnLst>
              <a:cxn ang="0">
                <a:pos x="connsiteX0" y="connsiteY0"/>
              </a:cxn>
              <a:cxn ang="0">
                <a:pos x="connsiteX1" y="connsiteY1"/>
              </a:cxn>
              <a:cxn ang="0">
                <a:pos x="connsiteX2" y="connsiteY2"/>
              </a:cxn>
              <a:cxn ang="0">
                <a:pos x="connsiteX3" y="connsiteY3"/>
              </a:cxn>
            </a:cxnLst>
            <a:rect l="l" t="t" r="r" b="b"/>
            <a:pathLst>
              <a:path w="24398110" h="12699949">
                <a:moveTo>
                  <a:pt x="0" y="0"/>
                </a:moveTo>
                <a:lnTo>
                  <a:pt x="24398110" y="0"/>
                </a:lnTo>
                <a:lnTo>
                  <a:pt x="24398110" y="12699949"/>
                </a:lnTo>
                <a:lnTo>
                  <a:pt x="0" y="12699949"/>
                </a:lnTo>
                <a:close/>
              </a:path>
            </a:pathLst>
          </a:custGeom>
        </p:spPr>
      </p:pic>
      <p:sp>
        <p:nvSpPr>
          <p:cNvPr id="16" name="Rektangel 15">
            <a:extLst>
              <a:ext uri="{FF2B5EF4-FFF2-40B4-BE49-F238E27FC236}">
                <a16:creationId xmlns:a16="http://schemas.microsoft.com/office/drawing/2014/main" id="{4E1C37F9-AF7C-4276-9B36-BE1B6AD1F2AB}"/>
              </a:ext>
            </a:extLst>
          </p:cNvPr>
          <p:cNvSpPr/>
          <p:nvPr userDrawn="1"/>
        </p:nvSpPr>
        <p:spPr>
          <a:xfrm>
            <a:off x="0" y="0"/>
            <a:ext cx="12192000" cy="6858000"/>
          </a:xfrm>
          <a:prstGeom prst="rect">
            <a:avLst/>
          </a:prstGeom>
          <a:solidFill>
            <a:srgbClr val="181C26">
              <a:alpha val="8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3660096" y="2864158"/>
            <a:ext cx="7446775" cy="1142651"/>
          </a:xfrm>
          <a:prstGeom prst="rect">
            <a:avLst/>
          </a:prstGeom>
          <a:blipFill dpi="0" rotWithShape="1">
            <a:blip r:embed="rId5"/>
            <a:srcRect/>
            <a:stretch>
              <a:fillRect/>
            </a:stretch>
          </a:blipFill>
        </p:spPr>
        <p:txBody>
          <a:bodyPr lIns="432000" tIns="0" rIns="0" bIns="522000" anchor="t">
            <a:spAutoFit/>
          </a:bodyPr>
          <a:lstStyle>
            <a:lvl1pPr algn="l">
              <a:defRPr sz="4000" b="1">
                <a:solidFill>
                  <a:schemeClr val="lt1"/>
                </a:solidFill>
              </a:defRPr>
            </a:lvl1pPr>
          </a:lstStyle>
          <a:p>
            <a:r>
              <a:rPr lang="nb-NO"/>
              <a:t>Klikk for å redigere tittelstil</a:t>
            </a:r>
            <a:endParaRPr lang="en-US"/>
          </a:p>
        </p:txBody>
      </p:sp>
      <p:sp>
        <p:nvSpPr>
          <p:cNvPr id="3" name="Subtitle 2"/>
          <p:cNvSpPr>
            <a:spLocks noGrp="1"/>
          </p:cNvSpPr>
          <p:nvPr>
            <p:ph type="subTitle" idx="1"/>
          </p:nvPr>
        </p:nvSpPr>
        <p:spPr>
          <a:xfrm>
            <a:off x="4106041" y="3468688"/>
            <a:ext cx="7000830" cy="461665"/>
          </a:xfrm>
        </p:spPr>
        <p:txBody>
          <a:bodyPr lIns="0" tIns="0" rIns="0" bIns="0">
            <a:spAutoFit/>
          </a:bodyPr>
          <a:lstStyle>
            <a:lvl1pPr marL="0" indent="0" algn="l">
              <a:buNone/>
              <a:defRPr sz="3000" b="0">
                <a:solidFill>
                  <a:schemeClr val="l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en-US"/>
          </a:p>
        </p:txBody>
      </p:sp>
      <p:sp>
        <p:nvSpPr>
          <p:cNvPr id="5" name="Footer Placeholder 4"/>
          <p:cNvSpPr>
            <a:spLocks noGrp="1"/>
          </p:cNvSpPr>
          <p:nvPr>
            <p:ph type="ftr" sz="quarter" idx="11"/>
          </p:nvPr>
        </p:nvSpPr>
        <p:spPr>
          <a:xfrm flipH="1">
            <a:off x="567903" y="-854395"/>
            <a:ext cx="22861" cy="22860"/>
          </a:xfrm>
        </p:spPr>
        <p:txBody>
          <a:bodyPr/>
          <a:lstStyle>
            <a:lvl1pPr>
              <a:defRPr sz="100">
                <a:solidFill>
                  <a:schemeClr val="tx2"/>
                </a:solidFill>
              </a:defRPr>
            </a:lvl1pPr>
          </a:lstStyle>
          <a:p>
            <a:endParaRPr lang="en-US"/>
          </a:p>
        </p:txBody>
      </p:sp>
      <p:sp>
        <p:nvSpPr>
          <p:cNvPr id="6" name="Slide Number Placeholder 5"/>
          <p:cNvSpPr>
            <a:spLocks noGrp="1"/>
          </p:cNvSpPr>
          <p:nvPr>
            <p:ph type="sldNum" sz="quarter" idx="12"/>
          </p:nvPr>
        </p:nvSpPr>
        <p:spPr>
          <a:xfrm flipH="1">
            <a:off x="567903" y="-889019"/>
            <a:ext cx="22861" cy="138499"/>
          </a:xfrm>
        </p:spPr>
        <p:txBody>
          <a:bodyPr/>
          <a:lstStyle>
            <a:lvl1pPr>
              <a:defRPr sz="100">
                <a:solidFill>
                  <a:schemeClr val="tx2"/>
                </a:solidFill>
              </a:defRPr>
            </a:lvl1pPr>
          </a:lstStyle>
          <a:p>
            <a:fld id="{4CA162D6-F00B-4378-A732-E7D904156DA2}" type="slidenum">
              <a:rPr lang="en-US" smtClean="0"/>
              <a:pPr/>
              <a:t>‹#›</a:t>
            </a:fld>
            <a:endParaRPr lang="en-US"/>
          </a:p>
        </p:txBody>
      </p:sp>
      <p:grpSp>
        <p:nvGrpSpPr>
          <p:cNvPr id="13" name="Gruppe 12">
            <a:extLst>
              <a:ext uri="{FF2B5EF4-FFF2-40B4-BE49-F238E27FC236}">
                <a16:creationId xmlns:a16="http://schemas.microsoft.com/office/drawing/2014/main" id="{A371C447-A7A7-4E3F-9787-E16804AE53C4}"/>
              </a:ext>
            </a:extLst>
          </p:cNvPr>
          <p:cNvGrpSpPr/>
          <p:nvPr userDrawn="1"/>
        </p:nvGrpSpPr>
        <p:grpSpPr>
          <a:xfrm>
            <a:off x="2029166" y="2983426"/>
            <a:ext cx="1184477" cy="1127368"/>
            <a:chOff x="4058067" y="5728316"/>
            <a:chExt cx="2368800" cy="2254736"/>
          </a:xfrm>
          <a:solidFill>
            <a:schemeClr val="bg1"/>
          </a:solidFill>
        </p:grpSpPr>
        <p:pic>
          <p:nvPicPr>
            <p:cNvPr id="10" name="Grafikk 9">
              <a:extLst>
                <a:ext uri="{FF2B5EF4-FFF2-40B4-BE49-F238E27FC236}">
                  <a16:creationId xmlns:a16="http://schemas.microsoft.com/office/drawing/2014/main" id="{6B60B2D6-C09E-401D-9B63-DC6AB1667B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058067" y="6640310"/>
              <a:ext cx="2368800" cy="1342742"/>
            </a:xfrm>
            <a:prstGeom prst="rect">
              <a:avLst/>
            </a:prstGeom>
          </p:spPr>
        </p:pic>
        <p:pic>
          <p:nvPicPr>
            <p:cNvPr id="12" name="Grafikk 11">
              <a:extLst>
                <a:ext uri="{FF2B5EF4-FFF2-40B4-BE49-F238E27FC236}">
                  <a16:creationId xmlns:a16="http://schemas.microsoft.com/office/drawing/2014/main" id="{529895AC-8989-4976-B2DE-587C10ED849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444395" y="5728316"/>
              <a:ext cx="1720800" cy="739307"/>
            </a:xfrm>
            <a:prstGeom prst="rect">
              <a:avLst/>
            </a:prstGeom>
          </p:spPr>
        </p:pic>
      </p:grpSp>
    </p:spTree>
    <p:extLst>
      <p:ext uri="{BB962C8B-B14F-4D97-AF65-F5344CB8AC3E}">
        <p14:creationId xmlns:p14="http://schemas.microsoft.com/office/powerpoint/2010/main" val="303433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216" y="1914525"/>
            <a:ext cx="9114776" cy="4562088"/>
          </a:xfrm>
        </p:spPr>
        <p:txBody>
          <a:bodyPr/>
          <a:lstStyle/>
          <a:p>
            <a:pPr lvl="0"/>
            <a:r>
              <a:rPr lang="nb-NO"/>
              <a:t>Rediger tekststiler i malen
Andre nivå
Tredje nivå
Fjerde nivå
Femte nivå</a:t>
            </a:r>
            <a:endParaRPr lang="en-US"/>
          </a:p>
        </p:txBody>
      </p:sp>
      <p:sp>
        <p:nvSpPr>
          <p:cNvPr id="7" name="Title Placeholder 1">
            <a:extLst>
              <a:ext uri="{FF2B5EF4-FFF2-40B4-BE49-F238E27FC236}">
                <a16:creationId xmlns:a16="http://schemas.microsoft.com/office/drawing/2014/main" id="{EC3914C6-D4CD-4E54-B0F6-3849B83E22BC}"/>
              </a:ext>
            </a:extLst>
          </p:cNvPr>
          <p:cNvSpPr>
            <a:spLocks noGrp="1"/>
          </p:cNvSpPr>
          <p:nvPr>
            <p:ph type="title"/>
          </p:nvPr>
        </p:nvSpPr>
        <p:spPr>
          <a:xfrm>
            <a:off x="0" y="801874"/>
            <a:ext cx="10248993" cy="608525"/>
          </a:xfrm>
          <a:prstGeom prst="rect">
            <a:avLst/>
          </a:prstGeom>
          <a:blipFill dpi="0" rotWithShape="1">
            <a:blip r:embed="rId2"/>
            <a:srcRect/>
            <a:tile tx="0" ty="0" sx="100000" sy="100000" flip="none" algn="tl"/>
          </a:blipFill>
        </p:spPr>
        <p:txBody>
          <a:bodyPr vert="horz" wrap="square" lIns="1134000" tIns="18000" rIns="91440" bIns="36000" rtlCol="0" anchor="t">
            <a:spAutoFit/>
          </a:bodyPr>
          <a:lstStyle/>
          <a:p>
            <a:r>
              <a:rPr lang="nb-NO"/>
              <a:t>Klikk for å redigere tittelstil</a:t>
            </a:r>
            <a:endParaRPr lang="en-US"/>
          </a:p>
        </p:txBody>
      </p:sp>
      <p:sp>
        <p:nvSpPr>
          <p:cNvPr id="8" name="Slide Number Placeholder 5">
            <a:extLst>
              <a:ext uri="{FF2B5EF4-FFF2-40B4-BE49-F238E27FC236}">
                <a16:creationId xmlns:a16="http://schemas.microsoft.com/office/drawing/2014/main" id="{59EAB0F6-8459-4098-9E52-43F91B79C59F}"/>
              </a:ext>
            </a:extLst>
          </p:cNvPr>
          <p:cNvSpPr>
            <a:spLocks noGrp="1"/>
          </p:cNvSpPr>
          <p:nvPr>
            <p:ph type="sldNum" sz="quarter" idx="4"/>
          </p:nvPr>
        </p:nvSpPr>
        <p:spPr>
          <a:xfrm>
            <a:off x="0" y="6476613"/>
            <a:ext cx="412818" cy="276999"/>
          </a:xfrm>
          <a:prstGeom prst="rect">
            <a:avLst/>
          </a:prstGeom>
        </p:spPr>
        <p:txBody>
          <a:bodyPr vert="horz" wrap="square" lIns="45720" tIns="22860" rIns="45720" bIns="22860" rtlCol="0" anchor="ctr">
            <a:spAutoFit/>
          </a:bodyPr>
          <a:lstStyle>
            <a:lvl1pPr algn="ctr">
              <a:defRPr sz="1500" b="1">
                <a:solidFill>
                  <a:schemeClr val="dk2"/>
                </a:solidFill>
              </a:defRPr>
            </a:lvl1pPr>
          </a:lstStyle>
          <a:p>
            <a:fld id="{4CA162D6-F00B-4378-A732-E7D904156DA2}" type="slidenum">
              <a:rPr lang="en-US" smtClean="0"/>
              <a:pPr/>
              <a:t>‹#›</a:t>
            </a:fld>
            <a:endParaRPr lang="en-US"/>
          </a:p>
        </p:txBody>
      </p:sp>
    </p:spTree>
    <p:extLst>
      <p:ext uri="{BB962C8B-B14F-4D97-AF65-F5344CB8AC3E}">
        <p14:creationId xmlns:p14="http://schemas.microsoft.com/office/powerpoint/2010/main" val="1999811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217" y="2400299"/>
            <a:ext cx="4114800" cy="4076313"/>
          </a:xfrm>
        </p:spPr>
        <p:txBody>
          <a:bodyPr/>
          <a:lstStyle/>
          <a:p>
            <a:pPr lvl="0"/>
            <a:r>
              <a:rPr lang="nb-NO"/>
              <a:t>Rediger tekststiler i malen
Andre nivå
Tredje nivå
Fjerde nivå
Femte nivå</a:t>
            </a:r>
            <a:endParaRPr lang="en-US"/>
          </a:p>
        </p:txBody>
      </p:sp>
      <p:sp>
        <p:nvSpPr>
          <p:cNvPr id="7" name="Title Placeholder 1">
            <a:extLst>
              <a:ext uri="{FF2B5EF4-FFF2-40B4-BE49-F238E27FC236}">
                <a16:creationId xmlns:a16="http://schemas.microsoft.com/office/drawing/2014/main" id="{EC3914C6-D4CD-4E54-B0F6-3849B83E22BC}"/>
              </a:ext>
            </a:extLst>
          </p:cNvPr>
          <p:cNvSpPr>
            <a:spLocks noGrp="1"/>
          </p:cNvSpPr>
          <p:nvPr>
            <p:ph type="title"/>
          </p:nvPr>
        </p:nvSpPr>
        <p:spPr>
          <a:xfrm>
            <a:off x="1" y="801874"/>
            <a:ext cx="5151221" cy="1151618"/>
          </a:xfrm>
          <a:prstGeom prst="rect">
            <a:avLst/>
          </a:prstGeom>
          <a:blipFill dpi="0" rotWithShape="1">
            <a:blip r:embed="rId2"/>
            <a:srcRect/>
            <a:tile tx="0" ty="0" sx="100000" sy="100000" flip="none" algn="tl"/>
          </a:blipFill>
        </p:spPr>
        <p:txBody>
          <a:bodyPr vert="horz" wrap="square" lIns="1134000" tIns="18000" rIns="91440" bIns="36000" rtlCol="0" anchor="t">
            <a:spAutoFit/>
          </a:bodyPr>
          <a:lstStyle/>
          <a:p>
            <a:r>
              <a:rPr lang="nb-NO"/>
              <a:t>Klikk for å redigere tittelstil</a:t>
            </a:r>
            <a:endParaRPr lang="en-US"/>
          </a:p>
        </p:txBody>
      </p:sp>
      <p:sp>
        <p:nvSpPr>
          <p:cNvPr id="8" name="Plassholder for bilde 7">
            <a:extLst>
              <a:ext uri="{FF2B5EF4-FFF2-40B4-BE49-F238E27FC236}">
                <a16:creationId xmlns:a16="http://schemas.microsoft.com/office/drawing/2014/main" id="{A4FF9F8F-BB71-4A83-A4F7-A5DFAB80F365}"/>
              </a:ext>
            </a:extLst>
          </p:cNvPr>
          <p:cNvSpPr>
            <a:spLocks noGrp="1"/>
          </p:cNvSpPr>
          <p:nvPr>
            <p:ph type="pic" sz="quarter" idx="13"/>
          </p:nvPr>
        </p:nvSpPr>
        <p:spPr>
          <a:xfrm>
            <a:off x="5982897" y="0"/>
            <a:ext cx="6209103" cy="6858000"/>
          </a:xfrm>
          <a:solidFill>
            <a:schemeClr val="bg1">
              <a:lumMod val="65000"/>
            </a:schemeClr>
          </a:solidFill>
        </p:spPr>
        <p:txBody>
          <a:bodyPr/>
          <a:lstStyle/>
          <a:p>
            <a:r>
              <a:rPr lang="nb-NO"/>
              <a:t>Klikk på ikonet for å legge til et bilde</a:t>
            </a:r>
            <a:endParaRPr lang="en-US"/>
          </a:p>
        </p:txBody>
      </p:sp>
      <p:sp>
        <p:nvSpPr>
          <p:cNvPr id="10" name="Slide Number Placeholder 5">
            <a:extLst>
              <a:ext uri="{FF2B5EF4-FFF2-40B4-BE49-F238E27FC236}">
                <a16:creationId xmlns:a16="http://schemas.microsoft.com/office/drawing/2014/main" id="{3BBD0989-961D-4F69-BCCB-B3C0D5276C81}"/>
              </a:ext>
            </a:extLst>
          </p:cNvPr>
          <p:cNvSpPr>
            <a:spLocks noGrp="1"/>
          </p:cNvSpPr>
          <p:nvPr>
            <p:ph type="sldNum" sz="quarter" idx="4"/>
          </p:nvPr>
        </p:nvSpPr>
        <p:spPr>
          <a:xfrm>
            <a:off x="0" y="6476613"/>
            <a:ext cx="412818" cy="276999"/>
          </a:xfrm>
          <a:prstGeom prst="rect">
            <a:avLst/>
          </a:prstGeom>
        </p:spPr>
        <p:txBody>
          <a:bodyPr vert="horz" wrap="square" lIns="45720" tIns="22860" rIns="45720" bIns="22860" rtlCol="0" anchor="ctr">
            <a:spAutoFit/>
          </a:bodyPr>
          <a:lstStyle>
            <a:lvl1pPr algn="ctr">
              <a:defRPr sz="1500" b="1">
                <a:solidFill>
                  <a:schemeClr val="dk2"/>
                </a:solidFill>
              </a:defRPr>
            </a:lvl1pPr>
          </a:lstStyle>
          <a:p>
            <a:fld id="{4CA162D6-F00B-4378-A732-E7D904156DA2}" type="slidenum">
              <a:rPr lang="en-US" smtClean="0"/>
              <a:pPr/>
              <a:t>‹#›</a:t>
            </a:fld>
            <a:endParaRPr lang="en-US"/>
          </a:p>
        </p:txBody>
      </p:sp>
    </p:spTree>
    <p:extLst>
      <p:ext uri="{BB962C8B-B14F-4D97-AF65-F5344CB8AC3E}">
        <p14:creationId xmlns:p14="http://schemas.microsoft.com/office/powerpoint/2010/main" val="2662071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tekst og bild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217" y="2400299"/>
            <a:ext cx="5438461" cy="4076313"/>
          </a:xfrm>
        </p:spPr>
        <p:txBody>
          <a:bodyPr/>
          <a:lstStyle/>
          <a:p>
            <a:pPr lvl="0"/>
            <a:r>
              <a:rPr lang="nb-NO"/>
              <a:t>Rediger tekststiler i malen
Andre nivå
Tredje nivå
Fjerde nivå
Femte nivå</a:t>
            </a:r>
            <a:endParaRPr lang="en-US"/>
          </a:p>
        </p:txBody>
      </p:sp>
      <p:sp>
        <p:nvSpPr>
          <p:cNvPr id="6" name="Slide Number Placeholder 5"/>
          <p:cNvSpPr>
            <a:spLocks noGrp="1"/>
          </p:cNvSpPr>
          <p:nvPr>
            <p:ph type="sldNum" sz="quarter" idx="12"/>
          </p:nvPr>
        </p:nvSpPr>
        <p:spPr/>
        <p:txBody>
          <a:bodyPr lIns="0" rIns="0"/>
          <a:lstStyle/>
          <a:p>
            <a:fld id="{4CA162D6-F00B-4378-A732-E7D904156DA2}" type="slidenum">
              <a:rPr lang="en-US" smtClean="0"/>
              <a:t>‹#›</a:t>
            </a:fld>
            <a:endParaRPr lang="en-US"/>
          </a:p>
        </p:txBody>
      </p:sp>
      <p:sp>
        <p:nvSpPr>
          <p:cNvPr id="8" name="Plassholder for bilde 7">
            <a:extLst>
              <a:ext uri="{FF2B5EF4-FFF2-40B4-BE49-F238E27FC236}">
                <a16:creationId xmlns:a16="http://schemas.microsoft.com/office/drawing/2014/main" id="{A4FF9F8F-BB71-4A83-A4F7-A5DFAB80F365}"/>
              </a:ext>
            </a:extLst>
          </p:cNvPr>
          <p:cNvSpPr>
            <a:spLocks noGrp="1"/>
          </p:cNvSpPr>
          <p:nvPr>
            <p:ph type="pic" sz="quarter" idx="13"/>
          </p:nvPr>
        </p:nvSpPr>
        <p:spPr>
          <a:xfrm>
            <a:off x="7362286" y="0"/>
            <a:ext cx="4829714" cy="6858000"/>
          </a:xfrm>
          <a:solidFill>
            <a:schemeClr val="bg1">
              <a:lumMod val="65000"/>
            </a:schemeClr>
          </a:solidFill>
        </p:spPr>
        <p:txBody>
          <a:bodyPr/>
          <a:lstStyle/>
          <a:p>
            <a:r>
              <a:rPr lang="nb-NO"/>
              <a:t>Klikk på ikonet for å legge til et bilde</a:t>
            </a:r>
            <a:endParaRPr lang="en-US"/>
          </a:p>
        </p:txBody>
      </p:sp>
      <p:sp>
        <p:nvSpPr>
          <p:cNvPr id="9" name="Title Placeholder 1">
            <a:extLst>
              <a:ext uri="{FF2B5EF4-FFF2-40B4-BE49-F238E27FC236}">
                <a16:creationId xmlns:a16="http://schemas.microsoft.com/office/drawing/2014/main" id="{00D33548-8D47-47BF-AE62-8A92A8AB5F19}"/>
              </a:ext>
            </a:extLst>
          </p:cNvPr>
          <p:cNvSpPr>
            <a:spLocks noGrp="1"/>
          </p:cNvSpPr>
          <p:nvPr>
            <p:ph type="title"/>
          </p:nvPr>
        </p:nvSpPr>
        <p:spPr>
          <a:xfrm>
            <a:off x="1" y="801874"/>
            <a:ext cx="5151221" cy="1151618"/>
          </a:xfrm>
          <a:prstGeom prst="rect">
            <a:avLst/>
          </a:prstGeom>
          <a:blipFill dpi="0" rotWithShape="1">
            <a:blip r:embed="rId2"/>
            <a:srcRect/>
            <a:tile tx="0" ty="0" sx="100000" sy="100000" flip="none" algn="tl"/>
          </a:blipFill>
        </p:spPr>
        <p:txBody>
          <a:bodyPr vert="horz" wrap="square" lIns="1134000" tIns="18000" rIns="91440" bIns="36000" rtlCol="0" anchor="t">
            <a:spAutoFit/>
          </a:bodyPr>
          <a:lstStyle/>
          <a:p>
            <a:r>
              <a:rPr lang="nb-NO"/>
              <a:t>Klikk for å redigere tittelstil</a:t>
            </a:r>
            <a:endParaRPr lang="en-US"/>
          </a:p>
        </p:txBody>
      </p:sp>
    </p:spTree>
    <p:extLst>
      <p:ext uri="{BB962C8B-B14F-4D97-AF65-F5344CB8AC3E}">
        <p14:creationId xmlns:p14="http://schemas.microsoft.com/office/powerpoint/2010/main" val="1494721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aside">
    <p:spTree>
      <p:nvGrpSpPr>
        <p:cNvPr id="1" name=""/>
        <p:cNvGrpSpPr/>
        <p:nvPr/>
      </p:nvGrpSpPr>
      <p:grpSpPr>
        <a:xfrm>
          <a:off x="0" y="0"/>
          <a:ext cx="0" cy="0"/>
          <a:chOff x="0" y="0"/>
          <a:chExt cx="0" cy="0"/>
        </a:xfrm>
      </p:grpSpPr>
      <p:sp>
        <p:nvSpPr>
          <p:cNvPr id="2" name="Title 1"/>
          <p:cNvSpPr>
            <a:spLocks noGrp="1"/>
          </p:cNvSpPr>
          <p:nvPr>
            <p:ph type="title"/>
          </p:nvPr>
        </p:nvSpPr>
        <p:spPr>
          <a:xfrm>
            <a:off x="1" y="1987449"/>
            <a:ext cx="4705656" cy="2098212"/>
          </a:xfrm>
          <a:prstGeom prst="rect">
            <a:avLst/>
          </a:prstGeom>
        </p:spPr>
        <p:txBody>
          <a:bodyPr lIns="1134000" tIns="414000" anchor="t"/>
          <a:lstStyle>
            <a:lvl1pPr>
              <a:defRPr sz="3600"/>
            </a:lvl1pPr>
          </a:lstStyle>
          <a:p>
            <a:r>
              <a:rPr lang="nb-NO"/>
              <a:t>Klikk for å redigere tittelstil</a:t>
            </a:r>
            <a:endParaRPr lang="en-US"/>
          </a:p>
        </p:txBody>
      </p:sp>
      <p:sp>
        <p:nvSpPr>
          <p:cNvPr id="3" name="Text Placeholder 2"/>
          <p:cNvSpPr>
            <a:spLocks noGrp="1"/>
          </p:cNvSpPr>
          <p:nvPr>
            <p:ph type="body" idx="1" hasCustomPrompt="1"/>
          </p:nvPr>
        </p:nvSpPr>
        <p:spPr>
          <a:xfrm>
            <a:off x="1098568" y="1995768"/>
            <a:ext cx="3607089" cy="276999"/>
          </a:xfrm>
        </p:spPr>
        <p:txBody>
          <a:bodyPr wrap="square">
            <a:spAutoFit/>
          </a:bodyPr>
          <a:lstStyle>
            <a:lvl1pPr marL="0" indent="0">
              <a:spcAft>
                <a:spcPts val="0"/>
              </a:spcAft>
              <a:buNone/>
              <a:defRPr sz="1800" b="1">
                <a:solidFill>
                  <a:schemeClr val="dk2"/>
                </a:solidFill>
              </a:defRPr>
            </a:lvl1pPr>
            <a:lvl2pPr marL="457177"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nb-NO"/>
              <a:t>Tema</a:t>
            </a:r>
          </a:p>
        </p:txBody>
      </p:sp>
      <p:sp>
        <p:nvSpPr>
          <p:cNvPr id="10" name="Plassholder for bilde 7">
            <a:extLst>
              <a:ext uri="{FF2B5EF4-FFF2-40B4-BE49-F238E27FC236}">
                <a16:creationId xmlns:a16="http://schemas.microsoft.com/office/drawing/2014/main" id="{9C4F315D-51DD-4B19-9192-9364A2068B8D}"/>
              </a:ext>
            </a:extLst>
          </p:cNvPr>
          <p:cNvSpPr>
            <a:spLocks noGrp="1"/>
          </p:cNvSpPr>
          <p:nvPr>
            <p:ph type="pic" sz="quarter" idx="13"/>
          </p:nvPr>
        </p:nvSpPr>
        <p:spPr>
          <a:xfrm>
            <a:off x="5982897" y="0"/>
            <a:ext cx="6209103" cy="6858000"/>
          </a:xfrm>
          <a:solidFill>
            <a:schemeClr val="bg1">
              <a:lumMod val="65000"/>
            </a:schemeClr>
          </a:solidFill>
        </p:spPr>
        <p:txBody>
          <a:bodyPr/>
          <a:lstStyle/>
          <a:p>
            <a:r>
              <a:rPr lang="nb-NO"/>
              <a:t>Klikk på ikonet for å legge til et bilde</a:t>
            </a:r>
            <a:endParaRPr lang="en-US"/>
          </a:p>
        </p:txBody>
      </p:sp>
      <p:sp>
        <p:nvSpPr>
          <p:cNvPr id="16" name="Slide Number Placeholder 5">
            <a:extLst>
              <a:ext uri="{FF2B5EF4-FFF2-40B4-BE49-F238E27FC236}">
                <a16:creationId xmlns:a16="http://schemas.microsoft.com/office/drawing/2014/main" id="{1C25BEA3-8DC9-4470-ABDA-7B794F8B0BAA}"/>
              </a:ext>
            </a:extLst>
          </p:cNvPr>
          <p:cNvSpPr>
            <a:spLocks noGrp="1"/>
          </p:cNvSpPr>
          <p:nvPr>
            <p:ph type="sldNum" sz="quarter" idx="4"/>
          </p:nvPr>
        </p:nvSpPr>
        <p:spPr>
          <a:xfrm>
            <a:off x="0" y="6476613"/>
            <a:ext cx="412818" cy="276999"/>
          </a:xfrm>
          <a:prstGeom prst="rect">
            <a:avLst/>
          </a:prstGeom>
        </p:spPr>
        <p:txBody>
          <a:bodyPr vert="horz" wrap="square" lIns="45720" tIns="22860" rIns="45720" bIns="22860" rtlCol="0" anchor="ctr">
            <a:spAutoFit/>
          </a:bodyPr>
          <a:lstStyle>
            <a:lvl1pPr algn="ctr">
              <a:defRPr sz="1500" b="1">
                <a:solidFill>
                  <a:schemeClr val="dk2"/>
                </a:solidFill>
              </a:defRPr>
            </a:lvl1pPr>
          </a:lstStyle>
          <a:p>
            <a:fld id="{4CA162D6-F00B-4378-A732-E7D904156DA2}" type="slidenum">
              <a:rPr lang="en-US" smtClean="0"/>
              <a:pPr/>
              <a:t>‹#›</a:t>
            </a:fld>
            <a:endParaRPr lang="en-US"/>
          </a:p>
        </p:txBody>
      </p:sp>
    </p:spTree>
    <p:extLst>
      <p:ext uri="{BB962C8B-B14F-4D97-AF65-F5344CB8AC3E}">
        <p14:creationId xmlns:p14="http://schemas.microsoft.com/office/powerpoint/2010/main" val="223567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maside med fullt bilde">
    <p:spTree>
      <p:nvGrpSpPr>
        <p:cNvPr id="1" name=""/>
        <p:cNvGrpSpPr/>
        <p:nvPr/>
      </p:nvGrpSpPr>
      <p:grpSpPr>
        <a:xfrm>
          <a:off x="0" y="0"/>
          <a:ext cx="0" cy="0"/>
          <a:chOff x="0" y="0"/>
          <a:chExt cx="0" cy="0"/>
        </a:xfrm>
      </p:grpSpPr>
      <p:sp>
        <p:nvSpPr>
          <p:cNvPr id="10" name="Plassholder for bilde 7">
            <a:extLst>
              <a:ext uri="{FF2B5EF4-FFF2-40B4-BE49-F238E27FC236}">
                <a16:creationId xmlns:a16="http://schemas.microsoft.com/office/drawing/2014/main" id="{9C4F315D-51DD-4B19-9192-9364A2068B8D}"/>
              </a:ext>
            </a:extLst>
          </p:cNvPr>
          <p:cNvSpPr>
            <a:spLocks noGrp="1"/>
          </p:cNvSpPr>
          <p:nvPr>
            <p:ph type="pic" sz="quarter" idx="13"/>
          </p:nvPr>
        </p:nvSpPr>
        <p:spPr>
          <a:xfrm>
            <a:off x="0" y="0"/>
            <a:ext cx="12192000" cy="6858000"/>
          </a:xfrm>
          <a:solidFill>
            <a:schemeClr val="bg1">
              <a:lumMod val="65000"/>
            </a:schemeClr>
          </a:solidFill>
        </p:spPr>
        <p:txBody>
          <a:bodyPr/>
          <a:lstStyle/>
          <a:p>
            <a:r>
              <a:rPr lang="nb-NO"/>
              <a:t>Klikk på ikonet for å legge til et bilde</a:t>
            </a:r>
            <a:endParaRPr lang="en-US"/>
          </a:p>
        </p:txBody>
      </p:sp>
      <p:sp>
        <p:nvSpPr>
          <p:cNvPr id="2" name="Title 1"/>
          <p:cNvSpPr>
            <a:spLocks noGrp="1"/>
          </p:cNvSpPr>
          <p:nvPr>
            <p:ph type="title"/>
          </p:nvPr>
        </p:nvSpPr>
        <p:spPr>
          <a:xfrm>
            <a:off x="0" y="771758"/>
            <a:ext cx="6769950" cy="1562390"/>
          </a:xfrm>
          <a:prstGeom prst="rect">
            <a:avLst/>
          </a:prstGeom>
        </p:spPr>
        <p:txBody>
          <a:bodyPr lIns="1134000" tIns="414000" anchor="t">
            <a:spAutoFit/>
          </a:bodyPr>
          <a:lstStyle>
            <a:lvl1pPr>
              <a:defRPr sz="3600">
                <a:solidFill>
                  <a:schemeClr val="lt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1098568" y="780077"/>
            <a:ext cx="5189459" cy="276999"/>
          </a:xfrm>
        </p:spPr>
        <p:txBody>
          <a:bodyPr wrap="square">
            <a:spAutoFit/>
          </a:bodyPr>
          <a:lstStyle>
            <a:lvl1pPr marL="0" indent="0">
              <a:spcAft>
                <a:spcPts val="0"/>
              </a:spcAft>
              <a:buNone/>
              <a:defRPr sz="1800" b="1">
                <a:solidFill>
                  <a:schemeClr val="lt1"/>
                </a:solidFill>
              </a:defRPr>
            </a:lvl1pPr>
            <a:lvl2pPr marL="457177"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nb-NO"/>
              <a:t>Tema</a:t>
            </a:r>
          </a:p>
        </p:txBody>
      </p:sp>
      <p:sp>
        <p:nvSpPr>
          <p:cNvPr id="11" name="Slide Number Placeholder 5">
            <a:extLst>
              <a:ext uri="{FF2B5EF4-FFF2-40B4-BE49-F238E27FC236}">
                <a16:creationId xmlns:a16="http://schemas.microsoft.com/office/drawing/2014/main" id="{5345E791-FBA7-462C-9238-89DB9CFE4533}"/>
              </a:ext>
            </a:extLst>
          </p:cNvPr>
          <p:cNvSpPr>
            <a:spLocks noGrp="1"/>
          </p:cNvSpPr>
          <p:nvPr>
            <p:ph type="sldNum" sz="quarter" idx="4"/>
          </p:nvPr>
        </p:nvSpPr>
        <p:spPr>
          <a:xfrm>
            <a:off x="0" y="6476613"/>
            <a:ext cx="412818" cy="276999"/>
          </a:xfrm>
          <a:prstGeom prst="rect">
            <a:avLst/>
          </a:prstGeom>
        </p:spPr>
        <p:txBody>
          <a:bodyPr vert="horz" wrap="square" lIns="45720" tIns="22860" rIns="45720" bIns="22860" rtlCol="0" anchor="ctr">
            <a:spAutoFit/>
          </a:bodyPr>
          <a:lstStyle>
            <a:lvl1pPr algn="ctr">
              <a:defRPr sz="1500" b="1">
                <a:solidFill>
                  <a:schemeClr val="dk2"/>
                </a:solidFill>
              </a:defRPr>
            </a:lvl1pPr>
          </a:lstStyle>
          <a:p>
            <a:fld id="{4CA162D6-F00B-4378-A732-E7D904156DA2}" type="slidenum">
              <a:rPr lang="en-US" smtClean="0"/>
              <a:pPr/>
              <a:t>‹#›</a:t>
            </a:fld>
            <a:endParaRPr lang="en-US"/>
          </a:p>
        </p:txBody>
      </p:sp>
    </p:spTree>
    <p:extLst>
      <p:ext uri="{BB962C8B-B14F-4D97-AF65-F5344CB8AC3E}">
        <p14:creationId xmlns:p14="http://schemas.microsoft.com/office/powerpoint/2010/main" val="584991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CEE35DC-0BFA-44A8-8C2A-5679278A84C4}"/>
              </a:ext>
            </a:extLst>
          </p:cNvPr>
          <p:cNvSpPr>
            <a:spLocks noGrp="1"/>
          </p:cNvSpPr>
          <p:nvPr>
            <p:ph type="title"/>
          </p:nvPr>
        </p:nvSpPr>
        <p:spPr>
          <a:xfrm>
            <a:off x="0" y="801874"/>
            <a:ext cx="10248993" cy="608525"/>
          </a:xfrm>
          <a:prstGeom prst="rect">
            <a:avLst/>
          </a:prstGeom>
          <a:blipFill dpi="0" rotWithShape="1">
            <a:blip r:embed="rId2"/>
            <a:srcRect/>
            <a:tile tx="0" ty="0" sx="100000" sy="100000" flip="none" algn="tl"/>
          </a:blipFill>
        </p:spPr>
        <p:txBody>
          <a:bodyPr vert="horz" wrap="square" lIns="1134000" tIns="18000" rIns="91440" bIns="36000" rtlCol="0" anchor="t">
            <a:spAutoFit/>
          </a:bodyPr>
          <a:lstStyle/>
          <a:p>
            <a:r>
              <a:rPr lang="nb-NO"/>
              <a:t>Klikk for å redigere tittelstil</a:t>
            </a:r>
            <a:endParaRPr lang="en-US"/>
          </a:p>
        </p:txBody>
      </p:sp>
      <p:sp>
        <p:nvSpPr>
          <p:cNvPr id="7" name="Slide Number Placeholder 5">
            <a:extLst>
              <a:ext uri="{FF2B5EF4-FFF2-40B4-BE49-F238E27FC236}">
                <a16:creationId xmlns:a16="http://schemas.microsoft.com/office/drawing/2014/main" id="{FE0DFD45-F27B-4FAA-84A5-36FDDFC0C8DD}"/>
              </a:ext>
            </a:extLst>
          </p:cNvPr>
          <p:cNvSpPr>
            <a:spLocks noGrp="1"/>
          </p:cNvSpPr>
          <p:nvPr>
            <p:ph type="sldNum" sz="quarter" idx="4"/>
          </p:nvPr>
        </p:nvSpPr>
        <p:spPr>
          <a:xfrm>
            <a:off x="0" y="6476613"/>
            <a:ext cx="412818" cy="276999"/>
          </a:xfrm>
          <a:prstGeom prst="rect">
            <a:avLst/>
          </a:prstGeom>
        </p:spPr>
        <p:txBody>
          <a:bodyPr vert="horz" wrap="square" lIns="45720" tIns="22860" rIns="45720" bIns="22860" rtlCol="0" anchor="ctr">
            <a:spAutoFit/>
          </a:bodyPr>
          <a:lstStyle>
            <a:lvl1pPr algn="ctr">
              <a:defRPr sz="1500" b="1">
                <a:solidFill>
                  <a:schemeClr val="dk2"/>
                </a:solidFill>
              </a:defRPr>
            </a:lvl1pPr>
          </a:lstStyle>
          <a:p>
            <a:fld id="{4CA162D6-F00B-4378-A732-E7D904156DA2}" type="slidenum">
              <a:rPr lang="en-US" smtClean="0"/>
              <a:pPr/>
              <a:t>‹#›</a:t>
            </a:fld>
            <a:endParaRPr lang="en-US"/>
          </a:p>
        </p:txBody>
      </p:sp>
    </p:spTree>
    <p:extLst>
      <p:ext uri="{BB962C8B-B14F-4D97-AF65-F5344CB8AC3E}">
        <p14:creationId xmlns:p14="http://schemas.microsoft.com/office/powerpoint/2010/main" val="2577357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ørsmål/temaoversik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CEE35DC-0BFA-44A8-8C2A-5679278A84C4}"/>
              </a:ext>
            </a:extLst>
          </p:cNvPr>
          <p:cNvSpPr>
            <a:spLocks noGrp="1"/>
          </p:cNvSpPr>
          <p:nvPr>
            <p:ph type="title"/>
          </p:nvPr>
        </p:nvSpPr>
        <p:spPr>
          <a:xfrm>
            <a:off x="0" y="801874"/>
            <a:ext cx="10248993" cy="608525"/>
          </a:xfrm>
          <a:prstGeom prst="rect">
            <a:avLst/>
          </a:prstGeom>
          <a:blipFill dpi="0" rotWithShape="1">
            <a:blip r:embed="rId2"/>
            <a:srcRect/>
            <a:tile tx="0" ty="0" sx="100000" sy="100000" flip="none" algn="tl"/>
          </a:blipFill>
        </p:spPr>
        <p:txBody>
          <a:bodyPr vert="horz" wrap="square" lIns="1134000" tIns="18000" rIns="91440" bIns="36000" rtlCol="0" anchor="t">
            <a:spAutoFit/>
          </a:bodyPr>
          <a:lstStyle/>
          <a:p>
            <a:r>
              <a:rPr lang="nb-NO"/>
              <a:t>Klikk for å redigere tittelstil</a:t>
            </a:r>
            <a:endParaRPr lang="en-US"/>
          </a:p>
        </p:txBody>
      </p:sp>
      <p:sp>
        <p:nvSpPr>
          <p:cNvPr id="8" name="Content Placeholder 2">
            <a:extLst>
              <a:ext uri="{FF2B5EF4-FFF2-40B4-BE49-F238E27FC236}">
                <a16:creationId xmlns:a16="http://schemas.microsoft.com/office/drawing/2014/main" id="{3533C8AA-5BE7-45EB-95A7-B644485B9A31}"/>
              </a:ext>
            </a:extLst>
          </p:cNvPr>
          <p:cNvSpPr>
            <a:spLocks noGrp="1"/>
          </p:cNvSpPr>
          <p:nvPr>
            <p:ph idx="1"/>
          </p:nvPr>
        </p:nvSpPr>
        <p:spPr>
          <a:xfrm>
            <a:off x="1134216" y="1914525"/>
            <a:ext cx="9114776" cy="4141601"/>
          </a:xfrm>
        </p:spPr>
        <p:txBody>
          <a:bodyPr/>
          <a:lstStyle>
            <a:lvl1pPr marL="457200" indent="-457200">
              <a:buFont typeface="+mj-lt"/>
              <a:buAutoNum type="arabicPeriod"/>
              <a:defRPr/>
            </a:lvl1pPr>
          </a:lstStyle>
          <a:p>
            <a:pPr lvl="0"/>
            <a:r>
              <a:rPr lang="nb-NO"/>
              <a:t>Rediger tekststiler i malen
Andre nivå
Tredje nivå
Fjerde nivå
Femte nivå</a:t>
            </a:r>
          </a:p>
        </p:txBody>
      </p:sp>
      <p:sp>
        <p:nvSpPr>
          <p:cNvPr id="5" name="Plassholder for lysbildenummer 7">
            <a:extLst>
              <a:ext uri="{FF2B5EF4-FFF2-40B4-BE49-F238E27FC236}">
                <a16:creationId xmlns:a16="http://schemas.microsoft.com/office/drawing/2014/main" id="{A58C44B2-D761-6941-9688-A4D9D4508739}"/>
              </a:ext>
            </a:extLst>
          </p:cNvPr>
          <p:cNvSpPr>
            <a:spLocks noGrp="1"/>
          </p:cNvSpPr>
          <p:nvPr>
            <p:ph type="sldNum" sz="quarter" idx="16"/>
          </p:nvPr>
        </p:nvSpPr>
        <p:spPr>
          <a:xfrm>
            <a:off x="0" y="6476613"/>
            <a:ext cx="412818" cy="276999"/>
          </a:xfrm>
        </p:spPr>
        <p:txBody>
          <a:bodyPr/>
          <a:lstStyle/>
          <a:p>
            <a:fld id="{4CA162D6-F00B-4378-A732-E7D904156DA2}" type="slidenum">
              <a:rPr lang="en-US" smtClean="0"/>
              <a:pPr/>
              <a:t>‹#›</a:t>
            </a:fld>
            <a:endParaRPr lang="en-US"/>
          </a:p>
        </p:txBody>
      </p:sp>
    </p:spTree>
    <p:extLst>
      <p:ext uri="{BB962C8B-B14F-4D97-AF65-F5344CB8AC3E}">
        <p14:creationId xmlns:p14="http://schemas.microsoft.com/office/powerpoint/2010/main" val="284096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D9395">
            <a:alpha val="10196"/>
          </a:srgb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1349367-697F-4863-8F05-45F060C5F236}"/>
              </a:ext>
            </a:extLst>
          </p:cNvPr>
          <p:cNvSpPr/>
          <p:nvPr userDrawn="1"/>
        </p:nvSpPr>
        <p:spPr>
          <a:xfrm>
            <a:off x="0" y="0"/>
            <a:ext cx="412818" cy="6858858"/>
          </a:xfrm>
          <a:prstGeom prst="rect">
            <a:avLst/>
          </a:prstGeom>
          <a:solidFill>
            <a:srgbClr val="8D939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450"/>
          </a:p>
        </p:txBody>
      </p:sp>
      <p:sp>
        <p:nvSpPr>
          <p:cNvPr id="2" name="Title Placeholder 1"/>
          <p:cNvSpPr>
            <a:spLocks noGrp="1"/>
          </p:cNvSpPr>
          <p:nvPr>
            <p:ph type="title"/>
          </p:nvPr>
        </p:nvSpPr>
        <p:spPr>
          <a:xfrm>
            <a:off x="0" y="801874"/>
            <a:ext cx="10248993" cy="626701"/>
          </a:xfrm>
          <a:prstGeom prst="rect">
            <a:avLst/>
          </a:prstGeom>
          <a:blipFill dpi="0" rotWithShape="1">
            <a:blip r:embed="rId18"/>
            <a:srcRect/>
            <a:tile tx="0" ty="0" sx="100000" sy="100000" flip="none" algn="tl"/>
          </a:blipFill>
        </p:spPr>
        <p:txBody>
          <a:bodyPr vert="horz" wrap="square" lIns="1134000" tIns="18000" rIns="45720" bIns="36000" rtlCol="0" anchor="t">
            <a:spAutoFit/>
          </a:bodyPr>
          <a:lstStyle/>
          <a:p>
            <a:r>
              <a:rPr lang="nb-NO"/>
              <a:t>Klikk for å redigere tittelstil</a:t>
            </a:r>
            <a:endParaRPr lang="en-US"/>
          </a:p>
        </p:txBody>
      </p:sp>
      <p:sp>
        <p:nvSpPr>
          <p:cNvPr id="3" name="Text Placeholder 2"/>
          <p:cNvSpPr>
            <a:spLocks noGrp="1"/>
          </p:cNvSpPr>
          <p:nvPr>
            <p:ph type="body" idx="1"/>
          </p:nvPr>
        </p:nvSpPr>
        <p:spPr>
          <a:xfrm>
            <a:off x="1134216" y="1914525"/>
            <a:ext cx="9114776" cy="414160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45720" tIns="22860" rIns="45720" bIns="22860" rtlCol="0" anchor="ctr"/>
          <a:lstStyle>
            <a:lvl1pPr algn="l">
              <a:defRPr sz="1200">
                <a:solidFill>
                  <a:schemeClr val="tx1">
                    <a:tint val="75000"/>
                  </a:schemeClr>
                </a:solidFill>
              </a:defRPr>
            </a:lvl1pPr>
          </a:lstStyle>
          <a:p>
            <a:fld id="{EA8E8DEA-CDD1-194E-9AAC-F67D109CE848}" type="datetime1">
              <a:rPr lang="nb-NO" smtClean="0"/>
              <a:t>21.08.2023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45720" tIns="22860" rIns="45720" bIns="228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0" y="6476613"/>
            <a:ext cx="412818" cy="276999"/>
          </a:xfrm>
          <a:prstGeom prst="rect">
            <a:avLst/>
          </a:prstGeom>
        </p:spPr>
        <p:txBody>
          <a:bodyPr vert="horz" wrap="square" lIns="45720" tIns="22860" rIns="45720" bIns="22860" rtlCol="0" anchor="ctr">
            <a:spAutoFit/>
          </a:bodyPr>
          <a:lstStyle>
            <a:lvl1pPr algn="ctr">
              <a:defRPr sz="1500" b="1">
                <a:solidFill>
                  <a:schemeClr val="dk2"/>
                </a:solidFill>
              </a:defRPr>
            </a:lvl1pPr>
          </a:lstStyle>
          <a:p>
            <a:fld id="{4CA162D6-F00B-4378-A732-E7D904156DA2}" type="slidenum">
              <a:rPr lang="en-US" smtClean="0"/>
              <a:pPr/>
              <a:t>‹#›</a:t>
            </a:fld>
            <a:endParaRPr lang="en-US"/>
          </a:p>
        </p:txBody>
      </p:sp>
      <p:pic>
        <p:nvPicPr>
          <p:cNvPr id="19" name="Grafikk 18">
            <a:extLst>
              <a:ext uri="{FF2B5EF4-FFF2-40B4-BE49-F238E27FC236}">
                <a16:creationId xmlns:a16="http://schemas.microsoft.com/office/drawing/2014/main" id="{E2ABDA95-0970-4318-B747-52D127AAD57D}"/>
              </a:ext>
            </a:extLst>
          </p:cNvPr>
          <p:cNvPicPr>
            <a:picLocks noChangeAspect="1"/>
          </p:cNvPicPr>
          <p:nvPr userDrawn="1"/>
        </p:nvPicPr>
        <p:blipFill>
          <a:blip r:embed="rId19">
            <a:extLst>
              <a:ext uri="{96DAC541-7B7A-43D3-8B79-37D633B846F1}">
                <asvg:svgBlip xmlns:asvg="http://schemas.microsoft.com/office/drawing/2016/SVG/main" r:embed="rId20"/>
              </a:ext>
            </a:extLst>
          </a:blip>
          <a:srcRect r="31010" b="17762"/>
          <a:stretch>
            <a:fillRect/>
          </a:stretch>
        </p:blipFill>
        <p:spPr>
          <a:xfrm>
            <a:off x="7138718" y="3425830"/>
            <a:ext cx="5053282" cy="3432171"/>
          </a:xfrm>
          <a:custGeom>
            <a:avLst/>
            <a:gdLst>
              <a:gd name="connsiteX0" fmla="*/ 0 w 10105906"/>
              <a:gd name="connsiteY0" fmla="*/ 0 h 6864341"/>
              <a:gd name="connsiteX1" fmla="*/ 10105906 w 10105906"/>
              <a:gd name="connsiteY1" fmla="*/ 0 h 6864341"/>
              <a:gd name="connsiteX2" fmla="*/ 10105906 w 10105906"/>
              <a:gd name="connsiteY2" fmla="*/ 6864341 h 6864341"/>
              <a:gd name="connsiteX3" fmla="*/ 0 w 10105906"/>
              <a:gd name="connsiteY3" fmla="*/ 6864341 h 6864341"/>
            </a:gdLst>
            <a:ahLst/>
            <a:cxnLst>
              <a:cxn ang="0">
                <a:pos x="connsiteX0" y="connsiteY0"/>
              </a:cxn>
              <a:cxn ang="0">
                <a:pos x="connsiteX1" y="connsiteY1"/>
              </a:cxn>
              <a:cxn ang="0">
                <a:pos x="connsiteX2" y="connsiteY2"/>
              </a:cxn>
              <a:cxn ang="0">
                <a:pos x="connsiteX3" y="connsiteY3"/>
              </a:cxn>
            </a:cxnLst>
            <a:rect l="l" t="t" r="r" b="b"/>
            <a:pathLst>
              <a:path w="10105906" h="6864341">
                <a:moveTo>
                  <a:pt x="0" y="0"/>
                </a:moveTo>
                <a:lnTo>
                  <a:pt x="10105906" y="0"/>
                </a:lnTo>
                <a:lnTo>
                  <a:pt x="10105906" y="6864341"/>
                </a:lnTo>
                <a:lnTo>
                  <a:pt x="0" y="6864341"/>
                </a:lnTo>
                <a:close/>
              </a:path>
            </a:pathLst>
          </a:custGeom>
        </p:spPr>
      </p:pic>
    </p:spTree>
    <p:extLst>
      <p:ext uri="{BB962C8B-B14F-4D97-AF65-F5344CB8AC3E}">
        <p14:creationId xmlns:p14="http://schemas.microsoft.com/office/powerpoint/2010/main" val="95419169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62" r:id="rId3"/>
    <p:sldLayoutId id="2147483672" r:id="rId4"/>
    <p:sldLayoutId id="2147483673" r:id="rId5"/>
    <p:sldLayoutId id="2147483663" r:id="rId6"/>
    <p:sldLayoutId id="2147483676" r:id="rId7"/>
    <p:sldLayoutId id="2147483666" r:id="rId8"/>
    <p:sldLayoutId id="2147483677" r:id="rId9"/>
    <p:sldLayoutId id="2147483667" r:id="rId10"/>
    <p:sldLayoutId id="2147483675" r:id="rId11"/>
    <p:sldLayoutId id="2147483674" r:id="rId12"/>
    <p:sldLayoutId id="2147483679" r:id="rId13"/>
    <p:sldLayoutId id="2147483680" r:id="rId14"/>
    <p:sldLayoutId id="2147483681" r:id="rId15"/>
    <p:sldLayoutId id="2147483682" r:id="rId16"/>
  </p:sldLayoutIdLst>
  <p:hf hdr="0" ftr="0" dt="0"/>
  <p:txStyles>
    <p:titleStyle>
      <a:lvl1pPr algn="l" defTabSz="914355" rtl="0" eaLnBrk="1" latinLnBrk="0" hangingPunct="1">
        <a:lnSpc>
          <a:spcPct val="100000"/>
        </a:lnSpc>
        <a:spcBef>
          <a:spcPct val="0"/>
        </a:spcBef>
        <a:buNone/>
        <a:defRPr sz="3600" b="1" kern="1200">
          <a:solidFill>
            <a:srgbClr val="323232"/>
          </a:solidFill>
          <a:latin typeface="+mj-lt"/>
          <a:ea typeface="+mj-ea"/>
          <a:cs typeface="+mj-cs"/>
        </a:defRPr>
      </a:lvl1pPr>
    </p:titleStyle>
    <p:bodyStyle>
      <a:lvl1pPr marL="180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1pPr>
      <a:lvl2pPr marL="864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2pPr>
      <a:lvl3pPr marL="1314450" indent="-179388"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4pPr>
      <a:lvl5pPr marL="2057297"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312_107559F5.xm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microsoft.com/office/2018/10/relationships/comments" Target="../comments/modernComment_2A6_AE1E5E4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328_3F5CE8F6.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hyperlink" Target="https://tillitsvalgtportalen.no/"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video" Target="https://www.youtube.com/embed/KhmcQnJOpmY?feature=oembed" TargetMode="Externa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8.xml"/><Relationship Id="rId1" Type="http://schemas.openxmlformats.org/officeDocument/2006/relationships/video" Target="https://www.youtube.com/embed/26_KcfsxUIk?feature=oembed" TargetMode="External"/><Relationship Id="rId5" Type="http://schemas.openxmlformats.org/officeDocument/2006/relationships/image" Target="../media/image78.jpeg"/><Relationship Id="rId4" Type="http://schemas.openxmlformats.org/officeDocument/2006/relationships/hyperlink" Target="https://www.youtube.com/watch?v=26_KcfsxUIk"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fltressurs.no/"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3.png"/><Relationship Id="rId4"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D89C6B-E365-4D5A-9C82-F2687C86F777}"/>
              </a:ext>
            </a:extLst>
          </p:cNvPr>
          <p:cNvSpPr>
            <a:spLocks noGrp="1"/>
          </p:cNvSpPr>
          <p:nvPr>
            <p:ph type="ctrTitle"/>
          </p:nvPr>
        </p:nvSpPr>
        <p:spPr>
          <a:xfrm>
            <a:off x="3660096" y="2864158"/>
            <a:ext cx="7858614" cy="1142651"/>
          </a:xfrm>
        </p:spPr>
        <p:txBody>
          <a:bodyPr/>
          <a:lstStyle/>
          <a:p>
            <a:r>
              <a:rPr lang="en-US" err="1"/>
              <a:t>Velkommen</a:t>
            </a:r>
            <a:r>
              <a:rPr lang="en-US"/>
              <a:t> </a:t>
            </a:r>
            <a:r>
              <a:rPr lang="en-US" err="1"/>
              <a:t>til</a:t>
            </a:r>
            <a:r>
              <a:rPr lang="en-US"/>
              <a:t> </a:t>
            </a:r>
            <a:r>
              <a:rPr lang="en-US" err="1"/>
              <a:t>kurs</a:t>
            </a:r>
            <a:r>
              <a:rPr lang="en-US"/>
              <a:t>!</a:t>
            </a:r>
          </a:p>
        </p:txBody>
      </p:sp>
      <p:sp>
        <p:nvSpPr>
          <p:cNvPr id="3" name="Undertittel 2">
            <a:extLst>
              <a:ext uri="{FF2B5EF4-FFF2-40B4-BE49-F238E27FC236}">
                <a16:creationId xmlns:a16="http://schemas.microsoft.com/office/drawing/2014/main" id="{5A0CA3D1-2D9E-4ED1-941F-0E14C8FEF065}"/>
              </a:ext>
            </a:extLst>
          </p:cNvPr>
          <p:cNvSpPr>
            <a:spLocks noGrp="1"/>
          </p:cNvSpPr>
          <p:nvPr>
            <p:ph type="subTitle" idx="1"/>
          </p:nvPr>
        </p:nvSpPr>
        <p:spPr>
          <a:xfrm>
            <a:off x="4106041" y="3561676"/>
            <a:ext cx="7000830" cy="307777"/>
          </a:xfrm>
        </p:spPr>
        <p:txBody>
          <a:bodyPr/>
          <a:lstStyle/>
          <a:p>
            <a:r>
              <a:rPr lang="en-US" sz="2000"/>
              <a:t>GRUNNOPPLÆRING MODUL 1 NETTBASERT</a:t>
            </a:r>
          </a:p>
        </p:txBody>
      </p:sp>
      <p:sp>
        <p:nvSpPr>
          <p:cNvPr id="4" name="Plassholder for lysbildenummer 3">
            <a:extLst>
              <a:ext uri="{FF2B5EF4-FFF2-40B4-BE49-F238E27FC236}">
                <a16:creationId xmlns:a16="http://schemas.microsoft.com/office/drawing/2014/main" id="{9268DD8E-AA24-FE48-BD70-84F795C4F674}"/>
              </a:ext>
            </a:extLst>
          </p:cNvPr>
          <p:cNvSpPr>
            <a:spLocks noGrp="1"/>
          </p:cNvSpPr>
          <p:nvPr>
            <p:ph type="sldNum" sz="quarter" idx="12"/>
          </p:nvPr>
        </p:nvSpPr>
        <p:spPr/>
        <p:txBody>
          <a:bodyPr/>
          <a:lstStyle/>
          <a:p>
            <a:fld id="{4CA162D6-F00B-4378-A732-E7D904156DA2}" type="slidenum">
              <a:rPr lang="en-US" smtClean="0"/>
              <a:pPr/>
              <a:t>1</a:t>
            </a:fld>
            <a:endParaRPr lang="en-US"/>
          </a:p>
        </p:txBody>
      </p:sp>
    </p:spTree>
    <p:extLst>
      <p:ext uri="{BB962C8B-B14F-4D97-AF65-F5344CB8AC3E}">
        <p14:creationId xmlns:p14="http://schemas.microsoft.com/office/powerpoint/2010/main" val="1621950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03E724-7995-CD41-8EF3-B2AB4B8706B5}"/>
              </a:ext>
            </a:extLst>
          </p:cNvPr>
          <p:cNvSpPr>
            <a:spLocks noGrp="1"/>
          </p:cNvSpPr>
          <p:nvPr>
            <p:ph type="title"/>
          </p:nvPr>
        </p:nvSpPr>
        <p:spPr/>
        <p:txBody>
          <a:bodyPr/>
          <a:lstStyle/>
          <a:p>
            <a:r>
              <a:rPr lang="nb-NO"/>
              <a:t>Temaer i denne bolken</a:t>
            </a:r>
          </a:p>
        </p:txBody>
      </p:sp>
      <p:sp>
        <p:nvSpPr>
          <p:cNvPr id="3" name="Plassholder for innhold 2">
            <a:extLst>
              <a:ext uri="{FF2B5EF4-FFF2-40B4-BE49-F238E27FC236}">
                <a16:creationId xmlns:a16="http://schemas.microsoft.com/office/drawing/2014/main" id="{756DA204-8672-D041-9365-2EB7E7F77072}"/>
              </a:ext>
            </a:extLst>
          </p:cNvPr>
          <p:cNvSpPr>
            <a:spLocks noGrp="1"/>
          </p:cNvSpPr>
          <p:nvPr>
            <p:ph idx="1"/>
          </p:nvPr>
        </p:nvSpPr>
        <p:spPr/>
        <p:txBody>
          <a:bodyPr vert="horz" lIns="0" tIns="0" rIns="0" bIns="0" rtlCol="0" anchor="t">
            <a:normAutofit/>
          </a:bodyPr>
          <a:lstStyle/>
          <a:p>
            <a:pPr>
              <a:spcAft>
                <a:spcPts val="1300"/>
              </a:spcAft>
            </a:pPr>
            <a:r>
              <a:rPr lang="nb-NO"/>
              <a:t>Rollen som bedriftstillitsvalgt</a:t>
            </a:r>
          </a:p>
          <a:p>
            <a:pPr>
              <a:spcAft>
                <a:spcPts val="1300"/>
              </a:spcAft>
            </a:pPr>
            <a:r>
              <a:rPr lang="nb-NO"/>
              <a:t>Organisering av tillitsvalgtarbeid</a:t>
            </a:r>
            <a:endParaRPr lang="nb-NO">
              <a:cs typeface="Arial"/>
            </a:endParaRPr>
          </a:p>
          <a:p>
            <a:pPr>
              <a:spcAft>
                <a:spcPts val="1300"/>
              </a:spcAft>
            </a:pPr>
            <a:r>
              <a:rPr lang="nb-NO">
                <a:ea typeface="+mn-lt"/>
                <a:cs typeface="+mn-lt"/>
              </a:rPr>
              <a:t>Ettervekst og rekruttering</a:t>
            </a:r>
            <a:endParaRPr lang="nb-NO"/>
          </a:p>
          <a:p>
            <a:pPr>
              <a:spcAft>
                <a:spcPts val="1300"/>
              </a:spcAft>
            </a:pPr>
            <a:r>
              <a:rPr lang="nb-NO">
                <a:cs typeface="Arial"/>
              </a:rPr>
              <a:t>Veien til tariffavtale</a:t>
            </a:r>
            <a:endParaRPr lang="nb-NO"/>
          </a:p>
          <a:p>
            <a:pPr>
              <a:spcAft>
                <a:spcPts val="1300"/>
              </a:spcAft>
            </a:pPr>
            <a:r>
              <a:rPr lang="nb-NO"/>
              <a:t>FLT på nett og verktøy for tillitsvalgte</a:t>
            </a:r>
            <a:endParaRPr lang="nb-NO">
              <a:cs typeface="Arial"/>
            </a:endParaRPr>
          </a:p>
          <a:p>
            <a:pPr marL="0" indent="0">
              <a:spcAft>
                <a:spcPts val="1300"/>
              </a:spcAft>
              <a:buNone/>
            </a:pPr>
            <a:endParaRPr lang="nb-NO">
              <a:cs typeface="Arial"/>
            </a:endParaRPr>
          </a:p>
        </p:txBody>
      </p:sp>
      <p:sp>
        <p:nvSpPr>
          <p:cNvPr id="4" name="Plassholder for lysbildenummer 3">
            <a:extLst>
              <a:ext uri="{FF2B5EF4-FFF2-40B4-BE49-F238E27FC236}">
                <a16:creationId xmlns:a16="http://schemas.microsoft.com/office/drawing/2014/main" id="{D53511FF-E8AC-724C-94EB-D2A0812C2BBF}"/>
              </a:ext>
            </a:extLst>
          </p:cNvPr>
          <p:cNvSpPr>
            <a:spLocks noGrp="1"/>
          </p:cNvSpPr>
          <p:nvPr>
            <p:ph type="sldNum" sz="quarter" idx="16"/>
          </p:nvPr>
        </p:nvSpPr>
        <p:spPr/>
        <p:txBody>
          <a:bodyPr/>
          <a:lstStyle/>
          <a:p>
            <a:fld id="{4CA162D6-F00B-4378-A732-E7D904156DA2}" type="slidenum">
              <a:rPr lang="en-US" smtClean="0"/>
              <a:pPr/>
              <a:t>10</a:t>
            </a:fld>
            <a:endParaRPr lang="en-US"/>
          </a:p>
        </p:txBody>
      </p:sp>
    </p:spTree>
    <p:extLst>
      <p:ext uri="{BB962C8B-B14F-4D97-AF65-F5344CB8AC3E}">
        <p14:creationId xmlns:p14="http://schemas.microsoft.com/office/powerpoint/2010/main" val="26513040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90F7141-2047-B04C-8E8D-B9E53771F7CE}"/>
              </a:ext>
            </a:extLst>
          </p:cNvPr>
          <p:cNvSpPr>
            <a:spLocks noGrp="1"/>
          </p:cNvSpPr>
          <p:nvPr>
            <p:ph idx="1"/>
          </p:nvPr>
        </p:nvSpPr>
        <p:spPr>
          <a:xfrm>
            <a:off x="1134216" y="1914525"/>
            <a:ext cx="6489097" cy="4562088"/>
          </a:xfrm>
          <a:ln>
            <a:noFill/>
          </a:ln>
        </p:spPr>
        <p:txBody>
          <a:bodyPr>
            <a:normAutofit/>
          </a:bodyPr>
          <a:lstStyle/>
          <a:p>
            <a:r>
              <a:rPr lang="nb-NO" sz="2200" dirty="0"/>
              <a:t>Navnet på bedriften</a:t>
            </a:r>
          </a:p>
          <a:p>
            <a:r>
              <a:rPr lang="nb-NO" sz="2200" dirty="0"/>
              <a:t>Når og hvor forhandlingene fant sted</a:t>
            </a:r>
          </a:p>
          <a:p>
            <a:r>
              <a:rPr lang="nb-NO" sz="2200" dirty="0"/>
              <a:t>Hvem som var til stede</a:t>
            </a:r>
          </a:p>
          <a:p>
            <a:r>
              <a:rPr lang="nb-NO" sz="2200" dirty="0"/>
              <a:t>Hva saken gjelder: Hvilke krav som ble satt fram og hvor (i overenskomsten) kravet/kravene er forankret</a:t>
            </a:r>
          </a:p>
          <a:p>
            <a:r>
              <a:rPr lang="nb-NO" sz="2200" dirty="0"/>
              <a:t>Hvilke(t) standpunkt partene tok</a:t>
            </a:r>
          </a:p>
          <a:p>
            <a:r>
              <a:rPr lang="nb-NO" sz="2200" dirty="0"/>
              <a:t>Hva partene ble enige om</a:t>
            </a:r>
          </a:p>
          <a:p>
            <a:r>
              <a:rPr lang="nb-NO" sz="2200" dirty="0"/>
              <a:t>Ved uenighet: Hovedpremisser eller begrunnelser for standpunktene</a:t>
            </a:r>
          </a:p>
          <a:p>
            <a:r>
              <a:rPr lang="nb-NO" sz="2200" dirty="0"/>
              <a:t>Underskrift av begge parter</a:t>
            </a:r>
          </a:p>
        </p:txBody>
      </p:sp>
      <p:sp>
        <p:nvSpPr>
          <p:cNvPr id="3" name="Tittel 2">
            <a:extLst>
              <a:ext uri="{FF2B5EF4-FFF2-40B4-BE49-F238E27FC236}">
                <a16:creationId xmlns:a16="http://schemas.microsoft.com/office/drawing/2014/main" id="{5D2D1CC6-14CB-5841-9915-29CDA9E8C755}"/>
              </a:ext>
            </a:extLst>
          </p:cNvPr>
          <p:cNvSpPr>
            <a:spLocks noGrp="1"/>
          </p:cNvSpPr>
          <p:nvPr>
            <p:ph type="title"/>
          </p:nvPr>
        </p:nvSpPr>
        <p:spPr/>
        <p:txBody>
          <a:bodyPr/>
          <a:lstStyle/>
          <a:p>
            <a:r>
              <a:rPr lang="nb-NO" dirty="0"/>
              <a:t>Hva skal en protokoll inneholde?</a:t>
            </a:r>
          </a:p>
        </p:txBody>
      </p:sp>
      <p:sp>
        <p:nvSpPr>
          <p:cNvPr id="4" name="Plassholder for lysbildenummer 3">
            <a:extLst>
              <a:ext uri="{FF2B5EF4-FFF2-40B4-BE49-F238E27FC236}">
                <a16:creationId xmlns:a16="http://schemas.microsoft.com/office/drawing/2014/main" id="{83A71074-1241-454F-BBAF-9B309B113220}"/>
              </a:ext>
            </a:extLst>
          </p:cNvPr>
          <p:cNvSpPr>
            <a:spLocks noGrp="1"/>
          </p:cNvSpPr>
          <p:nvPr>
            <p:ph type="sldNum" sz="quarter" idx="4"/>
          </p:nvPr>
        </p:nvSpPr>
        <p:spPr/>
        <p:txBody>
          <a:bodyPr/>
          <a:lstStyle/>
          <a:p>
            <a:fld id="{4CA162D6-F00B-4378-A732-E7D904156DA2}" type="slidenum">
              <a:rPr lang="en-US" dirty="0" smtClean="0"/>
              <a:pPr/>
              <a:t>100</a:t>
            </a:fld>
            <a:endParaRPr lang="en-US" dirty="0"/>
          </a:p>
        </p:txBody>
      </p:sp>
      <p:grpSp>
        <p:nvGrpSpPr>
          <p:cNvPr id="8" name="Gruppe 7">
            <a:extLst>
              <a:ext uri="{FF2B5EF4-FFF2-40B4-BE49-F238E27FC236}">
                <a16:creationId xmlns:a16="http://schemas.microsoft.com/office/drawing/2014/main" id="{3AD0F4C7-4B97-DE44-80A5-86AA60B6F5A4}"/>
              </a:ext>
            </a:extLst>
          </p:cNvPr>
          <p:cNvGrpSpPr/>
          <p:nvPr/>
        </p:nvGrpSpPr>
        <p:grpSpPr>
          <a:xfrm>
            <a:off x="8140148" y="1914524"/>
            <a:ext cx="3349487" cy="3218949"/>
            <a:chOff x="8060635" y="2763078"/>
            <a:chExt cx="3349487" cy="3218949"/>
          </a:xfrm>
        </p:grpSpPr>
        <p:sp>
          <p:nvSpPr>
            <p:cNvPr id="6" name="Avrundet rektangel 5">
              <a:extLst>
                <a:ext uri="{FF2B5EF4-FFF2-40B4-BE49-F238E27FC236}">
                  <a16:creationId xmlns:a16="http://schemas.microsoft.com/office/drawing/2014/main" id="{B915ABA3-7196-6842-9364-93A9E2F8BD68}"/>
                </a:ext>
              </a:extLst>
            </p:cNvPr>
            <p:cNvSpPr/>
            <p:nvPr/>
          </p:nvSpPr>
          <p:spPr>
            <a:xfrm>
              <a:off x="8060635" y="2763078"/>
              <a:ext cx="3349487" cy="3218949"/>
            </a:xfrm>
            <a:prstGeom prst="roundRect">
              <a:avLst>
                <a:gd name="adj" fmla="val 0"/>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9525" algn="ctr">
                <a:spcAft>
                  <a:spcPts val="800"/>
                </a:spcAft>
              </a:pPr>
              <a:r>
                <a:rPr lang="nb-NO" sz="2200" b="1" dirty="0"/>
                <a:t>Lag gjerne utkast til protokoll på forhånd</a:t>
              </a:r>
            </a:p>
            <a:p>
              <a:pPr marL="9525" algn="ctr">
                <a:spcAft>
                  <a:spcPts val="800"/>
                </a:spcAft>
              </a:pPr>
              <a:r>
                <a:rPr lang="nb-NO" sz="2200" dirty="0"/>
                <a:t>Dere blir bevisst på ønsket utfall, dere sparer tid og dere tar stilling til type tvist</a:t>
              </a:r>
            </a:p>
            <a:p>
              <a:pPr marL="9525" algn="ctr">
                <a:spcAft>
                  <a:spcPts val="800"/>
                </a:spcAft>
              </a:pPr>
              <a:endParaRPr lang="nb-NO" sz="100"/>
            </a:p>
          </p:txBody>
        </p:sp>
        <p:pic>
          <p:nvPicPr>
            <p:cNvPr id="7" name="Bilde 6">
              <a:extLst>
                <a:ext uri="{FF2B5EF4-FFF2-40B4-BE49-F238E27FC236}">
                  <a16:creationId xmlns:a16="http://schemas.microsoft.com/office/drawing/2014/main" id="{D232ECA1-1288-1F44-A3BD-01FF4E57D899}"/>
                </a:ext>
              </a:extLst>
            </p:cNvPr>
            <p:cNvPicPr>
              <a:picLocks noChangeAspect="1"/>
            </p:cNvPicPr>
            <p:nvPr/>
          </p:nvPicPr>
          <p:blipFill>
            <a:blip r:embed="rId3"/>
            <a:stretch>
              <a:fillRect/>
            </a:stretch>
          </p:blipFill>
          <p:spPr>
            <a:xfrm>
              <a:off x="9482818" y="2889092"/>
              <a:ext cx="498139" cy="619421"/>
            </a:xfrm>
            <a:prstGeom prst="rect">
              <a:avLst/>
            </a:prstGeom>
          </p:spPr>
        </p:pic>
      </p:grpSp>
    </p:spTree>
    <p:extLst>
      <p:ext uri="{BB962C8B-B14F-4D97-AF65-F5344CB8AC3E}">
        <p14:creationId xmlns:p14="http://schemas.microsoft.com/office/powerpoint/2010/main" val="247326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33535AC-C348-174A-B608-BAB96B0B0C35}"/>
              </a:ext>
            </a:extLst>
          </p:cNvPr>
          <p:cNvSpPr>
            <a:spLocks noGrp="1"/>
          </p:cNvSpPr>
          <p:nvPr>
            <p:ph idx="1"/>
          </p:nvPr>
        </p:nvSpPr>
        <p:spPr>
          <a:xfrm>
            <a:off x="2485937" y="1914525"/>
            <a:ext cx="7502888" cy="3104736"/>
          </a:xfrm>
          <a:ln>
            <a:solidFill>
              <a:schemeClr val="bg2"/>
            </a:solidFill>
          </a:ln>
        </p:spPr>
        <p:txBody>
          <a:bodyPr>
            <a:noAutofit/>
          </a:bodyPr>
          <a:lstStyle/>
          <a:p>
            <a:pPr marL="88900" indent="0" defTabSz="762000">
              <a:lnSpc>
                <a:spcPct val="120000"/>
              </a:lnSpc>
              <a:spcAft>
                <a:spcPts val="600"/>
              </a:spcAft>
              <a:buNone/>
            </a:pPr>
            <a:r>
              <a:rPr lang="nb-NO" sz="1600" b="1" dirty="0">
                <a:latin typeface="Verdana" panose="020B0604030504040204" pitchFamily="34" charset="0"/>
                <a:ea typeface="Verdana" panose="020B0604030504040204" pitchFamily="34" charset="0"/>
                <a:cs typeface="Verdana" panose="020B0604030504040204" pitchFamily="34" charset="0"/>
              </a:rPr>
              <a:t>Protokoll 14.4.2018</a:t>
            </a:r>
          </a:p>
          <a:p>
            <a:pPr marL="88900" indent="0" defTabSz="762000">
              <a:lnSpc>
                <a:spcPct val="120000"/>
              </a:lnSpc>
              <a:spcAft>
                <a:spcPts val="600"/>
              </a:spcAft>
              <a:buNone/>
            </a:pPr>
            <a:r>
              <a:rPr lang="nb-NO" sz="1600" b="1" dirty="0">
                <a:latin typeface="Verdana" panose="020B0604030504040204" pitchFamily="34" charset="0"/>
                <a:ea typeface="Verdana" panose="020B0604030504040204" pitchFamily="34" charset="0"/>
                <a:cs typeface="Verdana" panose="020B0604030504040204" pitchFamily="34" charset="0"/>
              </a:rPr>
              <a:t>V</a:t>
            </a:r>
            <a:r>
              <a:rPr lang="nb-NO" sz="1400" b="1" dirty="0">
                <a:latin typeface="Verdana" panose="020B0604030504040204" pitchFamily="34" charset="0"/>
                <a:ea typeface="Verdana" panose="020B0604030504040204" pitchFamily="34" charset="0"/>
                <a:cs typeface="Verdana" panose="020B0604030504040204" pitchFamily="34" charset="0"/>
              </a:rPr>
              <a:t>edr. forlengelse av nåværende midlertidig avtale</a:t>
            </a:r>
          </a:p>
          <a:p>
            <a:pPr marL="88900" indent="0" defTabSz="762000">
              <a:lnSpc>
                <a:spcPct val="120000"/>
              </a:lnSpc>
              <a:spcAft>
                <a:spcPts val="600"/>
              </a:spcAft>
              <a:buNone/>
            </a:pPr>
            <a:r>
              <a:rPr lang="nb-NO" sz="1400" dirty="0">
                <a:latin typeface="Verdana" panose="020B0604030504040204" pitchFamily="34" charset="0"/>
                <a:ea typeface="Verdana" panose="020B0604030504040204" pitchFamily="34" charset="0"/>
                <a:cs typeface="Verdana" panose="020B0604030504040204" pitchFamily="34" charset="0"/>
              </a:rPr>
              <a:t>Avtalens videre gyldighet:</a:t>
            </a:r>
          </a:p>
          <a:p>
            <a:pPr marL="88900" indent="0" defTabSz="762000">
              <a:lnSpc>
                <a:spcPct val="120000"/>
              </a:lnSpc>
              <a:spcAft>
                <a:spcPts val="600"/>
              </a:spcAft>
              <a:buNone/>
            </a:pPr>
            <a:r>
              <a:rPr lang="nb-NO" sz="1400" dirty="0">
                <a:latin typeface="Verdana" panose="020B0604030504040204" pitchFamily="34" charset="0"/>
                <a:ea typeface="Verdana" panose="020B0604030504040204" pitchFamily="34" charset="0"/>
                <a:cs typeface="Verdana" panose="020B0604030504040204" pitchFamily="34" charset="0"/>
              </a:rPr>
              <a:t>Partene er enig om å forlenge den midlertidige avtalen av 14.9.2017 med 6 mnd. fra 1.5.2018.</a:t>
            </a:r>
          </a:p>
          <a:p>
            <a:pPr marL="88900" indent="0" defTabSz="762000">
              <a:lnSpc>
                <a:spcPct val="120000"/>
              </a:lnSpc>
              <a:spcAft>
                <a:spcPts val="1800"/>
              </a:spcAft>
              <a:buNone/>
            </a:pPr>
            <a:r>
              <a:rPr lang="nb-NO" sz="1400" dirty="0">
                <a:latin typeface="Verdana" panose="020B0604030504040204" pitchFamily="34" charset="0"/>
                <a:ea typeface="Verdana" panose="020B0604030504040204" pitchFamily="34" charset="0"/>
                <a:cs typeface="Verdana" panose="020B0604030504040204" pitchFamily="34" charset="0"/>
              </a:rPr>
              <a:t>Det er en forutsetning at partene i perioden møtes for å utarbeide en permanent avtale.</a:t>
            </a:r>
          </a:p>
          <a:p>
            <a:pPr marL="88900" indent="0" defTabSz="762000">
              <a:lnSpc>
                <a:spcPct val="120000"/>
              </a:lnSpc>
              <a:spcAft>
                <a:spcPts val="0"/>
              </a:spcAft>
              <a:buNone/>
            </a:pPr>
            <a:r>
              <a:rPr lang="nb-NO" sz="1400" dirty="0">
                <a:latin typeface="Verdana" panose="020B0604030504040204" pitchFamily="34" charset="0"/>
                <a:ea typeface="Verdana" panose="020B0604030504040204" pitchFamily="34" charset="0"/>
                <a:cs typeface="Verdana" panose="020B0604030504040204" pitchFamily="34" charset="0"/>
              </a:rPr>
              <a:t>For bedriften					For bedriftsgruppa</a:t>
            </a:r>
          </a:p>
          <a:p>
            <a:pPr marL="88900" indent="0" defTabSz="762000">
              <a:lnSpc>
                <a:spcPct val="120000"/>
              </a:lnSpc>
              <a:spcAft>
                <a:spcPts val="600"/>
              </a:spcAft>
              <a:buNone/>
            </a:pPr>
            <a:r>
              <a:rPr lang="nb-NO" sz="1400" dirty="0">
                <a:latin typeface="Verdana" panose="020B0604030504040204" pitchFamily="34" charset="0"/>
                <a:ea typeface="Verdana" panose="020B0604030504040204" pitchFamily="34" charset="0"/>
                <a:cs typeface="Verdana" panose="020B0604030504040204" pitchFamily="34" charset="0"/>
              </a:rPr>
              <a:t>(sign.)						(sign.)</a:t>
            </a:r>
          </a:p>
          <a:p>
            <a:pPr marL="88900" indent="0" defTabSz="762000">
              <a:lnSpc>
                <a:spcPct val="120000"/>
              </a:lnSpc>
              <a:spcAft>
                <a:spcPts val="600"/>
              </a:spcAft>
              <a:buNone/>
            </a:pPr>
            <a:endParaRPr lang="nb-NO" sz="1400">
              <a:latin typeface="Verdana" panose="020B0604030504040204" pitchFamily="34" charset="0"/>
              <a:ea typeface="Verdana" panose="020B0604030504040204" pitchFamily="34" charset="0"/>
              <a:cs typeface="Verdana" panose="020B0604030504040204" pitchFamily="34" charset="0"/>
            </a:endParaRPr>
          </a:p>
        </p:txBody>
      </p:sp>
      <p:sp>
        <p:nvSpPr>
          <p:cNvPr id="3" name="Tittel 2">
            <a:extLst>
              <a:ext uri="{FF2B5EF4-FFF2-40B4-BE49-F238E27FC236}">
                <a16:creationId xmlns:a16="http://schemas.microsoft.com/office/drawing/2014/main" id="{FA2ECFE0-D57D-5748-BE92-DA2FAEC80AF3}"/>
              </a:ext>
            </a:extLst>
          </p:cNvPr>
          <p:cNvSpPr>
            <a:spLocks noGrp="1"/>
          </p:cNvSpPr>
          <p:nvPr>
            <p:ph type="title"/>
          </p:nvPr>
        </p:nvSpPr>
        <p:spPr/>
        <p:txBody>
          <a:bodyPr/>
          <a:lstStyle/>
          <a:p>
            <a:r>
              <a:rPr lang="nb-NO" dirty="0"/>
              <a:t>Eksempel på en </a:t>
            </a:r>
            <a:r>
              <a:rPr lang="nb-NO" dirty="0">
                <a:solidFill>
                  <a:schemeClr val="tx2"/>
                </a:solidFill>
              </a:rPr>
              <a:t>dårlig</a:t>
            </a:r>
            <a:r>
              <a:rPr lang="nb-NO" dirty="0"/>
              <a:t> protokoll</a:t>
            </a:r>
          </a:p>
        </p:txBody>
      </p:sp>
      <p:sp>
        <p:nvSpPr>
          <p:cNvPr id="4" name="Plassholder for lysbildenummer 3">
            <a:extLst>
              <a:ext uri="{FF2B5EF4-FFF2-40B4-BE49-F238E27FC236}">
                <a16:creationId xmlns:a16="http://schemas.microsoft.com/office/drawing/2014/main" id="{D6BA9840-7358-D34B-9F02-900ED9D5A535}"/>
              </a:ext>
            </a:extLst>
          </p:cNvPr>
          <p:cNvSpPr>
            <a:spLocks noGrp="1"/>
          </p:cNvSpPr>
          <p:nvPr>
            <p:ph type="sldNum" sz="quarter" idx="4"/>
          </p:nvPr>
        </p:nvSpPr>
        <p:spPr/>
        <p:txBody>
          <a:bodyPr/>
          <a:lstStyle/>
          <a:p>
            <a:fld id="{4CA162D6-F00B-4378-A732-E7D904156DA2}" type="slidenum">
              <a:rPr lang="en-US" dirty="0" smtClean="0"/>
              <a:pPr/>
              <a:t>101</a:t>
            </a:fld>
            <a:endParaRPr lang="en-US" dirty="0"/>
          </a:p>
        </p:txBody>
      </p:sp>
      <p:sp>
        <p:nvSpPr>
          <p:cNvPr id="5" name="TekstSylinder 4">
            <a:extLst>
              <a:ext uri="{FF2B5EF4-FFF2-40B4-BE49-F238E27FC236}">
                <a16:creationId xmlns:a16="http://schemas.microsoft.com/office/drawing/2014/main" id="{976726A2-175D-BF46-9692-AF5FE847F746}"/>
              </a:ext>
            </a:extLst>
          </p:cNvPr>
          <p:cNvSpPr txBox="1"/>
          <p:nvPr/>
        </p:nvSpPr>
        <p:spPr>
          <a:xfrm>
            <a:off x="2485937" y="5300665"/>
            <a:ext cx="7502888" cy="523220"/>
          </a:xfrm>
          <a:prstGeom prst="rect">
            <a:avLst/>
          </a:prstGeom>
          <a:noFill/>
        </p:spPr>
        <p:txBody>
          <a:bodyPr wrap="square" rtlCol="0">
            <a:spAutoFit/>
          </a:bodyPr>
          <a:lstStyle/>
          <a:p>
            <a:pPr algn="ctr"/>
            <a:r>
              <a:rPr lang="nb-NO" sz="2800" dirty="0">
                <a:solidFill>
                  <a:schemeClr val="tx2"/>
                </a:solidFill>
              </a:rPr>
              <a:t>Hvor? Hvem? Hvilken avtale? Varighet?</a:t>
            </a:r>
          </a:p>
        </p:txBody>
      </p:sp>
    </p:spTree>
    <p:extLst>
      <p:ext uri="{BB962C8B-B14F-4D97-AF65-F5344CB8AC3E}">
        <p14:creationId xmlns:p14="http://schemas.microsoft.com/office/powerpoint/2010/main" val="7536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33535AC-C348-174A-B608-BAB96B0B0C35}"/>
              </a:ext>
            </a:extLst>
          </p:cNvPr>
          <p:cNvSpPr>
            <a:spLocks noGrp="1"/>
          </p:cNvSpPr>
          <p:nvPr>
            <p:ph idx="1"/>
          </p:nvPr>
        </p:nvSpPr>
        <p:spPr>
          <a:xfrm>
            <a:off x="1171574" y="1914524"/>
            <a:ext cx="9872663" cy="4143375"/>
          </a:xfrm>
          <a:ln>
            <a:solidFill>
              <a:schemeClr val="bg2"/>
            </a:solidFill>
          </a:ln>
        </p:spPr>
        <p:txBody>
          <a:bodyPr>
            <a:noAutofit/>
          </a:bodyPr>
          <a:lstStyle/>
          <a:p>
            <a:pPr marL="88900" indent="0" defTabSz="762000">
              <a:lnSpc>
                <a:spcPct val="120000"/>
              </a:lnSpc>
              <a:spcAft>
                <a:spcPts val="600"/>
              </a:spcAft>
              <a:buNone/>
            </a:pPr>
            <a:r>
              <a:rPr lang="nb-NO" sz="1400" b="1" dirty="0">
                <a:latin typeface="Verdana" panose="020B0604030504040204" pitchFamily="34" charset="0"/>
                <a:ea typeface="Verdana" panose="020B0604030504040204" pitchFamily="34" charset="0"/>
                <a:cs typeface="Verdana" panose="020B0604030504040204" pitchFamily="34" charset="0"/>
              </a:rPr>
              <a:t>Protokoll</a:t>
            </a:r>
          </a:p>
          <a:p>
            <a:pPr marL="88900" indent="0" defTabSz="762000">
              <a:lnSpc>
                <a:spcPct val="120000"/>
              </a:lnSpc>
              <a:spcAft>
                <a:spcPts val="600"/>
              </a:spcAft>
              <a:buNone/>
            </a:pPr>
            <a:r>
              <a:rPr lang="nb-NO" sz="1400" dirty="0">
                <a:latin typeface="Verdana" panose="020B0604030504040204" pitchFamily="34" charset="0"/>
                <a:ea typeface="Verdana" panose="020B0604030504040204" pitchFamily="34" charset="0"/>
                <a:cs typeface="Verdana" panose="020B0604030504040204" pitchFamily="34" charset="0"/>
              </a:rPr>
              <a:t>14.4.2018 </a:t>
            </a:r>
            <a:r>
              <a:rPr lang="nb-NO" sz="1400" dirty="0">
                <a:solidFill>
                  <a:schemeClr val="tx2"/>
                </a:solidFill>
                <a:latin typeface="Verdana" panose="020B0604030504040204" pitchFamily="34" charset="0"/>
                <a:ea typeface="Verdana" panose="020B0604030504040204" pitchFamily="34" charset="0"/>
                <a:cs typeface="Verdana" panose="020B0604030504040204" pitchFamily="34" charset="0"/>
              </a:rPr>
              <a:t>ble det holdt forhandlingsmøte i Indre Ytrefjord Masseproduksjon AS mellom ledelsen og FLT-klubben.</a:t>
            </a:r>
          </a:p>
          <a:p>
            <a:pPr marL="88900" indent="0" defTabSz="762000">
              <a:lnSpc>
                <a:spcPct val="120000"/>
              </a:lnSpc>
              <a:spcAft>
                <a:spcPts val="600"/>
              </a:spcAft>
              <a:buNone/>
            </a:pPr>
            <a:r>
              <a:rPr lang="nb-NO" sz="1400" dirty="0">
                <a:solidFill>
                  <a:schemeClr val="tx2"/>
                </a:solidFill>
                <a:latin typeface="Verdana" panose="020B0604030504040204" pitchFamily="34" charset="0"/>
                <a:ea typeface="Verdana" panose="020B0604030504040204" pitchFamily="34" charset="0"/>
                <a:cs typeface="Verdana" panose="020B0604030504040204" pitchFamily="34" charset="0"/>
              </a:rPr>
              <a:t>Fra bedriften: Kari Karlsen (HR-manager), Jens Jensen(Produksjonssjef)</a:t>
            </a:r>
            <a:r>
              <a:rPr lang="en-US" sz="1400" dirty="0">
                <a:solidFill>
                  <a:schemeClr val="tx2"/>
                </a:solidFill>
                <a:latin typeface="Verdana" panose="020B0604030504040204" pitchFamily="34" charset="0"/>
                <a:ea typeface="Verdana" panose="020B0604030504040204" pitchFamily="34" charset="0"/>
                <a:cs typeface="Verdana" panose="020B0604030504040204" pitchFamily="34" charset="0"/>
              </a:rPr>
              <a:t>​</a:t>
            </a:r>
          </a:p>
          <a:p>
            <a:pPr marL="88900" indent="0" defTabSz="762000">
              <a:lnSpc>
                <a:spcPct val="120000"/>
              </a:lnSpc>
              <a:spcAft>
                <a:spcPts val="600"/>
              </a:spcAft>
              <a:buNone/>
            </a:pPr>
            <a:r>
              <a:rPr lang="nb-NO" sz="1400" dirty="0">
                <a:solidFill>
                  <a:schemeClr val="tx2"/>
                </a:solidFill>
                <a:latin typeface="Verdana" panose="020B0604030504040204" pitchFamily="34" charset="0"/>
                <a:ea typeface="Verdana" panose="020B0604030504040204" pitchFamily="34" charset="0"/>
                <a:cs typeface="Verdana" panose="020B0604030504040204" pitchFamily="34" charset="0"/>
              </a:rPr>
              <a:t>Fra FLT: Hilde Helgesen (leder FLT-klubben), Ole Olsen (nestleder), Hans Hansen (sekretær)</a:t>
            </a:r>
            <a:r>
              <a:rPr lang="en-US" sz="1400" dirty="0">
                <a:solidFill>
                  <a:schemeClr val="tx2"/>
                </a:solidFill>
                <a:latin typeface="Verdana" panose="020B0604030504040204" pitchFamily="34" charset="0"/>
                <a:ea typeface="Verdana" panose="020B0604030504040204" pitchFamily="34" charset="0"/>
                <a:cs typeface="Verdana" panose="020B0604030504040204" pitchFamily="34" charset="0"/>
              </a:rPr>
              <a:t>​</a:t>
            </a:r>
          </a:p>
          <a:p>
            <a:pPr marL="88900" indent="0" defTabSz="762000">
              <a:lnSpc>
                <a:spcPct val="120000"/>
              </a:lnSpc>
              <a:spcAft>
                <a:spcPts val="600"/>
              </a:spcAft>
              <a:buNone/>
            </a:pPr>
            <a:r>
              <a:rPr lang="nb-NO" sz="1400" dirty="0">
                <a:solidFill>
                  <a:schemeClr val="tx2"/>
                </a:solidFill>
                <a:latin typeface="Verdana" panose="020B0604030504040204" pitchFamily="34" charset="0"/>
                <a:ea typeface="Verdana" panose="020B0604030504040204" pitchFamily="34" charset="0"/>
                <a:cs typeface="Verdana" panose="020B0604030504040204" pitchFamily="34" charset="0"/>
              </a:rPr>
              <a:t>Møtet gjaldt midlertidig sær</a:t>
            </a:r>
            <a:r>
              <a:rPr lang="nb-NO" sz="1400" dirty="0">
                <a:latin typeface="Verdana" panose="020B0604030504040204" pitchFamily="34" charset="0"/>
                <a:ea typeface="Verdana" panose="020B0604030504040204" pitchFamily="34" charset="0"/>
                <a:cs typeface="Verdana" panose="020B0604030504040204" pitchFamily="34" charset="0"/>
              </a:rPr>
              <a:t>avtale</a:t>
            </a:r>
            <a:r>
              <a:rPr lang="nb-NO" sz="1400" dirty="0">
                <a:solidFill>
                  <a:schemeClr val="tx2"/>
                </a:solidFill>
                <a:latin typeface="Verdana" panose="020B0604030504040204" pitchFamily="34" charset="0"/>
                <a:ea typeface="Verdana" panose="020B0604030504040204" pitchFamily="34" charset="0"/>
                <a:cs typeface="Verdana" panose="020B0604030504040204" pitchFamily="34" charset="0"/>
              </a:rPr>
              <a:t> om </a:t>
            </a:r>
            <a:r>
              <a:rPr lang="nb-NO" sz="1400" dirty="0" err="1">
                <a:solidFill>
                  <a:schemeClr val="tx2"/>
                </a:solidFill>
                <a:latin typeface="Verdana" panose="020B0604030504040204" pitchFamily="34" charset="0"/>
                <a:ea typeface="Verdana" panose="020B0604030504040204" pitchFamily="34" charset="0"/>
                <a:cs typeface="Verdana" panose="020B0604030504040204" pitchFamily="34" charset="0"/>
              </a:rPr>
              <a:t>beredskapssvakt</a:t>
            </a:r>
            <a:r>
              <a:rPr lang="nb-NO" sz="1400" dirty="0">
                <a:solidFill>
                  <a:schemeClr val="tx2"/>
                </a:solidFill>
                <a:latin typeface="Verdana" panose="020B0604030504040204" pitchFamily="34" charset="0"/>
                <a:ea typeface="Verdana" panose="020B0604030504040204" pitchFamily="34" charset="0"/>
                <a:cs typeface="Verdana" panose="020B0604030504040204" pitchFamily="34" charset="0"/>
              </a:rPr>
              <a:t>, datert 01.03.2017. Ledelsen mente avtalen var gått ut, mens FLT mente den var gyldig fordi den ikke var sagt opp.</a:t>
            </a:r>
            <a:r>
              <a:rPr lang="en-US" sz="1400" dirty="0">
                <a:solidFill>
                  <a:schemeClr val="tx2"/>
                </a:solidFill>
                <a:latin typeface="Verdana" panose="020B0604030504040204" pitchFamily="34" charset="0"/>
                <a:ea typeface="Verdana" panose="020B0604030504040204" pitchFamily="34" charset="0"/>
                <a:cs typeface="Verdana" panose="020B0604030504040204" pitchFamily="34" charset="0"/>
              </a:rPr>
              <a:t>​</a:t>
            </a:r>
          </a:p>
          <a:p>
            <a:pPr marL="88900" indent="0" defTabSz="762000">
              <a:lnSpc>
                <a:spcPct val="120000"/>
              </a:lnSpc>
              <a:spcAft>
                <a:spcPts val="600"/>
              </a:spcAft>
              <a:buNone/>
            </a:pPr>
            <a:r>
              <a:rPr lang="nb-NO" sz="1400" dirty="0">
                <a:latin typeface="Verdana" panose="020B0604030504040204" pitchFamily="34" charset="0"/>
                <a:ea typeface="Verdana" panose="020B0604030504040204" pitchFamily="34" charset="0"/>
                <a:cs typeface="Verdana" panose="020B0604030504040204" pitchFamily="34" charset="0"/>
              </a:rPr>
              <a:t>Avtalens videre gyldighet:</a:t>
            </a:r>
            <a:r>
              <a:rPr lang="en-US" sz="1400" dirty="0">
                <a:latin typeface="Verdana" panose="020B0604030504040204" pitchFamily="34" charset="0"/>
                <a:ea typeface="Verdana" panose="020B0604030504040204" pitchFamily="34" charset="0"/>
                <a:cs typeface="Verdana" panose="020B0604030504040204" pitchFamily="34" charset="0"/>
              </a:rPr>
              <a:t>​ </a:t>
            </a:r>
            <a:r>
              <a:rPr lang="nb-NO" sz="1400" dirty="0">
                <a:latin typeface="Verdana" panose="020B0604030504040204" pitchFamily="34" charset="0"/>
                <a:ea typeface="Verdana" panose="020B0604030504040204" pitchFamily="34" charset="0"/>
                <a:cs typeface="Verdana" panose="020B0604030504040204" pitchFamily="34" charset="0"/>
              </a:rPr>
              <a:t>Partene ble enig om at den midlertidige avtalen av 01.03.2017 ble forlenget med </a:t>
            </a:r>
            <a:r>
              <a:rPr lang="nb-NO" sz="1400" dirty="0">
                <a:solidFill>
                  <a:schemeClr val="tx2"/>
                </a:solidFill>
                <a:latin typeface="Verdana" panose="020B0604030504040204" pitchFamily="34" charset="0"/>
                <a:ea typeface="Verdana" panose="020B0604030504040204" pitchFamily="34" charset="0"/>
                <a:cs typeface="Verdana" panose="020B0604030504040204" pitchFamily="34" charset="0"/>
              </a:rPr>
              <a:t>ytterligere</a:t>
            </a:r>
            <a:r>
              <a:rPr lang="nb-NO" sz="1400" dirty="0">
                <a:latin typeface="Verdana" panose="020B0604030504040204" pitchFamily="34" charset="0"/>
                <a:ea typeface="Verdana" panose="020B0604030504040204" pitchFamily="34" charset="0"/>
                <a:cs typeface="Verdana" panose="020B0604030504040204" pitchFamily="34" charset="0"/>
              </a:rPr>
              <a:t> 6 </a:t>
            </a:r>
            <a:r>
              <a:rPr lang="nb-NO" sz="1400" dirty="0" err="1">
                <a:latin typeface="Verdana" panose="020B0604030504040204" pitchFamily="34" charset="0"/>
                <a:ea typeface="Verdana" panose="020B0604030504040204" pitchFamily="34" charset="0"/>
                <a:cs typeface="Verdana" panose="020B0604030504040204" pitchFamily="34" charset="0"/>
              </a:rPr>
              <a:t>mnd</a:t>
            </a:r>
            <a:r>
              <a:rPr lang="nb-NO" sz="1400" dirty="0">
                <a:latin typeface="Verdana" panose="020B0604030504040204" pitchFamily="34" charset="0"/>
                <a:ea typeface="Verdana" panose="020B0604030504040204" pitchFamily="34" charset="0"/>
                <a:cs typeface="Verdana" panose="020B0604030504040204" pitchFamily="34" charset="0"/>
              </a:rPr>
              <a:t>, </a:t>
            </a:r>
            <a:r>
              <a:rPr lang="nb-NO" sz="1400" dirty="0">
                <a:solidFill>
                  <a:schemeClr val="tx2"/>
                </a:solidFill>
                <a:latin typeface="Verdana" panose="020B0604030504040204" pitchFamily="34" charset="0"/>
                <a:ea typeface="Verdana" panose="020B0604030504040204" pitchFamily="34" charset="0"/>
                <a:cs typeface="Verdana" panose="020B0604030504040204" pitchFamily="34" charset="0"/>
              </a:rPr>
              <a:t>slik at den gjelder frem til 01.09.2018</a:t>
            </a:r>
            <a:r>
              <a:rPr lang="nb-NO" sz="1400" dirty="0">
                <a:latin typeface="Verdana" panose="020B0604030504040204" pitchFamily="34" charset="0"/>
                <a:ea typeface="Verdana" panose="020B0604030504040204" pitchFamily="34" charset="0"/>
                <a:cs typeface="Verdana" panose="020B0604030504040204" pitchFamily="34" charset="0"/>
              </a:rPr>
              <a:t>.</a:t>
            </a:r>
            <a:r>
              <a:rPr lang="en-US" sz="1400" dirty="0">
                <a:latin typeface="Verdana" panose="020B0604030504040204" pitchFamily="34" charset="0"/>
                <a:ea typeface="Verdana" panose="020B0604030504040204" pitchFamily="34" charset="0"/>
                <a:cs typeface="Verdana" panose="020B0604030504040204" pitchFamily="34" charset="0"/>
              </a:rPr>
              <a:t>​</a:t>
            </a:r>
          </a:p>
          <a:p>
            <a:pPr marL="88900" indent="0" defTabSz="762000">
              <a:lnSpc>
                <a:spcPct val="120000"/>
              </a:lnSpc>
              <a:spcAft>
                <a:spcPts val="1200"/>
              </a:spcAft>
              <a:buNone/>
            </a:pPr>
            <a:r>
              <a:rPr lang="nb-NO" sz="1400" dirty="0">
                <a:latin typeface="Verdana" panose="020B0604030504040204" pitchFamily="34" charset="0"/>
                <a:ea typeface="Verdana" panose="020B0604030504040204" pitchFamily="34" charset="0"/>
                <a:cs typeface="Verdana" panose="020B0604030504040204" pitchFamily="34" charset="0"/>
              </a:rPr>
              <a:t>Det er en forutsetning at partene i perioden møtes for å utarbeide en permanent avtale </a:t>
            </a:r>
            <a:r>
              <a:rPr lang="nb-NO" sz="1400" dirty="0">
                <a:solidFill>
                  <a:schemeClr val="tx2"/>
                </a:solidFill>
                <a:latin typeface="Verdana" panose="020B0604030504040204" pitchFamily="34" charset="0"/>
                <a:ea typeface="Verdana" panose="020B0604030504040204" pitchFamily="34" charset="0"/>
                <a:cs typeface="Verdana" panose="020B0604030504040204" pitchFamily="34" charset="0"/>
              </a:rPr>
              <a:t>som blir </a:t>
            </a:r>
            <a:r>
              <a:rPr lang="nb-NO" sz="1400" dirty="0" err="1">
                <a:solidFill>
                  <a:schemeClr val="tx2"/>
                </a:solidFill>
                <a:latin typeface="Verdana" panose="020B0604030504040204" pitchFamily="34" charset="0"/>
                <a:ea typeface="Verdana" panose="020B0604030504040204" pitchFamily="34" charset="0"/>
                <a:cs typeface="Verdana" panose="020B0604030504040204" pitchFamily="34" charset="0"/>
              </a:rPr>
              <a:t>ihht</a:t>
            </a:r>
            <a:r>
              <a:rPr lang="nb-NO" sz="1400" dirty="0">
                <a:solidFill>
                  <a:schemeClr val="tx2"/>
                </a:solidFill>
                <a:latin typeface="Verdana" panose="020B0604030504040204" pitchFamily="34" charset="0"/>
                <a:ea typeface="Verdana" panose="020B0604030504040204" pitchFamily="34" charset="0"/>
                <a:cs typeface="Verdana" panose="020B0604030504040204" pitchFamily="34" charset="0"/>
              </a:rPr>
              <a:t> § 16 i </a:t>
            </a:r>
            <a:r>
              <a:rPr lang="nb-NO" sz="1400" dirty="0" err="1">
                <a:solidFill>
                  <a:schemeClr val="tx2"/>
                </a:solidFill>
                <a:latin typeface="Verdana" panose="020B0604030504040204" pitchFamily="34" charset="0"/>
                <a:ea typeface="Verdana" panose="020B0604030504040204" pitchFamily="34" charset="0"/>
                <a:cs typeface="Verdana" panose="020B0604030504040204" pitchFamily="34" charset="0"/>
              </a:rPr>
              <a:t>FLTs</a:t>
            </a:r>
            <a:r>
              <a:rPr lang="nb-NO" sz="1400" dirty="0">
                <a:solidFill>
                  <a:schemeClr val="tx2"/>
                </a:solidFill>
                <a:latin typeface="Verdana" panose="020B0604030504040204" pitchFamily="34" charset="0"/>
                <a:ea typeface="Verdana" panose="020B0604030504040204" pitchFamily="34" charset="0"/>
                <a:cs typeface="Verdana" panose="020B0604030504040204" pitchFamily="34" charset="0"/>
              </a:rPr>
              <a:t>’ overenskomst for tekniske funksjonærer. Ledelsen leverer et første revidert utkast innen 01.06.2017</a:t>
            </a:r>
            <a:r>
              <a:rPr lang="nb-NO" sz="1400" dirty="0">
                <a:latin typeface="Verdana" panose="020B0604030504040204" pitchFamily="34" charset="0"/>
                <a:ea typeface="Verdana" panose="020B0604030504040204" pitchFamily="34" charset="0"/>
                <a:cs typeface="Verdana" panose="020B0604030504040204" pitchFamily="34" charset="0"/>
              </a:rPr>
              <a:t>.</a:t>
            </a:r>
            <a:endParaRPr lang="en-US" sz="1400">
              <a:latin typeface="Verdana" panose="020B0604030504040204" pitchFamily="34" charset="0"/>
              <a:ea typeface="Verdana" panose="020B0604030504040204" pitchFamily="34" charset="0"/>
              <a:cs typeface="Verdana" panose="020B0604030504040204" pitchFamily="34" charset="0"/>
            </a:endParaRPr>
          </a:p>
          <a:p>
            <a:pPr marL="88900" indent="0" defTabSz="762000">
              <a:lnSpc>
                <a:spcPct val="120000"/>
              </a:lnSpc>
              <a:spcAft>
                <a:spcPts val="0"/>
              </a:spcAft>
              <a:buNone/>
            </a:pPr>
            <a:r>
              <a:rPr lang="nb-NO" sz="1400" dirty="0">
                <a:latin typeface="Verdana" panose="020B0604030504040204" pitchFamily="34" charset="0"/>
                <a:ea typeface="Verdana" panose="020B0604030504040204" pitchFamily="34" charset="0"/>
                <a:cs typeface="Verdana" panose="020B0604030504040204" pitchFamily="34" charset="0"/>
              </a:rPr>
              <a:t>For bedriften					For bedriftsgruppa</a:t>
            </a:r>
          </a:p>
          <a:p>
            <a:pPr marL="88900" indent="0" defTabSz="762000">
              <a:lnSpc>
                <a:spcPct val="120000"/>
              </a:lnSpc>
              <a:spcAft>
                <a:spcPts val="600"/>
              </a:spcAft>
              <a:buNone/>
            </a:pPr>
            <a:r>
              <a:rPr lang="nb-NO" sz="1400" dirty="0">
                <a:latin typeface="Verdana" panose="020B0604030504040204" pitchFamily="34" charset="0"/>
                <a:ea typeface="Verdana" panose="020B0604030504040204" pitchFamily="34" charset="0"/>
                <a:cs typeface="Verdana" panose="020B0604030504040204" pitchFamily="34" charset="0"/>
              </a:rPr>
              <a:t>(sign.)						(sign.)</a:t>
            </a:r>
          </a:p>
          <a:p>
            <a:pPr marL="88900" indent="0" defTabSz="762000">
              <a:lnSpc>
                <a:spcPct val="120000"/>
              </a:lnSpc>
              <a:spcAft>
                <a:spcPts val="600"/>
              </a:spcAft>
              <a:buNone/>
            </a:pPr>
            <a:endParaRPr lang="nb-NO" sz="1400">
              <a:latin typeface="Verdana" panose="020B0604030504040204" pitchFamily="34" charset="0"/>
              <a:ea typeface="Verdana" panose="020B0604030504040204" pitchFamily="34" charset="0"/>
              <a:cs typeface="Verdana" panose="020B0604030504040204" pitchFamily="34" charset="0"/>
            </a:endParaRPr>
          </a:p>
        </p:txBody>
      </p:sp>
      <p:sp>
        <p:nvSpPr>
          <p:cNvPr id="3" name="Tittel 2">
            <a:extLst>
              <a:ext uri="{FF2B5EF4-FFF2-40B4-BE49-F238E27FC236}">
                <a16:creationId xmlns:a16="http://schemas.microsoft.com/office/drawing/2014/main" id="{FA2ECFE0-D57D-5748-BE92-DA2FAEC80AF3}"/>
              </a:ext>
            </a:extLst>
          </p:cNvPr>
          <p:cNvSpPr>
            <a:spLocks noGrp="1"/>
          </p:cNvSpPr>
          <p:nvPr>
            <p:ph type="title"/>
          </p:nvPr>
        </p:nvSpPr>
        <p:spPr/>
        <p:txBody>
          <a:bodyPr/>
          <a:lstStyle/>
          <a:p>
            <a:r>
              <a:rPr lang="nb-NO" dirty="0"/>
              <a:t>Protokollen slik den burde være...</a:t>
            </a:r>
          </a:p>
        </p:txBody>
      </p:sp>
      <p:sp>
        <p:nvSpPr>
          <p:cNvPr id="4" name="Plassholder for lysbildenummer 3">
            <a:extLst>
              <a:ext uri="{FF2B5EF4-FFF2-40B4-BE49-F238E27FC236}">
                <a16:creationId xmlns:a16="http://schemas.microsoft.com/office/drawing/2014/main" id="{D6BA9840-7358-D34B-9F02-900ED9D5A535}"/>
              </a:ext>
            </a:extLst>
          </p:cNvPr>
          <p:cNvSpPr>
            <a:spLocks noGrp="1"/>
          </p:cNvSpPr>
          <p:nvPr>
            <p:ph type="sldNum" sz="quarter" idx="4"/>
          </p:nvPr>
        </p:nvSpPr>
        <p:spPr/>
        <p:txBody>
          <a:bodyPr/>
          <a:lstStyle/>
          <a:p>
            <a:fld id="{4CA162D6-F00B-4378-A732-E7D904156DA2}" type="slidenum">
              <a:rPr lang="en-US" dirty="0" smtClean="0"/>
              <a:pPr/>
              <a:t>102</a:t>
            </a:fld>
            <a:endParaRPr lang="en-US" dirty="0"/>
          </a:p>
        </p:txBody>
      </p:sp>
    </p:spTree>
    <p:extLst>
      <p:ext uri="{BB962C8B-B14F-4D97-AF65-F5344CB8AC3E}">
        <p14:creationId xmlns:p14="http://schemas.microsoft.com/office/powerpoint/2010/main" val="32466850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A2ECFE0-D57D-5748-BE92-DA2FAEC80AF3}"/>
              </a:ext>
            </a:extLst>
          </p:cNvPr>
          <p:cNvSpPr>
            <a:spLocks noGrp="1"/>
          </p:cNvSpPr>
          <p:nvPr>
            <p:ph type="title"/>
          </p:nvPr>
        </p:nvSpPr>
        <p:spPr/>
        <p:txBody>
          <a:bodyPr/>
          <a:lstStyle/>
          <a:p>
            <a:r>
              <a:rPr lang="nb-NO" dirty="0"/>
              <a:t>Protokoll §15-1 møte ved nedbemanning</a:t>
            </a:r>
          </a:p>
        </p:txBody>
      </p:sp>
      <p:sp>
        <p:nvSpPr>
          <p:cNvPr id="4" name="Plassholder for lysbildenummer 3">
            <a:extLst>
              <a:ext uri="{FF2B5EF4-FFF2-40B4-BE49-F238E27FC236}">
                <a16:creationId xmlns:a16="http://schemas.microsoft.com/office/drawing/2014/main" id="{D6BA9840-7358-D34B-9F02-900ED9D5A535}"/>
              </a:ext>
            </a:extLst>
          </p:cNvPr>
          <p:cNvSpPr>
            <a:spLocks noGrp="1"/>
          </p:cNvSpPr>
          <p:nvPr>
            <p:ph type="sldNum" sz="quarter" idx="4"/>
          </p:nvPr>
        </p:nvSpPr>
        <p:spPr/>
        <p:txBody>
          <a:bodyPr/>
          <a:lstStyle/>
          <a:p>
            <a:fld id="{4CA162D6-F00B-4378-A732-E7D904156DA2}" type="slidenum">
              <a:rPr lang="en-US" dirty="0" smtClean="0"/>
              <a:pPr/>
              <a:t>103</a:t>
            </a:fld>
            <a:endParaRPr lang="en-US" dirty="0"/>
          </a:p>
        </p:txBody>
      </p:sp>
      <p:sp>
        <p:nvSpPr>
          <p:cNvPr id="7" name="Plassholder for innhold 1">
            <a:extLst>
              <a:ext uri="{FF2B5EF4-FFF2-40B4-BE49-F238E27FC236}">
                <a16:creationId xmlns:a16="http://schemas.microsoft.com/office/drawing/2014/main" id="{C7E6DFD3-7502-4049-A2E9-AD6FB3A034DE}"/>
              </a:ext>
            </a:extLst>
          </p:cNvPr>
          <p:cNvSpPr txBox="1">
            <a:spLocks/>
          </p:cNvSpPr>
          <p:nvPr/>
        </p:nvSpPr>
        <p:spPr>
          <a:xfrm>
            <a:off x="1187633" y="1871661"/>
            <a:ext cx="9856604" cy="4700588"/>
          </a:xfrm>
          <a:prstGeom prst="rect">
            <a:avLst/>
          </a:prstGeom>
          <a:ln>
            <a:solidFill>
              <a:schemeClr val="bg2"/>
            </a:solidFill>
          </a:ln>
        </p:spPr>
        <p:txBody>
          <a:bodyPr vert="horz" lIns="0" tIns="0" rIns="0" bIns="0" rtlCol="0">
            <a:noAutofit/>
          </a:bodyPr>
          <a:lstStyle>
            <a:lvl1pPr marL="180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1pPr>
            <a:lvl2pPr marL="864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2pPr>
            <a:lvl3pPr marL="1314450" indent="-179388"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4pPr>
            <a:lvl5pPr marL="2057297"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defTabSz="762000">
              <a:lnSpc>
                <a:spcPct val="120000"/>
              </a:lnSpc>
              <a:spcAft>
                <a:spcPts val="600"/>
              </a:spcAft>
              <a:buFont typeface="Arial" panose="020B0604020202020204" pitchFamily="34" charset="0"/>
              <a:buNone/>
            </a:pPr>
            <a:r>
              <a:rPr lang="nb-NO" sz="1600" b="1" dirty="0">
                <a:latin typeface="Verdana" panose="020B0604030504040204" pitchFamily="34" charset="0"/>
                <a:ea typeface="Verdana" panose="020B0604030504040204" pitchFamily="34" charset="0"/>
                <a:cs typeface="Verdana" panose="020B0604030504040204" pitchFamily="34" charset="0"/>
              </a:rPr>
              <a:t>Protokoll fra drøftelsesmøte etter arbeidsmiljøloven (AML) § 15-1</a:t>
            </a:r>
          </a:p>
          <a:p>
            <a:pPr marL="88900" indent="0" defTabSz="762000">
              <a:lnSpc>
                <a:spcPct val="120000"/>
              </a:lnSpc>
              <a:spcAft>
                <a:spcPts val="600"/>
              </a:spcAft>
              <a:buFont typeface="Arial" panose="020B0604020202020204" pitchFamily="34" charset="0"/>
              <a:buNone/>
            </a:pPr>
            <a:r>
              <a:rPr lang="nb-NO" sz="1100" dirty="0">
                <a:latin typeface="Verdana" panose="020B0604030504040204" pitchFamily="34" charset="0"/>
                <a:ea typeface="Verdana" panose="020B0604030504040204" pitchFamily="34" charset="0"/>
                <a:cs typeface="Verdana" panose="020B0604030504040204" pitchFamily="34" charset="0"/>
              </a:rPr>
              <a:t>14. mai 2020 var det drøftelsesmøte mellom Bollefabrikken AS og Thore Thorsen i fabrikkens lokale.</a:t>
            </a:r>
          </a:p>
          <a:p>
            <a:pPr marL="88900" indent="0" defTabSz="762000">
              <a:lnSpc>
                <a:spcPct val="120000"/>
              </a:lnSpc>
              <a:spcAft>
                <a:spcPts val="600"/>
              </a:spcAft>
              <a:buFont typeface="Arial" panose="020B0604020202020204" pitchFamily="34" charset="0"/>
              <a:buNone/>
              <a:tabLst>
                <a:tab pos="2079625" algn="l"/>
              </a:tabLst>
            </a:pPr>
            <a:r>
              <a:rPr lang="nb-NO" sz="1100" dirty="0">
                <a:latin typeface="Verdana" panose="020B0604030504040204" pitchFamily="34" charset="0"/>
                <a:ea typeface="Verdana" panose="020B0604030504040204" pitchFamily="34" charset="0"/>
                <a:cs typeface="Verdana" panose="020B0604030504040204" pitchFamily="34" charset="0"/>
              </a:rPr>
              <a:t>Tilstede for arbeidsgiver: 	Daglig leder Anne Pettersen og HR-leder Knut Andersen</a:t>
            </a:r>
          </a:p>
          <a:p>
            <a:pPr marL="88900" indent="0" defTabSz="762000">
              <a:lnSpc>
                <a:spcPct val="120000"/>
              </a:lnSpc>
              <a:spcAft>
                <a:spcPts val="600"/>
              </a:spcAft>
              <a:buFont typeface="Arial" panose="020B0604020202020204" pitchFamily="34" charset="0"/>
              <a:buNone/>
              <a:tabLst>
                <a:tab pos="2079625" algn="l"/>
              </a:tabLst>
            </a:pPr>
            <a:r>
              <a:rPr lang="nb-NO" sz="1100" dirty="0">
                <a:latin typeface="Verdana" panose="020B0604030504040204" pitchFamily="34" charset="0"/>
                <a:ea typeface="Verdana" panose="020B0604030504040204" pitchFamily="34" charset="0"/>
                <a:cs typeface="Verdana" panose="020B0604030504040204" pitchFamily="34" charset="0"/>
              </a:rPr>
              <a:t>Tilstede for arbeidstaker:  	Ansatt Thore Thorsen og tillitsvalgt i FLT Pål Antonsen</a:t>
            </a:r>
          </a:p>
          <a:p>
            <a:pPr marL="88900" indent="0" defTabSz="762000">
              <a:lnSpc>
                <a:spcPct val="120000"/>
              </a:lnSpc>
              <a:spcAft>
                <a:spcPts val="0"/>
              </a:spcAft>
              <a:buFont typeface="Arial" panose="020B0604020202020204" pitchFamily="34" charset="0"/>
              <a:buNone/>
              <a:tabLst>
                <a:tab pos="2620963" algn="l"/>
              </a:tabLst>
            </a:pPr>
            <a:endParaRPr lang="nb-NO" sz="1100">
              <a:latin typeface="Verdana" panose="020B0604030504040204" pitchFamily="34" charset="0"/>
              <a:ea typeface="Verdana" panose="020B0604030504040204" pitchFamily="34" charset="0"/>
              <a:cs typeface="Verdana" panose="020B0604030504040204" pitchFamily="34" charset="0"/>
            </a:endParaRPr>
          </a:p>
          <a:p>
            <a:pPr marL="88900" indent="0" defTabSz="762000">
              <a:lnSpc>
                <a:spcPct val="120000"/>
              </a:lnSpc>
              <a:spcAft>
                <a:spcPts val="0"/>
              </a:spcAft>
              <a:buFont typeface="Arial" panose="020B0604020202020204" pitchFamily="34" charset="0"/>
              <a:buNone/>
              <a:tabLst>
                <a:tab pos="2620963" algn="l"/>
              </a:tabLst>
            </a:pPr>
            <a:r>
              <a:rPr lang="nb-NO" sz="1100" dirty="0">
                <a:latin typeface="Verdana" panose="020B0604030504040204" pitchFamily="34" charset="0"/>
                <a:ea typeface="Verdana" panose="020B0604030504040204" pitchFamily="34" charset="0"/>
                <a:cs typeface="Verdana" panose="020B0604030504040204" pitchFamily="34" charset="0"/>
              </a:rPr>
              <a:t>Arbeidsgiver (AG):</a:t>
            </a:r>
          </a:p>
          <a:p>
            <a:pPr marL="88900" indent="0" defTabSz="762000">
              <a:lnSpc>
                <a:spcPct val="120000"/>
              </a:lnSpc>
              <a:spcAft>
                <a:spcPts val="0"/>
              </a:spcAft>
              <a:buFont typeface="Arial" panose="020B0604020202020204" pitchFamily="34" charset="0"/>
              <a:buNone/>
              <a:tabLst>
                <a:tab pos="2620963" algn="l"/>
              </a:tabLst>
            </a:pPr>
            <a:r>
              <a:rPr lang="nb-NO" sz="1100" dirty="0">
                <a:latin typeface="Verdana" panose="020B0604030504040204" pitchFamily="34" charset="0"/>
                <a:ea typeface="Verdana" panose="020B0604030504040204" pitchFamily="34" charset="0"/>
                <a:cs typeface="Verdana" panose="020B0604030504040204" pitchFamily="34" charset="0"/>
              </a:rPr>
              <a:t>AG redegjorde for innkallingen, og refererte til pågående omorganisering. </a:t>
            </a:r>
            <a:r>
              <a:rPr lang="nb-NO" sz="1100" dirty="0" err="1">
                <a:latin typeface="Verdana" panose="020B0604030504040204" pitchFamily="34" charset="0"/>
                <a:ea typeface="Verdana" panose="020B0604030504040204" pitchFamily="34" charset="0"/>
                <a:cs typeface="Verdana" panose="020B0604030504040204" pitchFamily="34" charset="0"/>
              </a:rPr>
              <a:t>Arbeidsakers</a:t>
            </a:r>
            <a:r>
              <a:rPr lang="nb-NO" sz="1100" dirty="0">
                <a:latin typeface="Verdana" panose="020B0604030504040204" pitchFamily="34" charset="0"/>
                <a:ea typeface="Verdana" panose="020B0604030504040204" pitchFamily="34" charset="0"/>
                <a:cs typeface="Verdana" panose="020B0604030504040204" pitchFamily="34" charset="0"/>
              </a:rPr>
              <a:t> stilling i kvalitetsavdelingen blir dessverre overflødig i ny organisasjon, og at de derfor vurderer oppsigelse. AG forklarte at </a:t>
            </a:r>
            <a:r>
              <a:rPr lang="nb-NO" sz="1100" dirty="0" err="1">
                <a:latin typeface="Verdana" panose="020B0604030504040204" pitchFamily="34" charset="0"/>
                <a:ea typeface="Verdana" panose="020B0604030504040204" pitchFamily="34" charset="0"/>
                <a:cs typeface="Verdana" panose="020B0604030504040204" pitchFamily="34" charset="0"/>
              </a:rPr>
              <a:t>frmålet</a:t>
            </a:r>
            <a:r>
              <a:rPr lang="nb-NO" sz="1100" dirty="0">
                <a:latin typeface="Verdana" panose="020B0604030504040204" pitchFamily="34" charset="0"/>
                <a:ea typeface="Verdana" panose="020B0604030504040204" pitchFamily="34" charset="0"/>
                <a:cs typeface="Verdana" panose="020B0604030504040204" pitchFamily="34" charset="0"/>
              </a:rPr>
              <a:t> med dette møtet var å drøfte saken med AT og få frem ATs synspunkter.</a:t>
            </a:r>
          </a:p>
          <a:p>
            <a:pPr marL="88900" indent="0" defTabSz="762000">
              <a:lnSpc>
                <a:spcPct val="120000"/>
              </a:lnSpc>
              <a:spcAft>
                <a:spcPts val="0"/>
              </a:spcAft>
              <a:buFont typeface="Arial" panose="020B0604020202020204" pitchFamily="34" charset="0"/>
              <a:buNone/>
              <a:tabLst>
                <a:tab pos="2620963" algn="l"/>
              </a:tabLst>
            </a:pPr>
            <a:r>
              <a:rPr lang="nb-NO" sz="1100" dirty="0">
                <a:latin typeface="Verdana" panose="020B0604030504040204" pitchFamily="34" charset="0"/>
                <a:ea typeface="Verdana" panose="020B0604030504040204" pitchFamily="34" charset="0"/>
                <a:cs typeface="Verdana" panose="020B0604030504040204" pitchFamily="34" charset="0"/>
              </a:rPr>
              <a:t>Arbeidstaker (AT):</a:t>
            </a:r>
          </a:p>
          <a:p>
            <a:pPr marL="88900" indent="0" defTabSz="762000">
              <a:lnSpc>
                <a:spcPct val="120000"/>
              </a:lnSpc>
              <a:spcAft>
                <a:spcPts val="600"/>
              </a:spcAft>
              <a:buFont typeface="Arial" panose="020B0604020202020204" pitchFamily="34" charset="0"/>
              <a:buNone/>
              <a:tabLst>
                <a:tab pos="2620963" algn="l"/>
              </a:tabLst>
            </a:pPr>
            <a:r>
              <a:rPr lang="nb-NO" sz="1100" dirty="0">
                <a:latin typeface="Verdana" panose="020B0604030504040204" pitchFamily="34" charset="0"/>
                <a:ea typeface="Verdana" panose="020B0604030504040204" pitchFamily="34" charset="0"/>
                <a:cs typeface="Verdana" panose="020B0604030504040204" pitchFamily="34" charset="0"/>
              </a:rPr>
              <a:t>AT spurte hvordan hans arbeidsoppgaver skal ivaretas fremover, ettersom behovet fortsatt er der. AT fremla at han har lenger ansiennitet og vel så god kompetanse som flere kollegaer. Dette er stillinger han fint kunne gått inn i der stillingsinnehaver ikke er innkalt til drøftinger. Han ønsker å bli vurdert opp mot alle kollegaer i bedriften som har kortere ansiennitet enn ham. AT trakk videre frem at det er ekstra vanskelig å kunne få ny jobb i hans alder, og at han har et omfattende forsørgeransvar. Ektefellen er ufør, og de har tre barn under 18 år. Antonsen (TV) viste til protokoll fra kollektive drøftelser </a:t>
            </a:r>
            <a:r>
              <a:rPr lang="nb-NO" sz="1100" dirty="0" err="1">
                <a:latin typeface="Verdana" panose="020B0604030504040204" pitchFamily="34" charset="0"/>
                <a:ea typeface="Verdana" panose="020B0604030504040204" pitchFamily="34" charset="0"/>
                <a:cs typeface="Verdana" panose="020B0604030504040204" pitchFamily="34" charset="0"/>
              </a:rPr>
              <a:t>ihht</a:t>
            </a:r>
            <a:r>
              <a:rPr lang="nb-NO" sz="1100" dirty="0">
                <a:latin typeface="Verdana" panose="020B0604030504040204" pitchFamily="34" charset="0"/>
                <a:ea typeface="Verdana" panose="020B0604030504040204" pitchFamily="34" charset="0"/>
                <a:cs typeface="Verdana" panose="020B0604030504040204" pitchFamily="34" charset="0"/>
              </a:rPr>
              <a:t> hovedavtalen (HA) § 9-4 29. april. Det var enighet om at ansiennitetsprinsippet etter HA § 8-2 skulle følges, og at det kun kan fravikes ved tilstrekkelig saklig grunn. Videre påpekte klubbene ikke sa seg enige med bedriften i at utvelgelseskretsen skulle begrenses til kvalitetsavdelingen. TV sa også at utvelgelsen mellom ansatte skal drøftes i § 15-1-møtet, og at det ikke er tilstrekkelig at arbeidsgiver sier det er vurdert.</a:t>
            </a:r>
          </a:p>
          <a:p>
            <a:pPr marL="88900" indent="0" defTabSz="762000">
              <a:lnSpc>
                <a:spcPct val="120000"/>
              </a:lnSpc>
              <a:spcAft>
                <a:spcPts val="600"/>
              </a:spcAft>
              <a:buFont typeface="Arial" panose="020B0604020202020204" pitchFamily="34" charset="0"/>
              <a:buNone/>
              <a:tabLst>
                <a:tab pos="2620963" algn="l"/>
              </a:tabLst>
            </a:pPr>
            <a:r>
              <a:rPr lang="nb-NO" sz="1100" dirty="0">
                <a:latin typeface="Verdana" panose="020B0604030504040204" pitchFamily="34" charset="0"/>
                <a:ea typeface="Verdana" panose="020B0604030504040204" pitchFamily="34" charset="0"/>
                <a:cs typeface="Verdana" panose="020B0604030504040204" pitchFamily="34" charset="0"/>
              </a:rPr>
              <a:t>Arbeidsgiver sa at de skulle vurdere opplysningene som fremkom i møtet, og at de ville komme tilbake til arbeidstaker innen utgangen av uka.</a:t>
            </a:r>
          </a:p>
          <a:p>
            <a:pPr marL="88900" indent="0" defTabSz="762000">
              <a:lnSpc>
                <a:spcPct val="120000"/>
              </a:lnSpc>
              <a:spcAft>
                <a:spcPts val="600"/>
              </a:spcAft>
              <a:buFont typeface="Arial" panose="020B0604020202020204" pitchFamily="34" charset="0"/>
              <a:buNone/>
              <a:tabLst>
                <a:tab pos="2620963" algn="l"/>
              </a:tabLst>
            </a:pPr>
            <a:r>
              <a:rPr lang="nb-NO" sz="1100" i="1" dirty="0">
                <a:latin typeface="Verdana" panose="020B0604030504040204" pitchFamily="34" charset="0"/>
                <a:ea typeface="Verdana" panose="020B0604030504040204" pitchFamily="34" charset="0"/>
                <a:cs typeface="Verdana" panose="020B0604030504040204" pitchFamily="34" charset="0"/>
              </a:rPr>
              <a:t>Sted, dato, navn og signaturer etc.</a:t>
            </a:r>
            <a:endParaRPr lang="nb-NO" sz="1100" dirty="0">
              <a:latin typeface="Verdana" panose="020B0604030504040204" pitchFamily="34" charset="0"/>
              <a:ea typeface="Verdana" panose="020B0604030504040204" pitchFamily="34" charset="0"/>
              <a:cs typeface="Verdana" panose="020B0604030504040204" pitchFamily="34" charset="0"/>
            </a:endParaRPr>
          </a:p>
        </p:txBody>
      </p:sp>
      <p:grpSp>
        <p:nvGrpSpPr>
          <p:cNvPr id="6" name="Gruppe 5">
            <a:extLst>
              <a:ext uri="{FF2B5EF4-FFF2-40B4-BE49-F238E27FC236}">
                <a16:creationId xmlns:a16="http://schemas.microsoft.com/office/drawing/2014/main" id="{6875C74F-96BC-5245-BAC5-491CC0282A78}"/>
              </a:ext>
            </a:extLst>
          </p:cNvPr>
          <p:cNvGrpSpPr/>
          <p:nvPr/>
        </p:nvGrpSpPr>
        <p:grpSpPr>
          <a:xfrm>
            <a:off x="1187633" y="2205686"/>
            <a:ext cx="7175133" cy="2073351"/>
            <a:chOff x="1201488" y="2214563"/>
            <a:chExt cx="7175133" cy="2082229"/>
          </a:xfrm>
        </p:grpSpPr>
        <p:sp>
          <p:nvSpPr>
            <p:cNvPr id="8" name="Avrundet rektangel 7">
              <a:extLst>
                <a:ext uri="{FF2B5EF4-FFF2-40B4-BE49-F238E27FC236}">
                  <a16:creationId xmlns:a16="http://schemas.microsoft.com/office/drawing/2014/main" id="{090265C2-268F-8D4B-AA79-8E9C776A0C95}"/>
                </a:ext>
              </a:extLst>
            </p:cNvPr>
            <p:cNvSpPr/>
            <p:nvPr/>
          </p:nvSpPr>
          <p:spPr>
            <a:xfrm>
              <a:off x="1201921" y="2214563"/>
              <a:ext cx="1066862" cy="28800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Avrundet rektangel 8">
              <a:extLst>
                <a:ext uri="{FF2B5EF4-FFF2-40B4-BE49-F238E27FC236}">
                  <a16:creationId xmlns:a16="http://schemas.microsoft.com/office/drawing/2014/main" id="{078BDFC0-637D-9044-882F-BAB13E521D25}"/>
                </a:ext>
              </a:extLst>
            </p:cNvPr>
            <p:cNvSpPr/>
            <p:nvPr/>
          </p:nvSpPr>
          <p:spPr>
            <a:xfrm>
              <a:off x="4443813" y="2228413"/>
              <a:ext cx="3932808" cy="28800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Avrundet rektangel 9">
              <a:extLst>
                <a:ext uri="{FF2B5EF4-FFF2-40B4-BE49-F238E27FC236}">
                  <a16:creationId xmlns:a16="http://schemas.microsoft.com/office/drawing/2014/main" id="{1DA07D3D-B100-604D-8D39-3210AB333616}"/>
                </a:ext>
              </a:extLst>
            </p:cNvPr>
            <p:cNvSpPr/>
            <p:nvPr/>
          </p:nvSpPr>
          <p:spPr>
            <a:xfrm>
              <a:off x="1201488" y="2502563"/>
              <a:ext cx="1892485" cy="576000"/>
            </a:xfrm>
            <a:prstGeom prst="roundRect">
              <a:avLst>
                <a:gd name="adj" fmla="val 7612"/>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Avrundet rektangel 10">
              <a:extLst>
                <a:ext uri="{FF2B5EF4-FFF2-40B4-BE49-F238E27FC236}">
                  <a16:creationId xmlns:a16="http://schemas.microsoft.com/office/drawing/2014/main" id="{D7BBFFD7-7A42-4F4A-9FEC-3AA9CC19A90C}"/>
                </a:ext>
              </a:extLst>
            </p:cNvPr>
            <p:cNvSpPr/>
            <p:nvPr/>
          </p:nvSpPr>
          <p:spPr>
            <a:xfrm>
              <a:off x="1201488" y="3222563"/>
              <a:ext cx="1484546" cy="28800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Avrundet rektangel 11">
              <a:extLst>
                <a:ext uri="{FF2B5EF4-FFF2-40B4-BE49-F238E27FC236}">
                  <a16:creationId xmlns:a16="http://schemas.microsoft.com/office/drawing/2014/main" id="{95B794E6-81DF-9A4F-8872-661475909775}"/>
                </a:ext>
              </a:extLst>
            </p:cNvPr>
            <p:cNvSpPr/>
            <p:nvPr/>
          </p:nvSpPr>
          <p:spPr>
            <a:xfrm>
              <a:off x="1201921" y="4092605"/>
              <a:ext cx="1484113" cy="204187"/>
            </a:xfrm>
            <a:prstGeom prst="roundRect">
              <a:avLst>
                <a:gd name="adj" fmla="val 7612"/>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3" name="Avrundet rektangel 12">
            <a:extLst>
              <a:ext uri="{FF2B5EF4-FFF2-40B4-BE49-F238E27FC236}">
                <a16:creationId xmlns:a16="http://schemas.microsoft.com/office/drawing/2014/main" id="{95B794E6-81DF-9A4F-8872-661475909775}"/>
              </a:ext>
            </a:extLst>
          </p:cNvPr>
          <p:cNvSpPr/>
          <p:nvPr/>
        </p:nvSpPr>
        <p:spPr>
          <a:xfrm>
            <a:off x="7144983" y="5965794"/>
            <a:ext cx="2966683" cy="213064"/>
          </a:xfrm>
          <a:prstGeom prst="roundRect">
            <a:avLst>
              <a:gd name="adj" fmla="val 7612"/>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77663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359D8AF-9907-E74D-B4F5-5C0F4411ACEA}"/>
              </a:ext>
            </a:extLst>
          </p:cNvPr>
          <p:cNvSpPr>
            <a:spLocks noGrp="1"/>
          </p:cNvSpPr>
          <p:nvPr>
            <p:ph type="sldNum" sz="quarter" idx="12"/>
          </p:nvPr>
        </p:nvSpPr>
        <p:spPr/>
        <p:txBody>
          <a:bodyPr/>
          <a:lstStyle/>
          <a:p>
            <a:fld id="{4CA162D6-F00B-4378-A732-E7D904156DA2}" type="slidenum">
              <a:rPr lang="en-US" dirty="0" smtClean="0"/>
              <a:t>104</a:t>
            </a:fld>
            <a:endParaRPr lang="en-US" dirty="0"/>
          </a:p>
        </p:txBody>
      </p:sp>
      <p:sp>
        <p:nvSpPr>
          <p:cNvPr id="5" name="Bildeforklaring formet som et avrundet rektangel 4">
            <a:extLst>
              <a:ext uri="{FF2B5EF4-FFF2-40B4-BE49-F238E27FC236}">
                <a16:creationId xmlns:a16="http://schemas.microsoft.com/office/drawing/2014/main" id="{D046D859-2F1C-CA44-9EF3-D98E94878EE8}"/>
              </a:ext>
            </a:extLst>
          </p:cNvPr>
          <p:cNvSpPr/>
          <p:nvPr/>
        </p:nvSpPr>
        <p:spPr>
          <a:xfrm>
            <a:off x="3241964" y="1073727"/>
            <a:ext cx="5874328" cy="2951018"/>
          </a:xfrm>
          <a:prstGeom prst="wedgeRoundRectCallout">
            <a:avLst>
              <a:gd name="adj1" fmla="val -2201"/>
              <a:gd name="adj2" fmla="val 87852"/>
              <a:gd name="adj3" fmla="val 16667"/>
            </a:avLst>
          </a:prstGeom>
          <a:solidFill>
            <a:schemeClr val="bg2">
              <a:lumMod val="20000"/>
              <a:lumOff val="80000"/>
            </a:schemeClr>
          </a:solidFill>
          <a:ln w="1270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600" b="1" dirty="0">
                <a:solidFill>
                  <a:schemeClr val="bg2">
                    <a:lumMod val="60000"/>
                    <a:lumOff val="40000"/>
                  </a:schemeClr>
                </a:solidFill>
              </a:rPr>
              <a:t>......</a:t>
            </a:r>
          </a:p>
        </p:txBody>
      </p:sp>
      <p:sp>
        <p:nvSpPr>
          <p:cNvPr id="6" name="TekstSylinder 5">
            <a:extLst>
              <a:ext uri="{FF2B5EF4-FFF2-40B4-BE49-F238E27FC236}">
                <a16:creationId xmlns:a16="http://schemas.microsoft.com/office/drawing/2014/main" id="{47637E76-4520-8C44-9695-53AD1CF9459D}"/>
              </a:ext>
            </a:extLst>
          </p:cNvPr>
          <p:cNvSpPr txBox="1"/>
          <p:nvPr/>
        </p:nvSpPr>
        <p:spPr>
          <a:xfrm>
            <a:off x="886691" y="5403277"/>
            <a:ext cx="10820399" cy="523220"/>
          </a:xfrm>
          <a:prstGeom prst="rect">
            <a:avLst/>
          </a:prstGeom>
          <a:noFill/>
        </p:spPr>
        <p:txBody>
          <a:bodyPr wrap="square" rtlCol="0">
            <a:spAutoFit/>
          </a:bodyPr>
          <a:lstStyle/>
          <a:p>
            <a:pPr algn="ctr"/>
            <a:r>
              <a:rPr lang="nb-NO" sz="2800" b="1" dirty="0">
                <a:solidFill>
                  <a:schemeClr val="tx2"/>
                </a:solidFill>
              </a:rPr>
              <a:t>En muntlig avtale er ikke verdt </a:t>
            </a:r>
            <a:r>
              <a:rPr lang="nb-NO" sz="2800" dirty="0">
                <a:solidFill>
                  <a:schemeClr val="tx2"/>
                </a:solidFill>
              </a:rPr>
              <a:t>​</a:t>
            </a:r>
            <a:r>
              <a:rPr lang="nb-NO" sz="2800" b="1" dirty="0">
                <a:solidFill>
                  <a:schemeClr val="tx2"/>
                </a:solidFill>
              </a:rPr>
              <a:t>papiret den er skrevet på!</a:t>
            </a:r>
            <a:endParaRPr lang="nb-NO" sz="2800" dirty="0">
              <a:solidFill>
                <a:schemeClr val="tx2"/>
              </a:solidFill>
            </a:endParaRPr>
          </a:p>
        </p:txBody>
      </p:sp>
    </p:spTree>
    <p:extLst>
      <p:ext uri="{BB962C8B-B14F-4D97-AF65-F5344CB8AC3E}">
        <p14:creationId xmlns:p14="http://schemas.microsoft.com/office/powerpoint/2010/main" val="41292171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31DE-9F62-0D40-8636-B271FD893364}"/>
              </a:ext>
            </a:extLst>
          </p:cNvPr>
          <p:cNvSpPr>
            <a:spLocks noGrp="1"/>
          </p:cNvSpPr>
          <p:nvPr>
            <p:ph type="title"/>
          </p:nvPr>
        </p:nvSpPr>
        <p:spPr>
          <a:xfrm>
            <a:off x="0" y="801874"/>
            <a:ext cx="10248993" cy="823969"/>
          </a:xfrm>
        </p:spPr>
        <p:txBody>
          <a:bodyPr/>
          <a:lstStyle/>
          <a:p>
            <a:r>
              <a:rPr lang="nb-NO" dirty="0"/>
              <a:t>Gruppeoppgave E</a:t>
            </a:r>
            <a:br>
              <a:rPr lang="nb-NO"/>
            </a:br>
            <a:r>
              <a:rPr lang="nb-NO" sz="1400" i="1" dirty="0"/>
              <a:t>Avtale for tekniske funksjonærer er opprettet i alle virksomhetene</a:t>
            </a:r>
          </a:p>
        </p:txBody>
      </p:sp>
      <p:sp>
        <p:nvSpPr>
          <p:cNvPr id="3" name="Plassholder for innhold 2">
            <a:extLst>
              <a:ext uri="{FF2B5EF4-FFF2-40B4-BE49-F238E27FC236}">
                <a16:creationId xmlns:a16="http://schemas.microsoft.com/office/drawing/2014/main" id="{152067D6-A78C-7544-A2C2-7F68AF664E72}"/>
              </a:ext>
            </a:extLst>
          </p:cNvPr>
          <p:cNvSpPr>
            <a:spLocks noGrp="1"/>
          </p:cNvSpPr>
          <p:nvPr>
            <p:ph idx="1"/>
          </p:nvPr>
        </p:nvSpPr>
        <p:spPr>
          <a:xfrm>
            <a:off x="1134215" y="1914525"/>
            <a:ext cx="10388550" cy="4562088"/>
          </a:xfrm>
          <a:ln>
            <a:solidFill>
              <a:schemeClr val="bg2"/>
            </a:solidFill>
          </a:ln>
        </p:spPr>
        <p:txBody>
          <a:bodyPr>
            <a:noAutofit/>
          </a:bodyPr>
          <a:lstStyle/>
          <a:p>
            <a:r>
              <a:rPr lang="nb-NO" sz="1800" dirty="0"/>
              <a:t>Etter et dårlig økonomisk år for klokkebutikken Konk Ur AS bestemmer daglig leder at arbeidstakernes lønn må reduseres med 10%. </a:t>
            </a:r>
            <a:r>
              <a:rPr lang="nb-NO" sz="1800" b="1" dirty="0"/>
              <a:t>Er det innenfor arbeidsgivers styringsrett; har han rett til å gjøre dette?</a:t>
            </a:r>
            <a:endParaRPr lang="nb-NO" sz="1700" b="1" dirty="0">
              <a:ea typeface="+mn-lt"/>
              <a:cs typeface="+mn-lt"/>
            </a:endParaRPr>
          </a:p>
          <a:p>
            <a:r>
              <a:rPr lang="nb-NO" sz="1800" dirty="0"/>
              <a:t>Jørgen er henvist til oralkirurg for å fjerne to trøblete visdomstenner. Det har vært lang ventetid, og endelig er det hans tur tirsdag </a:t>
            </a:r>
            <a:r>
              <a:rPr lang="nb-NO" sz="1800" dirty="0" err="1"/>
              <a:t>kl</a:t>
            </a:r>
            <a:r>
              <a:rPr lang="nb-NO" sz="1800" dirty="0"/>
              <a:t> 12.00. I bedriftens personalhåndbok står det «D</a:t>
            </a:r>
            <a:r>
              <a:rPr lang="nb-NO" sz="1800" i="1" dirty="0"/>
              <a:t>et gis inntil to timer fri med lønn ved nødvendig besøk til lege og tannlege»</a:t>
            </a:r>
            <a:r>
              <a:rPr lang="nb-NO" sz="1800" dirty="0"/>
              <a:t>. Dessverre tar det sin tid. Bedøvelsen gjør ham ør og svimmel, han knapt kan bevege munnen etterpå, og sikla renner. Han blir borte resten av dagen.  Når han ber om lønn for hele fraværet, får han «NEI!». Sjefen synes Jørgen har hatt nok fravær i det siste, og viser til bestemmelsen i personalhåndboken. </a:t>
            </a:r>
            <a:r>
              <a:rPr lang="nb-NO" sz="1800" b="1" dirty="0"/>
              <a:t>Er dette innenfor styringsretten?</a:t>
            </a:r>
          </a:p>
          <a:p>
            <a:r>
              <a:rPr lang="nb-NO" sz="1800" dirty="0"/>
              <a:t>Gard har jobbet 15 år på restauranten «</a:t>
            </a:r>
            <a:r>
              <a:rPr lang="nb-NO" sz="1800" dirty="0" err="1"/>
              <a:t>Leasure</a:t>
            </a:r>
            <a:r>
              <a:rPr lang="nb-NO" sz="1800" dirty="0"/>
              <a:t> </a:t>
            </a:r>
            <a:r>
              <a:rPr lang="nb-NO" sz="1800" dirty="0" err="1"/>
              <a:t>Lobster</a:t>
            </a:r>
            <a:r>
              <a:rPr lang="nb-NO" sz="1800" dirty="0"/>
              <a:t>». Virksomheten bestemmer seg for å endre restaurantens profil, og skifter navn til «Vafler og Vilt».  I den forbindelse blir Gards tittel endret fra «</a:t>
            </a:r>
            <a:r>
              <a:rPr lang="nb-NO" sz="1800" dirty="0" err="1"/>
              <a:t>headwaiter</a:t>
            </a:r>
            <a:r>
              <a:rPr lang="nb-NO" sz="1800" dirty="0"/>
              <a:t>» til «hovmester». Gard blir rasende da han mener at arbeidsgiver ikke kan endre hans tittel. </a:t>
            </a:r>
            <a:r>
              <a:rPr lang="nb-NO" sz="1800" b="1" dirty="0"/>
              <a:t>Hva mener dere – er det innenfor arbeidsgivers styringsrett å endre tittelen?</a:t>
            </a:r>
            <a:endParaRPr lang="nb-NO" sz="1700" b="1" dirty="0">
              <a:ea typeface="+mn-lt"/>
              <a:cs typeface="+mn-lt"/>
            </a:endParaRPr>
          </a:p>
        </p:txBody>
      </p:sp>
      <p:sp>
        <p:nvSpPr>
          <p:cNvPr id="4" name="Plassholder for lysbildenummer 3">
            <a:extLst>
              <a:ext uri="{FF2B5EF4-FFF2-40B4-BE49-F238E27FC236}">
                <a16:creationId xmlns:a16="http://schemas.microsoft.com/office/drawing/2014/main" id="{C12E4AC1-BF4D-D74A-9495-D8CBC7034AD3}"/>
              </a:ext>
            </a:extLst>
          </p:cNvPr>
          <p:cNvSpPr>
            <a:spLocks noGrp="1"/>
          </p:cNvSpPr>
          <p:nvPr>
            <p:ph type="sldNum" sz="quarter" idx="16"/>
          </p:nvPr>
        </p:nvSpPr>
        <p:spPr/>
        <p:txBody>
          <a:bodyPr/>
          <a:lstStyle/>
          <a:p>
            <a:fld id="{4CA162D6-F00B-4378-A732-E7D904156DA2}" type="slidenum">
              <a:rPr lang="en-US" dirty="0" smtClean="0"/>
              <a:pPr/>
              <a:t>105</a:t>
            </a:fld>
            <a:endParaRPr lang="en-US" dirty="0"/>
          </a:p>
        </p:txBody>
      </p:sp>
    </p:spTree>
    <p:extLst>
      <p:ext uri="{BB962C8B-B14F-4D97-AF65-F5344CB8AC3E}">
        <p14:creationId xmlns:p14="http://schemas.microsoft.com/office/powerpoint/2010/main" val="3145829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31DE-9F62-0D40-8636-B271FD893364}"/>
              </a:ext>
            </a:extLst>
          </p:cNvPr>
          <p:cNvSpPr>
            <a:spLocks noGrp="1"/>
          </p:cNvSpPr>
          <p:nvPr>
            <p:ph type="title"/>
          </p:nvPr>
        </p:nvSpPr>
        <p:spPr/>
        <p:txBody>
          <a:bodyPr/>
          <a:lstStyle/>
          <a:p>
            <a:r>
              <a:rPr lang="nb-NO" dirty="0"/>
              <a:t>Gruppeoppgave E</a:t>
            </a:r>
          </a:p>
        </p:txBody>
      </p:sp>
      <p:sp>
        <p:nvSpPr>
          <p:cNvPr id="3" name="Plassholder for innhold 2">
            <a:extLst>
              <a:ext uri="{FF2B5EF4-FFF2-40B4-BE49-F238E27FC236}">
                <a16:creationId xmlns:a16="http://schemas.microsoft.com/office/drawing/2014/main" id="{152067D6-A78C-7544-A2C2-7F68AF664E72}"/>
              </a:ext>
            </a:extLst>
          </p:cNvPr>
          <p:cNvSpPr>
            <a:spLocks noGrp="1"/>
          </p:cNvSpPr>
          <p:nvPr>
            <p:ph idx="1"/>
          </p:nvPr>
        </p:nvSpPr>
        <p:spPr>
          <a:xfrm>
            <a:off x="1124382" y="1410398"/>
            <a:ext cx="10388550" cy="5343213"/>
          </a:xfrm>
          <a:ln>
            <a:solidFill>
              <a:schemeClr val="bg2"/>
            </a:solidFill>
          </a:ln>
        </p:spPr>
        <p:txBody>
          <a:bodyPr vert="horz" lIns="0" tIns="0" rIns="0" bIns="0" rtlCol="0" anchor="t">
            <a:noAutofit/>
          </a:bodyPr>
          <a:lstStyle/>
          <a:p>
            <a:pPr marL="304800" indent="-266700">
              <a:buNone/>
            </a:pPr>
            <a:r>
              <a:rPr lang="nb-NO" sz="1900" dirty="0">
                <a:solidFill>
                  <a:schemeClr val="tx2"/>
                </a:solidFill>
                <a:ea typeface="+mn-lt"/>
                <a:cs typeface="+mn-lt"/>
              </a:rPr>
              <a:t>4. </a:t>
            </a:r>
          </a:p>
          <a:p>
            <a:pPr>
              <a:buAutoNum type="alphaUcPeriod"/>
            </a:pPr>
            <a:r>
              <a:rPr lang="nb-NO" sz="1800" dirty="0">
                <a:ea typeface="+mn-lt"/>
                <a:cs typeface="+mn-lt"/>
              </a:rPr>
              <a:t>De ansatte på Bølgeblikk AS er tekniske funksjonærer og jobber mye overtid i forbindelse med en stor ordre. De får beskjed om at det ikke vil bli betalt overtidstillegg, men det gis 1,5 time avspasering per overtidstime. Tillitsvalgt Vigdis Vidsyn og flere ansatte stusser over dette</a:t>
            </a:r>
            <a:r>
              <a:rPr lang="nb-NO" sz="1800" dirty="0"/>
              <a:t>. </a:t>
            </a:r>
            <a:r>
              <a:rPr lang="nb-NO" sz="1800" b="1" dirty="0"/>
              <a:t>Er det innenfor arbeidsgivers styringsrett; kan arbeidsgiver bestemme dette? </a:t>
            </a:r>
            <a:endParaRPr lang="nb-NO" sz="1800" b="1">
              <a:cs typeface="Arial"/>
            </a:endParaRPr>
          </a:p>
          <a:p>
            <a:pPr>
              <a:buAutoNum type="alphaUcPeriod"/>
            </a:pPr>
            <a:r>
              <a:rPr lang="nb-NO" sz="1800" dirty="0">
                <a:ea typeface="+mn-lt"/>
                <a:cs typeface="+mn-lt"/>
              </a:rPr>
              <a:t>Personalsjefen i Bølgeblikk AS innkaller tillitsvalgt Vigdis til et møte. Han forteller at siden det ble så mye diskusjon, har han kommet til at de ansatte vil får overtidstillegget på 50 % utbetalt, men at selve timen avspaseres. Han har med en ferdig avtale, ber Vigdis signere og minner om at tillitsvalgt kan gjøre avtale på vegne av medlemmene, jf. Hovedavtalen § 5-2</a:t>
            </a:r>
            <a:r>
              <a:rPr lang="nb-NO" sz="1800" dirty="0"/>
              <a:t>.  </a:t>
            </a:r>
            <a:r>
              <a:rPr lang="nb-NO" sz="1800" b="1" dirty="0"/>
              <a:t>Bør hun signere? Bør hun </a:t>
            </a:r>
            <a:r>
              <a:rPr lang="nb-NO" sz="1800" b="1" dirty="0" err="1"/>
              <a:t>evt</a:t>
            </a:r>
            <a:r>
              <a:rPr lang="nb-NO" sz="1800" b="1" dirty="0"/>
              <a:t> innkalle til et medlemsmøte først? Hva vil du råde Vigdis til å gjøre?</a:t>
            </a:r>
            <a:endParaRPr lang="nb-NO" sz="1800" b="1">
              <a:cs typeface="Arial"/>
            </a:endParaRPr>
          </a:p>
          <a:p>
            <a:pPr>
              <a:buAutoNum type="alphaUcPeriod"/>
            </a:pPr>
            <a:r>
              <a:rPr lang="nb-NO" sz="1800" dirty="0">
                <a:ea typeface="+mn-lt"/>
                <a:cs typeface="+mn-lt"/>
              </a:rPr>
              <a:t>Vigdis opplever et sterkt press for å få fullført sine oppgaver som tillitsvalgt samtidig som hun skal fungere i full stilling. Hun ønsker n avtale med arbeidsgiver for å kunne arbeide fast 10 % som tillitsvalgt. </a:t>
            </a:r>
            <a:r>
              <a:rPr lang="nb-NO" sz="1800" b="1" dirty="0">
                <a:ea typeface="+mn-lt"/>
                <a:cs typeface="+mn-lt"/>
              </a:rPr>
              <a:t>Kan hun ha rett til det? Hva vil du råde Vigdis til å gjøre?</a:t>
            </a:r>
            <a:endParaRPr lang="nb-NO" sz="1800" b="1" dirty="0">
              <a:cs typeface="Arial"/>
            </a:endParaRPr>
          </a:p>
          <a:p>
            <a:pPr>
              <a:buFont typeface="Arial"/>
              <a:buAutoNum type="alphaUcPeriod"/>
            </a:pPr>
            <a:endParaRPr lang="nb-NO">
              <a:cs typeface="Arial"/>
            </a:endParaRPr>
          </a:p>
          <a:p>
            <a:pPr marL="0" indent="0">
              <a:buNone/>
            </a:pPr>
            <a:endParaRPr lang="nb-NO" sz="1800" b="1">
              <a:cs typeface="Arial"/>
            </a:endParaRPr>
          </a:p>
        </p:txBody>
      </p:sp>
      <p:sp>
        <p:nvSpPr>
          <p:cNvPr id="4" name="Plassholder for lysbildenummer 3">
            <a:extLst>
              <a:ext uri="{FF2B5EF4-FFF2-40B4-BE49-F238E27FC236}">
                <a16:creationId xmlns:a16="http://schemas.microsoft.com/office/drawing/2014/main" id="{C12E4AC1-BF4D-D74A-9495-D8CBC7034AD3}"/>
              </a:ext>
            </a:extLst>
          </p:cNvPr>
          <p:cNvSpPr>
            <a:spLocks noGrp="1"/>
          </p:cNvSpPr>
          <p:nvPr>
            <p:ph type="sldNum" sz="quarter" idx="16"/>
          </p:nvPr>
        </p:nvSpPr>
        <p:spPr/>
        <p:txBody>
          <a:bodyPr/>
          <a:lstStyle/>
          <a:p>
            <a:fld id="{4CA162D6-F00B-4378-A732-E7D904156DA2}" type="slidenum">
              <a:rPr lang="en-US" dirty="0" smtClean="0"/>
              <a:pPr/>
              <a:t>106</a:t>
            </a:fld>
            <a:endParaRPr lang="en-US" dirty="0"/>
          </a:p>
        </p:txBody>
      </p:sp>
    </p:spTree>
    <p:extLst>
      <p:ext uri="{BB962C8B-B14F-4D97-AF65-F5344CB8AC3E}">
        <p14:creationId xmlns:p14="http://schemas.microsoft.com/office/powerpoint/2010/main" val="12557146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31DE-9F62-0D40-8636-B271FD893364}"/>
              </a:ext>
            </a:extLst>
          </p:cNvPr>
          <p:cNvSpPr>
            <a:spLocks noGrp="1"/>
          </p:cNvSpPr>
          <p:nvPr>
            <p:ph type="title"/>
          </p:nvPr>
        </p:nvSpPr>
        <p:spPr/>
        <p:txBody>
          <a:bodyPr/>
          <a:lstStyle/>
          <a:p>
            <a:r>
              <a:rPr lang="nb-NO" dirty="0"/>
              <a:t>Gruppeoppgave E</a:t>
            </a:r>
          </a:p>
        </p:txBody>
      </p:sp>
      <p:sp>
        <p:nvSpPr>
          <p:cNvPr id="3" name="Plassholder for innhold 2">
            <a:extLst>
              <a:ext uri="{FF2B5EF4-FFF2-40B4-BE49-F238E27FC236}">
                <a16:creationId xmlns:a16="http://schemas.microsoft.com/office/drawing/2014/main" id="{152067D6-A78C-7544-A2C2-7F68AF664E72}"/>
              </a:ext>
            </a:extLst>
          </p:cNvPr>
          <p:cNvSpPr>
            <a:spLocks noGrp="1"/>
          </p:cNvSpPr>
          <p:nvPr>
            <p:ph idx="1"/>
          </p:nvPr>
        </p:nvSpPr>
        <p:spPr>
          <a:xfrm>
            <a:off x="1134215" y="1914525"/>
            <a:ext cx="10388550" cy="4562088"/>
          </a:xfrm>
          <a:ln>
            <a:solidFill>
              <a:schemeClr val="bg2"/>
            </a:solidFill>
          </a:ln>
        </p:spPr>
        <p:txBody>
          <a:bodyPr vert="horz" lIns="0" tIns="0" rIns="0" bIns="0" rtlCol="0" anchor="t">
            <a:noAutofit/>
          </a:bodyPr>
          <a:lstStyle/>
          <a:p>
            <a:pPr marL="304800" indent="-266700">
              <a:buNone/>
            </a:pPr>
            <a:r>
              <a:rPr lang="nb-NO" sz="2000" dirty="0">
                <a:solidFill>
                  <a:schemeClr val="tx2"/>
                </a:solidFill>
                <a:ea typeface="+mn-lt"/>
                <a:cs typeface="+mn-lt"/>
              </a:rPr>
              <a:t>5</a:t>
            </a:r>
            <a:r>
              <a:rPr lang="nb-NO" sz="1800" dirty="0">
                <a:ea typeface="+mn-lt"/>
                <a:cs typeface="+mn-lt"/>
              </a:rPr>
              <a:t>. </a:t>
            </a:r>
            <a:r>
              <a:rPr lang="nb-NO" sz="1800" dirty="0">
                <a:cs typeface="Arial"/>
              </a:rPr>
              <a:t>På grunn av økt arbeidsmengde på Hotell Gjennomtrekk ønsker daglig leder Bjarte å ansette en sekretær. Resepsjonssjef Beate har holdt på å drukne i arbeid i en hel evighet, og nå blir hun svært misunnelig. Hun krever at også hun skal få ansette en sekretær.</a:t>
            </a:r>
            <a:r>
              <a:rPr lang="nb-NO" sz="1800" b="1" dirty="0">
                <a:cs typeface="Arial"/>
              </a:rPr>
              <a:t>  Kan Beate kreve å få egen sekretær eller hindre Bjarte i å ansette sin egen sekretær?</a:t>
            </a:r>
            <a:endParaRPr lang="nb-NO"/>
          </a:p>
          <a:p>
            <a:pPr marL="304800" indent="-266700">
              <a:buNone/>
            </a:pPr>
            <a:endParaRPr lang="nb-NO" sz="1800" b="1">
              <a:solidFill>
                <a:srgbClr val="191919"/>
              </a:solidFill>
              <a:cs typeface="Arial"/>
            </a:endParaRPr>
          </a:p>
          <a:p>
            <a:pPr marL="304800" indent="-266700">
              <a:buNone/>
            </a:pPr>
            <a:r>
              <a:rPr lang="nb-NO" sz="1800" dirty="0">
                <a:solidFill>
                  <a:schemeClr val="tx2"/>
                </a:solidFill>
                <a:cs typeface="Arial"/>
              </a:rPr>
              <a:t>6</a:t>
            </a:r>
            <a:r>
              <a:rPr lang="nb-NO" sz="1800" b="1" dirty="0">
                <a:cs typeface="Arial"/>
              </a:rPr>
              <a:t>.</a:t>
            </a:r>
            <a:r>
              <a:rPr lang="nb-NO" sz="1800" b="1" dirty="0"/>
              <a:t> </a:t>
            </a:r>
            <a:r>
              <a:rPr lang="nb-NO" sz="1800" dirty="0">
                <a:ea typeface="+mn-lt"/>
                <a:cs typeface="+mn-lt"/>
              </a:rPr>
              <a:t>Trygve er tillitsvalgt, og har lært på kurs at Arbeidsmiljøloven er ufravikelig. Nå påstår HR-sjefen at han har misforstått, og at de fint kan bli enige om andre regler. Trygve blir veldig usikker, og lurer på om det ikke stod noe om dette et eller annet sted i loven. </a:t>
            </a:r>
            <a:r>
              <a:rPr lang="nb-NO" sz="1800" b="1" dirty="0">
                <a:ea typeface="+mn-lt"/>
                <a:cs typeface="+mn-lt"/>
              </a:rPr>
              <a:t>Kan du hjelpe ham å finne frem? Finnes det tilfeller der man kan unngå bestemmelsene i arbeidsmiljøloven? Hva skal til?</a:t>
            </a:r>
          </a:p>
        </p:txBody>
      </p:sp>
      <p:sp>
        <p:nvSpPr>
          <p:cNvPr id="4" name="Plassholder for lysbildenummer 3">
            <a:extLst>
              <a:ext uri="{FF2B5EF4-FFF2-40B4-BE49-F238E27FC236}">
                <a16:creationId xmlns:a16="http://schemas.microsoft.com/office/drawing/2014/main" id="{C12E4AC1-BF4D-D74A-9495-D8CBC7034AD3}"/>
              </a:ext>
            </a:extLst>
          </p:cNvPr>
          <p:cNvSpPr>
            <a:spLocks noGrp="1"/>
          </p:cNvSpPr>
          <p:nvPr>
            <p:ph type="sldNum" sz="quarter" idx="16"/>
          </p:nvPr>
        </p:nvSpPr>
        <p:spPr/>
        <p:txBody>
          <a:bodyPr/>
          <a:lstStyle/>
          <a:p>
            <a:fld id="{4CA162D6-F00B-4378-A732-E7D904156DA2}" type="slidenum">
              <a:rPr lang="en-US" dirty="0" smtClean="0"/>
              <a:pPr/>
              <a:t>107</a:t>
            </a:fld>
            <a:endParaRPr lang="en-US" dirty="0"/>
          </a:p>
        </p:txBody>
      </p:sp>
    </p:spTree>
    <p:extLst>
      <p:ext uri="{BB962C8B-B14F-4D97-AF65-F5344CB8AC3E}">
        <p14:creationId xmlns:p14="http://schemas.microsoft.com/office/powerpoint/2010/main" val="33711655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31DE-9F62-0D40-8636-B271FD893364}"/>
              </a:ext>
            </a:extLst>
          </p:cNvPr>
          <p:cNvSpPr>
            <a:spLocks noGrp="1"/>
          </p:cNvSpPr>
          <p:nvPr>
            <p:ph type="title"/>
          </p:nvPr>
        </p:nvSpPr>
        <p:spPr/>
        <p:txBody>
          <a:bodyPr/>
          <a:lstStyle/>
          <a:p>
            <a:r>
              <a:rPr lang="nb-NO" dirty="0"/>
              <a:t>Gruppeoppgave E</a:t>
            </a:r>
          </a:p>
        </p:txBody>
      </p:sp>
      <p:sp>
        <p:nvSpPr>
          <p:cNvPr id="3" name="Plassholder for innhold 2">
            <a:extLst>
              <a:ext uri="{FF2B5EF4-FFF2-40B4-BE49-F238E27FC236}">
                <a16:creationId xmlns:a16="http://schemas.microsoft.com/office/drawing/2014/main" id="{152067D6-A78C-7544-A2C2-7F68AF664E72}"/>
              </a:ext>
            </a:extLst>
          </p:cNvPr>
          <p:cNvSpPr>
            <a:spLocks noGrp="1"/>
          </p:cNvSpPr>
          <p:nvPr>
            <p:ph idx="1"/>
          </p:nvPr>
        </p:nvSpPr>
        <p:spPr>
          <a:xfrm>
            <a:off x="1085053" y="1662462"/>
            <a:ext cx="9794899" cy="5091150"/>
          </a:xfrm>
          <a:ln>
            <a:solidFill>
              <a:schemeClr val="bg2"/>
            </a:solidFill>
          </a:ln>
        </p:spPr>
        <p:txBody>
          <a:bodyPr vert="horz" lIns="0" tIns="0" rIns="0" bIns="0" rtlCol="0" anchor="t">
            <a:noAutofit/>
          </a:bodyPr>
          <a:lstStyle/>
          <a:p>
            <a:pPr marL="38100" indent="0">
              <a:buNone/>
            </a:pPr>
            <a:r>
              <a:rPr lang="nb-NO" sz="2000" dirty="0">
                <a:solidFill>
                  <a:srgbClr val="FF0000"/>
                </a:solidFill>
                <a:ea typeface="+mn-lt"/>
                <a:cs typeface="+mn-lt"/>
              </a:rPr>
              <a:t>7. </a:t>
            </a:r>
            <a:endParaRPr lang="nb-NO" sz="2000">
              <a:ea typeface="+mn-lt"/>
              <a:cs typeface="+mn-lt"/>
            </a:endParaRPr>
          </a:p>
          <a:p>
            <a:pPr marL="38100" indent="0">
              <a:buNone/>
            </a:pPr>
            <a:r>
              <a:rPr lang="nb-NO" sz="1800" dirty="0">
                <a:ea typeface="+mn-lt"/>
                <a:cs typeface="+mn-lt"/>
              </a:rPr>
              <a:t>Aina er misfornøyd  med  arbeidsgivers  avslag  på hennes krav om lønnsforhøyelse etter en stillingsendring. I overenskomsten for Tekniske funksjonærer § 9.7 fremkommer det at </a:t>
            </a:r>
            <a:r>
              <a:rPr lang="nb-NO" sz="1800" i="1" dirty="0">
                <a:ea typeface="+mn-lt"/>
                <a:cs typeface="+mn-lt"/>
              </a:rPr>
              <a:t>«Ved skifte av stilling eller varig, vesentlig endring av en stillings arbeidsområde, skal stillingsbeskrivelsen revideres og det foretas lønnsvurdering basert på den nye eller endrede stilling (..).</a:t>
            </a:r>
            <a:r>
              <a:rPr lang="nb-NO" sz="1800" dirty="0">
                <a:ea typeface="+mn-lt"/>
                <a:cs typeface="+mn-lt"/>
              </a:rPr>
              <a:t>  Arbeidsgiver har pålagt Aina å flytte til lokaler med 20 minutter lenger reisevei. Aina mener det er en endring av hennes «arbeidsområde». Arbeidsgiver hevder «arbeidsområde» ikke referer til lokasjon, men hvilke arbeidsoppgaver vedkommende utfører. Hun er ikke blitt pålagt nye oppgaver som kan legitimere en lønnsforhøyelse.</a:t>
            </a:r>
            <a:r>
              <a:rPr lang="nb-NO" sz="1800" i="1" dirty="0">
                <a:ea typeface="+mn-lt"/>
                <a:cs typeface="+mn-lt"/>
              </a:rPr>
              <a:t> </a:t>
            </a:r>
            <a:endParaRPr lang="nb-NO" sz="1800">
              <a:ea typeface="+mn-lt"/>
              <a:cs typeface="+mn-lt"/>
            </a:endParaRPr>
          </a:p>
          <a:p>
            <a:pPr marL="38100" indent="0">
              <a:buNone/>
            </a:pPr>
            <a:r>
              <a:rPr lang="nb-NO" sz="1800" b="1" dirty="0">
                <a:ea typeface="+mn-lt"/>
                <a:cs typeface="+mn-lt"/>
              </a:rPr>
              <a:t>Er dette en rettstvist eller en interessetvist?</a:t>
            </a:r>
            <a:endParaRPr lang="nb-NO" sz="1800" dirty="0">
              <a:ea typeface="+mn-lt"/>
              <a:cs typeface="+mn-lt"/>
            </a:endParaRPr>
          </a:p>
          <a:p>
            <a:pPr marL="304800" indent="-266700">
              <a:buNone/>
            </a:pPr>
            <a:endParaRPr lang="nb-NO" sz="2000">
              <a:ea typeface="+mn-lt"/>
              <a:cs typeface="+mn-lt"/>
            </a:endParaRPr>
          </a:p>
          <a:p>
            <a:pPr marL="304800" indent="-266700">
              <a:buNone/>
            </a:pPr>
            <a:endParaRPr lang="nb-NO" sz="2000">
              <a:solidFill>
                <a:schemeClr val="tx2"/>
              </a:solidFill>
              <a:cs typeface="Arial"/>
            </a:endParaRPr>
          </a:p>
          <a:p>
            <a:pPr marL="304800" indent="-266700">
              <a:buNone/>
            </a:pPr>
            <a:endParaRPr lang="nb-NO" sz="2000" b="1">
              <a:cs typeface="Arial"/>
            </a:endParaRPr>
          </a:p>
        </p:txBody>
      </p:sp>
      <p:sp>
        <p:nvSpPr>
          <p:cNvPr id="4" name="Plassholder for lysbildenummer 3">
            <a:extLst>
              <a:ext uri="{FF2B5EF4-FFF2-40B4-BE49-F238E27FC236}">
                <a16:creationId xmlns:a16="http://schemas.microsoft.com/office/drawing/2014/main" id="{C12E4AC1-BF4D-D74A-9495-D8CBC7034AD3}"/>
              </a:ext>
            </a:extLst>
          </p:cNvPr>
          <p:cNvSpPr>
            <a:spLocks noGrp="1"/>
          </p:cNvSpPr>
          <p:nvPr>
            <p:ph type="sldNum" sz="quarter" idx="16"/>
          </p:nvPr>
        </p:nvSpPr>
        <p:spPr/>
        <p:txBody>
          <a:bodyPr/>
          <a:lstStyle/>
          <a:p>
            <a:fld id="{4CA162D6-F00B-4378-A732-E7D904156DA2}" type="slidenum">
              <a:rPr lang="en-US" dirty="0" smtClean="0"/>
              <a:pPr/>
              <a:t>108</a:t>
            </a:fld>
            <a:endParaRPr lang="en-US" dirty="0"/>
          </a:p>
        </p:txBody>
      </p:sp>
    </p:spTree>
    <p:extLst>
      <p:ext uri="{BB962C8B-B14F-4D97-AF65-F5344CB8AC3E}">
        <p14:creationId xmlns:p14="http://schemas.microsoft.com/office/powerpoint/2010/main" val="34829971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31DE-9F62-0D40-8636-B271FD893364}"/>
              </a:ext>
            </a:extLst>
          </p:cNvPr>
          <p:cNvSpPr>
            <a:spLocks noGrp="1"/>
          </p:cNvSpPr>
          <p:nvPr>
            <p:ph type="title"/>
          </p:nvPr>
        </p:nvSpPr>
        <p:spPr/>
        <p:txBody>
          <a:bodyPr/>
          <a:lstStyle/>
          <a:p>
            <a:r>
              <a:rPr lang="nb-NO" dirty="0"/>
              <a:t>Gruppeoppgave E</a:t>
            </a:r>
          </a:p>
        </p:txBody>
      </p:sp>
      <p:sp>
        <p:nvSpPr>
          <p:cNvPr id="3" name="Plassholder for innhold 2">
            <a:extLst>
              <a:ext uri="{FF2B5EF4-FFF2-40B4-BE49-F238E27FC236}">
                <a16:creationId xmlns:a16="http://schemas.microsoft.com/office/drawing/2014/main" id="{152067D6-A78C-7544-A2C2-7F68AF664E72}"/>
              </a:ext>
            </a:extLst>
          </p:cNvPr>
          <p:cNvSpPr>
            <a:spLocks noGrp="1"/>
          </p:cNvSpPr>
          <p:nvPr>
            <p:ph idx="1"/>
          </p:nvPr>
        </p:nvSpPr>
        <p:spPr>
          <a:xfrm>
            <a:off x="1085053" y="1523962"/>
            <a:ext cx="10388550" cy="5091150"/>
          </a:xfrm>
          <a:ln>
            <a:solidFill>
              <a:schemeClr val="bg2"/>
            </a:solidFill>
          </a:ln>
        </p:spPr>
        <p:txBody>
          <a:bodyPr vert="horz" lIns="0" tIns="0" rIns="0" bIns="0" rtlCol="0" anchor="t">
            <a:noAutofit/>
          </a:bodyPr>
          <a:lstStyle/>
          <a:p>
            <a:pPr marL="304800" indent="-266700">
              <a:buNone/>
            </a:pPr>
            <a:r>
              <a:rPr lang="nb-NO" sz="1800" dirty="0">
                <a:solidFill>
                  <a:srgbClr val="C00000"/>
                </a:solidFill>
                <a:ea typeface="+mn-lt"/>
                <a:cs typeface="+mn-lt"/>
              </a:rPr>
              <a:t>8. </a:t>
            </a:r>
            <a:r>
              <a:rPr lang="nb-NO" sz="1800" dirty="0">
                <a:solidFill>
                  <a:srgbClr val="C00000"/>
                </a:solidFill>
                <a:cs typeface="Arial"/>
              </a:rPr>
              <a:t>"Ekstraoppgave"</a:t>
            </a:r>
            <a:endParaRPr lang="nb-NO">
              <a:solidFill>
                <a:srgbClr val="C00000"/>
              </a:solidFill>
            </a:endParaRPr>
          </a:p>
          <a:p>
            <a:pPr marL="304800" indent="-266700">
              <a:buNone/>
            </a:pPr>
            <a:r>
              <a:rPr lang="nb-NO" sz="1800" dirty="0">
                <a:cs typeface="Arial"/>
              </a:rPr>
              <a:t>    Ole Jonny bor i Hardanger og jobber i Ståleksperten AS som har hovedkontor i Oslo. Ståleksperten AS sertifiserer utstyr for oljebransjen ved mange ulike lokasjoner, og Ole Jonny arbeider i en rotasjonsordning.  I arbeidskontrakten </a:t>
            </a:r>
            <a:r>
              <a:rPr lang="nb-NO" sz="1800" dirty="0" err="1">
                <a:cs typeface="Arial"/>
              </a:rPr>
              <a:t>stårdet</a:t>
            </a:r>
            <a:r>
              <a:rPr lang="nb-NO" sz="1800" dirty="0">
                <a:cs typeface="Arial"/>
              </a:rPr>
              <a:t>: «</a:t>
            </a:r>
            <a:r>
              <a:rPr lang="nb-NO" sz="1800" i="1" dirty="0">
                <a:cs typeface="Arial"/>
              </a:rPr>
              <a:t>Arbeidssted: Rotasjonsordning med gjennomsnittsberegning av arbeidstid. Arbeidstaker møter opp der det er behov for arbeidskraft</a:t>
            </a:r>
            <a:r>
              <a:rPr lang="nb-NO" sz="1800" dirty="0">
                <a:cs typeface="Arial"/>
              </a:rPr>
              <a:t>». Etter korona-utbruddet har etterspørselen falt.. For å unngå permitteringer kalte arbeidsgiver alle ansatte inn til å utføre relevante arbeidsoppgaver ved hovedkontoret i Oslo hver uke </a:t>
            </a:r>
            <a:r>
              <a:rPr lang="nb-NO" sz="1800" dirty="0" err="1">
                <a:cs typeface="Arial"/>
              </a:rPr>
              <a:t>kl</a:t>
            </a:r>
            <a:r>
              <a:rPr lang="nb-NO" sz="1800" dirty="0">
                <a:cs typeface="Arial"/>
              </a:rPr>
              <a:t> 08-15:30 mandag til fredag. Ole Jonny reagerte kraftig på dette – </a:t>
            </a:r>
            <a:r>
              <a:rPr lang="nb-NO" sz="1800" i="1" dirty="0">
                <a:cs typeface="Arial"/>
              </a:rPr>
              <a:t>«Dere kan ikke forlange at jeg skal bo i Oslo i ukes- og kanskje månedsvis? Jeg har jobbet i rotasjonsordning med etterfølgende friuker i tjue år!</a:t>
            </a:r>
            <a:r>
              <a:rPr lang="nb-NO" sz="1800" dirty="0">
                <a:cs typeface="Arial"/>
              </a:rPr>
              <a:t>» Arbeidsgiver fastholder beslutningen og viser til Ole Jonnys arbeidskontrakt. «</a:t>
            </a:r>
            <a:r>
              <a:rPr lang="nb-NO" sz="1800" i="1" dirty="0">
                <a:cs typeface="Arial"/>
              </a:rPr>
              <a:t>Ikke vårt problem at du har bosatt deg i Hardanger!</a:t>
            </a:r>
            <a:r>
              <a:rPr lang="nb-NO" sz="1800" dirty="0">
                <a:cs typeface="Arial"/>
              </a:rPr>
              <a:t>» responderer arbeidsgiver. </a:t>
            </a:r>
            <a:endParaRPr lang="nb-NO">
              <a:cs typeface="Arial"/>
            </a:endParaRPr>
          </a:p>
          <a:p>
            <a:pPr marL="304800" indent="-266700">
              <a:buNone/>
            </a:pPr>
            <a:r>
              <a:rPr lang="nb-NO" sz="1800" b="1" dirty="0">
                <a:cs typeface="Arial"/>
              </a:rPr>
              <a:t>    Kan arbeidsgiver pålegge Ole Jonny å arbeide fra hovedkontoret i Oslo? </a:t>
            </a:r>
            <a:endParaRPr lang="nb-NO" dirty="0">
              <a:cs typeface="Arial"/>
            </a:endParaRPr>
          </a:p>
          <a:p>
            <a:pPr marL="304800" indent="-266700">
              <a:buNone/>
            </a:pPr>
            <a:endParaRPr lang="nb-NO" sz="2000" b="1">
              <a:cs typeface="Arial"/>
            </a:endParaRPr>
          </a:p>
        </p:txBody>
      </p:sp>
      <p:sp>
        <p:nvSpPr>
          <p:cNvPr id="4" name="Plassholder for lysbildenummer 3">
            <a:extLst>
              <a:ext uri="{FF2B5EF4-FFF2-40B4-BE49-F238E27FC236}">
                <a16:creationId xmlns:a16="http://schemas.microsoft.com/office/drawing/2014/main" id="{C12E4AC1-BF4D-D74A-9495-D8CBC7034AD3}"/>
              </a:ext>
            </a:extLst>
          </p:cNvPr>
          <p:cNvSpPr>
            <a:spLocks noGrp="1"/>
          </p:cNvSpPr>
          <p:nvPr>
            <p:ph type="sldNum" sz="quarter" idx="16"/>
          </p:nvPr>
        </p:nvSpPr>
        <p:spPr/>
        <p:txBody>
          <a:bodyPr/>
          <a:lstStyle/>
          <a:p>
            <a:fld id="{4CA162D6-F00B-4378-A732-E7D904156DA2}" type="slidenum">
              <a:rPr lang="en-US" dirty="0" smtClean="0"/>
              <a:pPr/>
              <a:t>109</a:t>
            </a:fld>
            <a:endParaRPr lang="en-US" dirty="0"/>
          </a:p>
        </p:txBody>
      </p:sp>
    </p:spTree>
    <p:extLst>
      <p:ext uri="{BB962C8B-B14F-4D97-AF65-F5344CB8AC3E}">
        <p14:creationId xmlns:p14="http://schemas.microsoft.com/office/powerpoint/2010/main" val="220068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9">
            <a:extLst>
              <a:ext uri="{FF2B5EF4-FFF2-40B4-BE49-F238E27FC236}">
                <a16:creationId xmlns:a16="http://schemas.microsoft.com/office/drawing/2014/main" id="{38146718-0504-6C43-809F-061A3659927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278" b="7278"/>
          <a:stretch>
            <a:fillRect/>
          </a:stretch>
        </p:blipFill>
        <p:spPr/>
      </p:pic>
      <p:sp>
        <p:nvSpPr>
          <p:cNvPr id="2" name="Tittel 1">
            <a:extLst>
              <a:ext uri="{FF2B5EF4-FFF2-40B4-BE49-F238E27FC236}">
                <a16:creationId xmlns:a16="http://schemas.microsoft.com/office/drawing/2014/main" id="{22F9290F-019E-014E-89C3-84146C1B6302}"/>
              </a:ext>
            </a:extLst>
          </p:cNvPr>
          <p:cNvSpPr>
            <a:spLocks noGrp="1"/>
          </p:cNvSpPr>
          <p:nvPr>
            <p:ph type="title"/>
          </p:nvPr>
        </p:nvSpPr>
        <p:spPr>
          <a:xfrm>
            <a:off x="0" y="1987449"/>
            <a:ext cx="5378823" cy="2116388"/>
          </a:xfrm>
        </p:spPr>
        <p:txBody>
          <a:bodyPr/>
          <a:lstStyle/>
          <a:p>
            <a:r>
              <a:rPr lang="nb-NO"/>
              <a:t>Rollen som bedriftstillitsvalgt</a:t>
            </a:r>
          </a:p>
        </p:txBody>
      </p:sp>
      <p:sp>
        <p:nvSpPr>
          <p:cNvPr id="3" name="Plassholder for tekst 2">
            <a:extLst>
              <a:ext uri="{FF2B5EF4-FFF2-40B4-BE49-F238E27FC236}">
                <a16:creationId xmlns:a16="http://schemas.microsoft.com/office/drawing/2014/main" id="{8179BBDF-23AF-E44E-AD2F-32DFDD06FDE2}"/>
              </a:ext>
            </a:extLst>
          </p:cNvPr>
          <p:cNvSpPr>
            <a:spLocks noGrp="1"/>
          </p:cNvSpPr>
          <p:nvPr>
            <p:ph type="body" idx="1"/>
          </p:nvPr>
        </p:nvSpPr>
        <p:spPr/>
        <p:txBody>
          <a:bodyPr/>
          <a:lstStyle/>
          <a:p>
            <a:r>
              <a:rPr lang="nb-NO"/>
              <a:t>Tema 1</a:t>
            </a:r>
          </a:p>
        </p:txBody>
      </p:sp>
      <p:sp>
        <p:nvSpPr>
          <p:cNvPr id="5" name="Plassholder for lysbildenummer 4">
            <a:extLst>
              <a:ext uri="{FF2B5EF4-FFF2-40B4-BE49-F238E27FC236}">
                <a16:creationId xmlns:a16="http://schemas.microsoft.com/office/drawing/2014/main" id="{399B3E3A-F021-BC49-ABEE-8E278FA49DBA}"/>
              </a:ext>
            </a:extLst>
          </p:cNvPr>
          <p:cNvSpPr>
            <a:spLocks noGrp="1"/>
          </p:cNvSpPr>
          <p:nvPr>
            <p:ph type="sldNum" sz="quarter" idx="4"/>
          </p:nvPr>
        </p:nvSpPr>
        <p:spPr/>
        <p:txBody>
          <a:bodyPr/>
          <a:lstStyle/>
          <a:p>
            <a:fld id="{4CA162D6-F00B-4378-A732-E7D904156DA2}" type="slidenum">
              <a:rPr lang="en-US" smtClean="0"/>
              <a:pPr/>
              <a:t>11</a:t>
            </a:fld>
            <a:endParaRPr lang="en-US"/>
          </a:p>
        </p:txBody>
      </p:sp>
      <p:sp>
        <p:nvSpPr>
          <p:cNvPr id="6" name="Plassholder for tekst 5">
            <a:extLst>
              <a:ext uri="{FF2B5EF4-FFF2-40B4-BE49-F238E27FC236}">
                <a16:creationId xmlns:a16="http://schemas.microsoft.com/office/drawing/2014/main" id="{E6FF7C7E-8439-AE4E-8571-61E7FA081EDC}"/>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711169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D8869DA-8D6A-4243-8A12-C6F63D263A69}"/>
              </a:ext>
            </a:extLst>
          </p:cNvPr>
          <p:cNvSpPr>
            <a:spLocks noGrp="1"/>
          </p:cNvSpPr>
          <p:nvPr>
            <p:ph type="title"/>
          </p:nvPr>
        </p:nvSpPr>
        <p:spPr/>
        <p:txBody>
          <a:bodyPr/>
          <a:lstStyle/>
          <a:p>
            <a:r>
              <a:rPr lang="nb-NO"/>
              <a:t>Tillitsvalgtrollen</a:t>
            </a:r>
          </a:p>
        </p:txBody>
      </p:sp>
      <p:sp>
        <p:nvSpPr>
          <p:cNvPr id="44" name="TekstSylinder 43">
            <a:extLst>
              <a:ext uri="{FF2B5EF4-FFF2-40B4-BE49-F238E27FC236}">
                <a16:creationId xmlns:a16="http://schemas.microsoft.com/office/drawing/2014/main" id="{D51D4F1D-7D52-5C49-8C3D-3DD65B9A78DF}"/>
              </a:ext>
            </a:extLst>
          </p:cNvPr>
          <p:cNvSpPr txBox="1"/>
          <p:nvPr/>
        </p:nvSpPr>
        <p:spPr>
          <a:xfrm>
            <a:off x="1400138" y="1843745"/>
            <a:ext cx="2683565" cy="3077766"/>
          </a:xfrm>
          <a:prstGeom prst="rect">
            <a:avLst/>
          </a:prstGeom>
          <a:noFill/>
          <a:ln>
            <a:noFill/>
          </a:ln>
        </p:spPr>
        <p:txBody>
          <a:bodyPr wrap="square" rtlCol="0">
            <a:spAutoFit/>
          </a:bodyPr>
          <a:lstStyle/>
          <a:p>
            <a:pPr>
              <a:spcAft>
                <a:spcPts val="800"/>
              </a:spcAft>
            </a:pPr>
            <a:r>
              <a:rPr lang="nb-NO" sz="2200">
                <a:solidFill>
                  <a:schemeClr val="tx2"/>
                </a:solidFill>
              </a:rPr>
              <a:t>Tillitsvalgt i bedrift</a:t>
            </a:r>
          </a:p>
          <a:p>
            <a:pPr>
              <a:spcAft>
                <a:spcPts val="800"/>
              </a:spcAft>
            </a:pPr>
            <a:r>
              <a:rPr lang="nb-NO" sz="2200"/>
              <a:t>Angitt i:</a:t>
            </a:r>
          </a:p>
          <a:p>
            <a:pPr marL="184150" indent="-184150">
              <a:spcAft>
                <a:spcPts val="800"/>
              </a:spcAft>
              <a:buClr>
                <a:schemeClr val="tx2"/>
              </a:buClr>
              <a:buFont typeface="Arial" panose="020B0604020202020204" pitchFamily="34" charset="0"/>
              <a:buChar char="•"/>
            </a:pPr>
            <a:r>
              <a:rPr lang="nb-NO" sz="2200"/>
              <a:t>Hovedavtalen</a:t>
            </a:r>
          </a:p>
          <a:p>
            <a:pPr marL="184150" indent="-184150">
              <a:spcAft>
                <a:spcPts val="800"/>
              </a:spcAft>
              <a:buClr>
                <a:schemeClr val="tx2"/>
              </a:buClr>
              <a:buFont typeface="Arial" panose="020B0604020202020204" pitchFamily="34" charset="0"/>
              <a:buChar char="•"/>
            </a:pPr>
            <a:r>
              <a:rPr lang="nb-NO" sz="2200"/>
              <a:t>Overenskomster</a:t>
            </a:r>
          </a:p>
          <a:p>
            <a:pPr marL="184150" indent="-184150">
              <a:spcAft>
                <a:spcPts val="800"/>
              </a:spcAft>
              <a:buClr>
                <a:schemeClr val="tx2"/>
              </a:buClr>
              <a:buFont typeface="Arial" panose="020B0604020202020204" pitchFamily="34" charset="0"/>
              <a:buChar char="•"/>
            </a:pPr>
            <a:r>
              <a:rPr lang="nb-NO" sz="2200"/>
              <a:t>Arbeidsmiljøloven</a:t>
            </a:r>
          </a:p>
          <a:p>
            <a:pPr marL="184150" indent="-184150">
              <a:spcAft>
                <a:spcPts val="800"/>
              </a:spcAft>
              <a:buClr>
                <a:schemeClr val="tx2"/>
              </a:buClr>
              <a:buFont typeface="Arial" panose="020B0604020202020204" pitchFamily="34" charset="0"/>
              <a:buChar char="•"/>
            </a:pPr>
            <a:r>
              <a:rPr lang="nb-NO" sz="2200"/>
              <a:t>Andre lover</a:t>
            </a:r>
          </a:p>
          <a:p>
            <a:pPr marL="184150" indent="-184150">
              <a:spcAft>
                <a:spcPts val="800"/>
              </a:spcAft>
              <a:buClr>
                <a:schemeClr val="tx2"/>
              </a:buClr>
              <a:buFont typeface="Arial" panose="020B0604020202020204" pitchFamily="34" charset="0"/>
              <a:buChar char="•"/>
            </a:pPr>
            <a:r>
              <a:rPr lang="nb-NO" sz="2200"/>
              <a:t>Vedtektene</a:t>
            </a:r>
          </a:p>
        </p:txBody>
      </p:sp>
      <p:sp>
        <p:nvSpPr>
          <p:cNvPr id="45" name="TekstSylinder 44">
            <a:extLst>
              <a:ext uri="{FF2B5EF4-FFF2-40B4-BE49-F238E27FC236}">
                <a16:creationId xmlns:a16="http://schemas.microsoft.com/office/drawing/2014/main" id="{356D015B-95AD-8341-8413-79CA92B4DCE6}"/>
              </a:ext>
            </a:extLst>
          </p:cNvPr>
          <p:cNvSpPr txBox="1"/>
          <p:nvPr/>
        </p:nvSpPr>
        <p:spPr>
          <a:xfrm>
            <a:off x="8221327" y="3959088"/>
            <a:ext cx="2990013" cy="1754326"/>
          </a:xfrm>
          <a:prstGeom prst="rect">
            <a:avLst/>
          </a:prstGeom>
          <a:noFill/>
        </p:spPr>
        <p:txBody>
          <a:bodyPr wrap="square" rtlCol="0">
            <a:spAutoFit/>
          </a:bodyPr>
          <a:lstStyle/>
          <a:p>
            <a:pPr>
              <a:spcAft>
                <a:spcPts val="800"/>
              </a:spcAft>
            </a:pPr>
            <a:r>
              <a:rPr lang="nb-NO" sz="2200">
                <a:solidFill>
                  <a:schemeClr val="accent1">
                    <a:lumMod val="75000"/>
                    <a:lumOff val="25000"/>
                  </a:schemeClr>
                </a:solidFill>
              </a:rPr>
              <a:t>Tillitsvalgt i avdeling</a:t>
            </a:r>
          </a:p>
          <a:p>
            <a:pPr>
              <a:spcAft>
                <a:spcPts val="800"/>
              </a:spcAft>
            </a:pPr>
            <a:r>
              <a:rPr lang="nb-NO" sz="2200"/>
              <a:t>Angitt i:</a:t>
            </a:r>
          </a:p>
          <a:p>
            <a:pPr marL="184150" indent="-173038">
              <a:spcAft>
                <a:spcPts val="800"/>
              </a:spcAft>
              <a:buClr>
                <a:schemeClr val="accent1">
                  <a:lumMod val="75000"/>
                  <a:lumOff val="25000"/>
                </a:schemeClr>
              </a:buClr>
              <a:buFont typeface="Arial" panose="020B0604020202020204" pitchFamily="34" charset="0"/>
              <a:buChar char="•"/>
            </a:pPr>
            <a:r>
              <a:rPr lang="nb-NO" sz="2200"/>
              <a:t>Vedtektene</a:t>
            </a:r>
          </a:p>
          <a:p>
            <a:pPr marL="184150" indent="-173038">
              <a:spcAft>
                <a:spcPts val="800"/>
              </a:spcAft>
              <a:buClr>
                <a:schemeClr val="accent1">
                  <a:lumMod val="75000"/>
                  <a:lumOff val="25000"/>
                </a:schemeClr>
              </a:buClr>
              <a:buFont typeface="Arial" panose="020B0604020202020204" pitchFamily="34" charset="0"/>
              <a:buChar char="•"/>
            </a:pPr>
            <a:r>
              <a:rPr lang="nb-NO" sz="2200"/>
              <a:t>Prinsipprogrammet</a:t>
            </a:r>
          </a:p>
        </p:txBody>
      </p:sp>
      <p:sp>
        <p:nvSpPr>
          <p:cNvPr id="65" name="Høyre klammeparentes 64">
            <a:extLst>
              <a:ext uri="{FF2B5EF4-FFF2-40B4-BE49-F238E27FC236}">
                <a16:creationId xmlns:a16="http://schemas.microsoft.com/office/drawing/2014/main" id="{1842DDC4-72E4-CA49-9B2C-905D188B92A7}"/>
              </a:ext>
            </a:extLst>
          </p:cNvPr>
          <p:cNvSpPr/>
          <p:nvPr/>
        </p:nvSpPr>
        <p:spPr>
          <a:xfrm>
            <a:off x="4002713" y="1966646"/>
            <a:ext cx="258417" cy="2844000"/>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67" name="TekstSylinder 66">
            <a:extLst>
              <a:ext uri="{FF2B5EF4-FFF2-40B4-BE49-F238E27FC236}">
                <a16:creationId xmlns:a16="http://schemas.microsoft.com/office/drawing/2014/main" id="{C9AC17E6-C7B9-2841-BAA8-86CBB6144896}"/>
              </a:ext>
            </a:extLst>
          </p:cNvPr>
          <p:cNvSpPr txBox="1"/>
          <p:nvPr/>
        </p:nvSpPr>
        <p:spPr>
          <a:xfrm>
            <a:off x="4594342" y="2409077"/>
            <a:ext cx="2990013" cy="307777"/>
          </a:xfrm>
          <a:prstGeom prst="rect">
            <a:avLst/>
          </a:prstGeom>
          <a:noFill/>
        </p:spPr>
        <p:txBody>
          <a:bodyPr wrap="square" rtlCol="0">
            <a:spAutoFit/>
          </a:bodyPr>
          <a:lstStyle/>
          <a:p>
            <a:pPr algn="ctr">
              <a:spcAft>
                <a:spcPts val="800"/>
              </a:spcAft>
            </a:pPr>
            <a:r>
              <a:rPr lang="nb-NO" sz="1400">
                <a:solidFill>
                  <a:srgbClr val="323232"/>
                </a:solidFill>
              </a:rPr>
              <a:t>MEDLEMMER</a:t>
            </a:r>
          </a:p>
        </p:txBody>
      </p:sp>
      <p:sp>
        <p:nvSpPr>
          <p:cNvPr id="68" name="TekstSylinder 67">
            <a:extLst>
              <a:ext uri="{FF2B5EF4-FFF2-40B4-BE49-F238E27FC236}">
                <a16:creationId xmlns:a16="http://schemas.microsoft.com/office/drawing/2014/main" id="{B6DD1207-E732-0B43-BE5E-2FB3B5D292DD}"/>
              </a:ext>
            </a:extLst>
          </p:cNvPr>
          <p:cNvSpPr txBox="1"/>
          <p:nvPr/>
        </p:nvSpPr>
        <p:spPr>
          <a:xfrm>
            <a:off x="4415439" y="3840314"/>
            <a:ext cx="3337085" cy="307777"/>
          </a:xfrm>
          <a:prstGeom prst="rect">
            <a:avLst/>
          </a:prstGeom>
          <a:noFill/>
        </p:spPr>
        <p:txBody>
          <a:bodyPr wrap="square" rtlCol="0">
            <a:spAutoFit/>
          </a:bodyPr>
          <a:lstStyle/>
          <a:p>
            <a:pPr algn="ctr">
              <a:spcAft>
                <a:spcPts val="800"/>
              </a:spcAft>
            </a:pPr>
            <a:r>
              <a:rPr lang="nb-NO" sz="1400">
                <a:solidFill>
                  <a:srgbClr val="323232"/>
                </a:solidFill>
              </a:rPr>
              <a:t>TILLITSVALGT I BEDRIFTSGRUPPE</a:t>
            </a:r>
          </a:p>
        </p:txBody>
      </p:sp>
      <p:sp>
        <p:nvSpPr>
          <p:cNvPr id="69" name="TekstSylinder 68">
            <a:extLst>
              <a:ext uri="{FF2B5EF4-FFF2-40B4-BE49-F238E27FC236}">
                <a16:creationId xmlns:a16="http://schemas.microsoft.com/office/drawing/2014/main" id="{79818F94-4DBD-CF45-A5D7-308E803A55ED}"/>
              </a:ext>
            </a:extLst>
          </p:cNvPr>
          <p:cNvSpPr txBox="1"/>
          <p:nvPr/>
        </p:nvSpPr>
        <p:spPr>
          <a:xfrm>
            <a:off x="4594340" y="5201976"/>
            <a:ext cx="2990013" cy="307777"/>
          </a:xfrm>
          <a:prstGeom prst="rect">
            <a:avLst/>
          </a:prstGeom>
          <a:noFill/>
        </p:spPr>
        <p:txBody>
          <a:bodyPr wrap="square" rtlCol="0">
            <a:spAutoFit/>
          </a:bodyPr>
          <a:lstStyle/>
          <a:p>
            <a:pPr algn="ctr">
              <a:spcAft>
                <a:spcPts val="800"/>
              </a:spcAft>
            </a:pPr>
            <a:r>
              <a:rPr lang="nb-NO" sz="1400">
                <a:solidFill>
                  <a:srgbClr val="323232"/>
                </a:solidFill>
              </a:rPr>
              <a:t>TILLITSVALGT I AVDELING</a:t>
            </a:r>
          </a:p>
        </p:txBody>
      </p:sp>
      <p:sp>
        <p:nvSpPr>
          <p:cNvPr id="70" name="Høyre klammeparentes 69">
            <a:extLst>
              <a:ext uri="{FF2B5EF4-FFF2-40B4-BE49-F238E27FC236}">
                <a16:creationId xmlns:a16="http://schemas.microsoft.com/office/drawing/2014/main" id="{D6132445-0ABD-B740-8504-815E3A695C63}"/>
              </a:ext>
            </a:extLst>
          </p:cNvPr>
          <p:cNvSpPr/>
          <p:nvPr/>
        </p:nvSpPr>
        <p:spPr>
          <a:xfrm flipH="1">
            <a:off x="7913571" y="4088458"/>
            <a:ext cx="258417" cy="1512000"/>
          </a:xfrm>
          <a:prstGeom prst="rightBrac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1" name="Plassholder for lysbildenummer 70">
            <a:extLst>
              <a:ext uri="{FF2B5EF4-FFF2-40B4-BE49-F238E27FC236}">
                <a16:creationId xmlns:a16="http://schemas.microsoft.com/office/drawing/2014/main" id="{B88E28FF-5684-1646-A79C-00E25C96F829}"/>
              </a:ext>
            </a:extLst>
          </p:cNvPr>
          <p:cNvSpPr>
            <a:spLocks noGrp="1"/>
          </p:cNvSpPr>
          <p:nvPr>
            <p:ph type="sldNum" sz="quarter" idx="4"/>
          </p:nvPr>
        </p:nvSpPr>
        <p:spPr/>
        <p:txBody>
          <a:bodyPr/>
          <a:lstStyle/>
          <a:p>
            <a:fld id="{4CA162D6-F00B-4378-A732-E7D904156DA2}" type="slidenum">
              <a:rPr lang="en-US" smtClean="0"/>
              <a:pPr/>
              <a:t>12</a:t>
            </a:fld>
            <a:endParaRPr lang="en-US"/>
          </a:p>
        </p:txBody>
      </p:sp>
      <p:pic>
        <p:nvPicPr>
          <p:cNvPr id="76" name="Bilde 75">
            <a:extLst>
              <a:ext uri="{FF2B5EF4-FFF2-40B4-BE49-F238E27FC236}">
                <a16:creationId xmlns:a16="http://schemas.microsoft.com/office/drawing/2014/main" id="{38A68E70-EE3A-E143-98FD-86411CB8C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9425" y="1693778"/>
            <a:ext cx="3073953" cy="725932"/>
          </a:xfrm>
          <a:prstGeom prst="rect">
            <a:avLst/>
          </a:prstGeom>
        </p:spPr>
      </p:pic>
      <p:pic>
        <p:nvPicPr>
          <p:cNvPr id="78" name="Bilde 77">
            <a:extLst>
              <a:ext uri="{FF2B5EF4-FFF2-40B4-BE49-F238E27FC236}">
                <a16:creationId xmlns:a16="http://schemas.microsoft.com/office/drawing/2014/main" id="{C27C8CAF-BBBD-A444-BDD5-B66CB2C107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3986" y="3179684"/>
            <a:ext cx="253332" cy="540000"/>
          </a:xfrm>
          <a:prstGeom prst="rect">
            <a:avLst/>
          </a:prstGeom>
        </p:spPr>
      </p:pic>
      <p:pic>
        <p:nvPicPr>
          <p:cNvPr id="80" name="Bilde 79">
            <a:extLst>
              <a:ext uri="{FF2B5EF4-FFF2-40B4-BE49-F238E27FC236}">
                <a16:creationId xmlns:a16="http://schemas.microsoft.com/office/drawing/2014/main" id="{60D46609-BF8C-644D-87D8-F9EBF912E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9839" y="3060974"/>
            <a:ext cx="217315" cy="540000"/>
          </a:xfrm>
          <a:prstGeom prst="rect">
            <a:avLst/>
          </a:prstGeom>
        </p:spPr>
      </p:pic>
      <p:pic>
        <p:nvPicPr>
          <p:cNvPr id="81" name="Bilde 80">
            <a:extLst>
              <a:ext uri="{FF2B5EF4-FFF2-40B4-BE49-F238E27FC236}">
                <a16:creationId xmlns:a16="http://schemas.microsoft.com/office/drawing/2014/main" id="{4EFB1096-89E3-6345-A6A2-1CC9E0AAC5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1195" y="3076512"/>
            <a:ext cx="253332" cy="540000"/>
          </a:xfrm>
          <a:prstGeom prst="rect">
            <a:avLst/>
          </a:prstGeom>
        </p:spPr>
      </p:pic>
      <p:pic>
        <p:nvPicPr>
          <p:cNvPr id="82" name="Bilde 81">
            <a:extLst>
              <a:ext uri="{FF2B5EF4-FFF2-40B4-BE49-F238E27FC236}">
                <a16:creationId xmlns:a16="http://schemas.microsoft.com/office/drawing/2014/main" id="{1B1275A5-E61F-1646-8982-CDF73FFD97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0749" y="3288533"/>
            <a:ext cx="253332" cy="540000"/>
          </a:xfrm>
          <a:prstGeom prst="rect">
            <a:avLst/>
          </a:prstGeom>
        </p:spPr>
      </p:pic>
      <p:pic>
        <p:nvPicPr>
          <p:cNvPr id="83" name="Bilde 82">
            <a:extLst>
              <a:ext uri="{FF2B5EF4-FFF2-40B4-BE49-F238E27FC236}">
                <a16:creationId xmlns:a16="http://schemas.microsoft.com/office/drawing/2014/main" id="{3A9709C3-6FA6-E948-8AB6-2CBE523C9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7919" y="3071402"/>
            <a:ext cx="253332" cy="540000"/>
          </a:xfrm>
          <a:prstGeom prst="rect">
            <a:avLst/>
          </a:prstGeom>
        </p:spPr>
      </p:pic>
      <p:pic>
        <p:nvPicPr>
          <p:cNvPr id="85" name="Bilde 84">
            <a:extLst>
              <a:ext uri="{FF2B5EF4-FFF2-40B4-BE49-F238E27FC236}">
                <a16:creationId xmlns:a16="http://schemas.microsoft.com/office/drawing/2014/main" id="{FAB0E29D-815E-9649-9304-0BF5ECFC83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9134" y="3256838"/>
            <a:ext cx="217315" cy="540000"/>
          </a:xfrm>
          <a:prstGeom prst="rect">
            <a:avLst/>
          </a:prstGeom>
        </p:spPr>
      </p:pic>
      <p:pic>
        <p:nvPicPr>
          <p:cNvPr id="86" name="Bilde 85">
            <a:extLst>
              <a:ext uri="{FF2B5EF4-FFF2-40B4-BE49-F238E27FC236}">
                <a16:creationId xmlns:a16="http://schemas.microsoft.com/office/drawing/2014/main" id="{DBE4ECB1-1313-6E4B-8035-ABE67F7BE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480" y="3202205"/>
            <a:ext cx="217315" cy="540000"/>
          </a:xfrm>
          <a:prstGeom prst="rect">
            <a:avLst/>
          </a:prstGeom>
        </p:spPr>
      </p:pic>
      <p:pic>
        <p:nvPicPr>
          <p:cNvPr id="87" name="Bilde 86">
            <a:extLst>
              <a:ext uri="{FF2B5EF4-FFF2-40B4-BE49-F238E27FC236}">
                <a16:creationId xmlns:a16="http://schemas.microsoft.com/office/drawing/2014/main" id="{D9E51B0C-2C1D-7B41-84FC-7047C8D21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7015" y="2986838"/>
            <a:ext cx="217315" cy="540000"/>
          </a:xfrm>
          <a:prstGeom prst="rect">
            <a:avLst/>
          </a:prstGeom>
        </p:spPr>
      </p:pic>
      <p:pic>
        <p:nvPicPr>
          <p:cNvPr id="88" name="Bilde 87">
            <a:extLst>
              <a:ext uri="{FF2B5EF4-FFF2-40B4-BE49-F238E27FC236}">
                <a16:creationId xmlns:a16="http://schemas.microsoft.com/office/drawing/2014/main" id="{9A0C9871-0AA9-5945-BD9B-D647981106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7738" y="3223446"/>
            <a:ext cx="217315" cy="540000"/>
          </a:xfrm>
          <a:prstGeom prst="rect">
            <a:avLst/>
          </a:prstGeom>
        </p:spPr>
      </p:pic>
      <p:pic>
        <p:nvPicPr>
          <p:cNvPr id="89" name="Bilde 88">
            <a:extLst>
              <a:ext uri="{FF2B5EF4-FFF2-40B4-BE49-F238E27FC236}">
                <a16:creationId xmlns:a16="http://schemas.microsoft.com/office/drawing/2014/main" id="{D58FDC88-D7D1-8146-A5D8-94F8F8F4BB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7410" y="3173667"/>
            <a:ext cx="217315" cy="540000"/>
          </a:xfrm>
          <a:prstGeom prst="rect">
            <a:avLst/>
          </a:prstGeom>
        </p:spPr>
      </p:pic>
      <p:pic>
        <p:nvPicPr>
          <p:cNvPr id="91" name="Bilde 90">
            <a:extLst>
              <a:ext uri="{FF2B5EF4-FFF2-40B4-BE49-F238E27FC236}">
                <a16:creationId xmlns:a16="http://schemas.microsoft.com/office/drawing/2014/main" id="{38542DF9-DCAC-C547-AB7E-58066E056C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0747" y="4441466"/>
            <a:ext cx="217317" cy="540000"/>
          </a:xfrm>
          <a:prstGeom prst="rect">
            <a:avLst/>
          </a:prstGeom>
        </p:spPr>
      </p:pic>
      <p:pic>
        <p:nvPicPr>
          <p:cNvPr id="93" name="Bilde 92">
            <a:extLst>
              <a:ext uri="{FF2B5EF4-FFF2-40B4-BE49-F238E27FC236}">
                <a16:creationId xmlns:a16="http://schemas.microsoft.com/office/drawing/2014/main" id="{ED1249DA-084F-E24D-BEF9-3C23CD2734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9735" y="4546511"/>
            <a:ext cx="253332" cy="540000"/>
          </a:xfrm>
          <a:prstGeom prst="rect">
            <a:avLst/>
          </a:prstGeom>
        </p:spPr>
      </p:pic>
      <p:pic>
        <p:nvPicPr>
          <p:cNvPr id="94" name="Bilde 93">
            <a:extLst>
              <a:ext uri="{FF2B5EF4-FFF2-40B4-BE49-F238E27FC236}">
                <a16:creationId xmlns:a16="http://schemas.microsoft.com/office/drawing/2014/main" id="{E211EF8A-79AC-E844-ABAD-3B287849B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4081" y="4379198"/>
            <a:ext cx="253332" cy="540000"/>
          </a:xfrm>
          <a:prstGeom prst="rect">
            <a:avLst/>
          </a:prstGeom>
        </p:spPr>
      </p:pic>
      <p:pic>
        <p:nvPicPr>
          <p:cNvPr id="95" name="Bilde 94">
            <a:extLst>
              <a:ext uri="{FF2B5EF4-FFF2-40B4-BE49-F238E27FC236}">
                <a16:creationId xmlns:a16="http://schemas.microsoft.com/office/drawing/2014/main" id="{AF303185-23F9-424D-BF13-F5657BB25A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2999" y="4436009"/>
            <a:ext cx="253332" cy="540000"/>
          </a:xfrm>
          <a:prstGeom prst="rect">
            <a:avLst/>
          </a:prstGeom>
        </p:spPr>
      </p:pic>
      <p:pic>
        <p:nvPicPr>
          <p:cNvPr id="96" name="Bilde 95">
            <a:extLst>
              <a:ext uri="{FF2B5EF4-FFF2-40B4-BE49-F238E27FC236}">
                <a16:creationId xmlns:a16="http://schemas.microsoft.com/office/drawing/2014/main" id="{18767858-8007-864F-9DC3-AD90486A1F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7162" y="4660711"/>
            <a:ext cx="217317" cy="540000"/>
          </a:xfrm>
          <a:prstGeom prst="rect">
            <a:avLst/>
          </a:prstGeom>
        </p:spPr>
      </p:pic>
      <p:pic>
        <p:nvPicPr>
          <p:cNvPr id="97" name="Bilde 96">
            <a:extLst>
              <a:ext uri="{FF2B5EF4-FFF2-40B4-BE49-F238E27FC236}">
                <a16:creationId xmlns:a16="http://schemas.microsoft.com/office/drawing/2014/main" id="{A37CA6F1-E9E8-B449-AA5B-2D84F9DB05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0001" y="4484710"/>
            <a:ext cx="217317" cy="540000"/>
          </a:xfrm>
          <a:prstGeom prst="rect">
            <a:avLst/>
          </a:prstGeom>
        </p:spPr>
      </p:pic>
      <p:pic>
        <p:nvPicPr>
          <p:cNvPr id="98" name="Bilde 97">
            <a:extLst>
              <a:ext uri="{FF2B5EF4-FFF2-40B4-BE49-F238E27FC236}">
                <a16:creationId xmlns:a16="http://schemas.microsoft.com/office/drawing/2014/main" id="{20B04DF8-6B2B-BE40-BAFB-07B716790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679" y="4582943"/>
            <a:ext cx="217317" cy="540000"/>
          </a:xfrm>
          <a:prstGeom prst="rect">
            <a:avLst/>
          </a:prstGeom>
        </p:spPr>
      </p:pic>
      <p:cxnSp>
        <p:nvCxnSpPr>
          <p:cNvPr id="101" name="Rett linje 100">
            <a:extLst>
              <a:ext uri="{FF2B5EF4-FFF2-40B4-BE49-F238E27FC236}">
                <a16:creationId xmlns:a16="http://schemas.microsoft.com/office/drawing/2014/main" id="{E1FD3C7B-4CCE-2B48-9107-A1564854036A}"/>
              </a:ext>
            </a:extLst>
          </p:cNvPr>
          <p:cNvCxnSpPr/>
          <p:nvPr/>
        </p:nvCxnSpPr>
        <p:spPr>
          <a:xfrm>
            <a:off x="6085660" y="2708594"/>
            <a:ext cx="0" cy="272868"/>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CE4620F5-29E2-844C-B138-9D4A4C2A271B}"/>
              </a:ext>
            </a:extLst>
          </p:cNvPr>
          <p:cNvCxnSpPr/>
          <p:nvPr/>
        </p:nvCxnSpPr>
        <p:spPr>
          <a:xfrm>
            <a:off x="6079036" y="4123266"/>
            <a:ext cx="0" cy="272868"/>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83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B523618-66C0-0840-9286-5E688EB09293}"/>
              </a:ext>
            </a:extLst>
          </p:cNvPr>
          <p:cNvSpPr>
            <a:spLocks noGrp="1"/>
          </p:cNvSpPr>
          <p:nvPr>
            <p:ph idx="1"/>
          </p:nvPr>
        </p:nvSpPr>
        <p:spPr>
          <a:xfrm>
            <a:off x="1158534" y="1476780"/>
            <a:ext cx="6040465" cy="4562088"/>
          </a:xfrm>
        </p:spPr>
        <p:txBody>
          <a:bodyPr vert="horz" lIns="0" tIns="0" rIns="0" bIns="0" rtlCol="0" anchor="t">
            <a:noAutofit/>
          </a:bodyPr>
          <a:lstStyle/>
          <a:p>
            <a:pPr marL="0" indent="0">
              <a:buNone/>
            </a:pPr>
            <a:r>
              <a:rPr lang="nb-NO" sz="2000">
                <a:solidFill>
                  <a:schemeClr val="tx2"/>
                </a:solidFill>
              </a:rPr>
              <a:t>Bedriftstillitsvalgte er </a:t>
            </a:r>
            <a:r>
              <a:rPr lang="nb-NO" sz="2000" b="1">
                <a:solidFill>
                  <a:schemeClr val="tx2"/>
                </a:solidFill>
              </a:rPr>
              <a:t>bindeleddet</a:t>
            </a:r>
            <a:r>
              <a:rPr lang="nb-NO" sz="2000">
                <a:solidFill>
                  <a:schemeClr val="tx2"/>
                </a:solidFill>
              </a:rPr>
              <a:t> mellom enkeltmedlemmene og bedrift </a:t>
            </a:r>
            <a:r>
              <a:rPr lang="nb-NO" sz="2000" i="1">
                <a:solidFill>
                  <a:schemeClr val="tx2"/>
                </a:solidFill>
              </a:rPr>
              <a:t>og</a:t>
            </a:r>
            <a:r>
              <a:rPr lang="nb-NO" sz="2000">
                <a:solidFill>
                  <a:schemeClr val="tx2"/>
                </a:solidFill>
              </a:rPr>
              <a:t> avdeling</a:t>
            </a:r>
          </a:p>
          <a:p>
            <a:pPr marL="179705" indent="-179705"/>
            <a:r>
              <a:rPr lang="nb-NO" sz="2000" b="1"/>
              <a:t>Hovedbestemmelse</a:t>
            </a:r>
            <a:r>
              <a:rPr lang="nb-NO" sz="2000"/>
              <a:t>: Være representant og talsmenn for de organiserte arbeidstakerne.</a:t>
            </a:r>
            <a:endParaRPr lang="nb-NO" sz="2000">
              <a:solidFill>
                <a:schemeClr val="accent1">
                  <a:lumMod val="50000"/>
                  <a:lumOff val="50000"/>
                </a:schemeClr>
              </a:solidFill>
              <a:cs typeface="Arial"/>
            </a:endParaRPr>
          </a:p>
          <a:p>
            <a:pPr marL="179705" indent="-179705"/>
            <a:endParaRPr lang="nb-NO" sz="2000">
              <a:solidFill>
                <a:srgbClr val="191919"/>
              </a:solidFill>
              <a:cs typeface="Arial"/>
            </a:endParaRPr>
          </a:p>
          <a:p>
            <a:pPr marL="179705" indent="-179705"/>
            <a:r>
              <a:rPr lang="nb-NO" sz="2000">
                <a:solidFill>
                  <a:srgbClr val="191919"/>
                </a:solidFill>
                <a:cs typeface="Arial"/>
              </a:rPr>
              <a:t>Tillitsvalgte kan forplikte de organiserte i spørsmål som angår medlemmenes lønns- og arbeidsvilkår.</a:t>
            </a:r>
            <a:endParaRPr lang="nb-NO" sz="2000">
              <a:cs typeface="Arial"/>
            </a:endParaRPr>
          </a:p>
          <a:p>
            <a:pPr marL="179705" indent="-179705"/>
            <a:endParaRPr lang="nb-NO" sz="2000">
              <a:cs typeface="Arial"/>
            </a:endParaRPr>
          </a:p>
          <a:p>
            <a:pPr marL="179705" indent="-179705"/>
            <a:r>
              <a:rPr lang="nb-NO" sz="2000">
                <a:cs typeface="Arial"/>
              </a:rPr>
              <a:t>Tillitsvalgte har rett å bistå</a:t>
            </a:r>
            <a:r>
              <a:rPr lang="nb-NO" sz="2000">
                <a:ea typeface="+mn-lt"/>
                <a:cs typeface="+mn-lt"/>
              </a:rPr>
              <a:t> medlemmer i klagemål overfor bedriften eller i ærend som bedriften har overfor det enkelte medlem.</a:t>
            </a:r>
            <a:r>
              <a:rPr lang="nb-NO" sz="2000" i="1">
                <a:ea typeface="+mn-lt"/>
                <a:cs typeface="+mn-lt"/>
              </a:rPr>
              <a:t> </a:t>
            </a:r>
            <a:endParaRPr lang="nb-NO" sz="2000">
              <a:ea typeface="+mn-lt"/>
              <a:cs typeface="+mn-lt"/>
            </a:endParaRPr>
          </a:p>
          <a:p>
            <a:pPr marL="179705" indent="-179705"/>
            <a:endParaRPr lang="nb-NO" sz="2000" i="1">
              <a:cs typeface="Arial"/>
            </a:endParaRPr>
          </a:p>
          <a:p>
            <a:pPr marL="179705" indent="-179705"/>
            <a:r>
              <a:rPr lang="nb-NO" sz="2000">
                <a:cs typeface="Arial"/>
              </a:rPr>
              <a:t>Tillitsvalgte skal medvirke til et rolig samarbeidsklima mellom partene i bedriften.</a:t>
            </a:r>
            <a:endParaRPr lang="nb-NO">
              <a:cs typeface="Arial"/>
            </a:endParaRPr>
          </a:p>
          <a:p>
            <a:pPr marL="0" indent="0">
              <a:buNone/>
            </a:pPr>
            <a:endParaRPr lang="nb-NO" sz="2000">
              <a:solidFill>
                <a:srgbClr val="191919"/>
              </a:solidFill>
              <a:cs typeface="Arial"/>
            </a:endParaRPr>
          </a:p>
          <a:p>
            <a:pPr marL="0" indent="0">
              <a:buNone/>
            </a:pPr>
            <a:endParaRPr lang="nb-NO" sz="2000">
              <a:solidFill>
                <a:srgbClr val="191919"/>
              </a:solidFill>
              <a:cs typeface="Arial"/>
            </a:endParaRPr>
          </a:p>
          <a:p>
            <a:pPr marL="0" indent="0">
              <a:buNone/>
            </a:pPr>
            <a:endParaRPr lang="nb-NO" sz="2000">
              <a:solidFill>
                <a:srgbClr val="191919"/>
              </a:solidFill>
              <a:cs typeface="Arial"/>
            </a:endParaRPr>
          </a:p>
          <a:p>
            <a:pPr marL="179705" indent="-179705"/>
            <a:endParaRPr lang="nb-NO" sz="2000">
              <a:solidFill>
                <a:srgbClr val="191919"/>
              </a:solidFill>
              <a:cs typeface="Arial"/>
            </a:endParaRPr>
          </a:p>
        </p:txBody>
      </p:sp>
      <p:sp>
        <p:nvSpPr>
          <p:cNvPr id="3" name="Tittel 2">
            <a:extLst>
              <a:ext uri="{FF2B5EF4-FFF2-40B4-BE49-F238E27FC236}">
                <a16:creationId xmlns:a16="http://schemas.microsoft.com/office/drawing/2014/main" id="{93222FAD-C35C-8B4A-949E-0DE3335E06DE}"/>
              </a:ext>
            </a:extLst>
          </p:cNvPr>
          <p:cNvSpPr>
            <a:spLocks noGrp="1"/>
          </p:cNvSpPr>
          <p:nvPr>
            <p:ph type="title"/>
          </p:nvPr>
        </p:nvSpPr>
        <p:spPr>
          <a:xfrm>
            <a:off x="0" y="801874"/>
            <a:ext cx="11862486" cy="546970"/>
          </a:xfrm>
        </p:spPr>
        <p:txBody>
          <a:bodyPr/>
          <a:lstStyle/>
          <a:p>
            <a:r>
              <a:rPr lang="nb-NO" sz="3200"/>
              <a:t>Bedriftstillitvalgt: Et bindeledd</a:t>
            </a:r>
            <a:endParaRPr lang="nb-NO" sz="3200">
              <a:solidFill>
                <a:schemeClr val="bg2">
                  <a:lumMod val="75000"/>
                </a:schemeClr>
              </a:solidFill>
            </a:endParaRPr>
          </a:p>
        </p:txBody>
      </p:sp>
      <p:sp>
        <p:nvSpPr>
          <p:cNvPr id="4" name="Plassholder for lysbildenummer 3">
            <a:extLst>
              <a:ext uri="{FF2B5EF4-FFF2-40B4-BE49-F238E27FC236}">
                <a16:creationId xmlns:a16="http://schemas.microsoft.com/office/drawing/2014/main" id="{D5F88BA2-6B37-8C45-B392-CBCBCE539998}"/>
              </a:ext>
            </a:extLst>
          </p:cNvPr>
          <p:cNvSpPr>
            <a:spLocks noGrp="1"/>
          </p:cNvSpPr>
          <p:nvPr>
            <p:ph type="sldNum" sz="quarter" idx="4"/>
          </p:nvPr>
        </p:nvSpPr>
        <p:spPr/>
        <p:txBody>
          <a:bodyPr/>
          <a:lstStyle/>
          <a:p>
            <a:fld id="{4CA162D6-F00B-4378-A732-E7D904156DA2}" type="slidenum">
              <a:rPr lang="en-US" smtClean="0"/>
              <a:pPr/>
              <a:t>13</a:t>
            </a:fld>
            <a:endParaRPr lang="en-US"/>
          </a:p>
        </p:txBody>
      </p:sp>
      <p:sp>
        <p:nvSpPr>
          <p:cNvPr id="6" name="TekstSylinder 5">
            <a:extLst>
              <a:ext uri="{FF2B5EF4-FFF2-40B4-BE49-F238E27FC236}">
                <a16:creationId xmlns:a16="http://schemas.microsoft.com/office/drawing/2014/main" id="{5F34F942-5E9A-FF40-BD0D-C2EE9884A48D}"/>
              </a:ext>
            </a:extLst>
          </p:cNvPr>
          <p:cNvSpPr txBox="1"/>
          <p:nvPr/>
        </p:nvSpPr>
        <p:spPr>
          <a:xfrm>
            <a:off x="7933882" y="2660406"/>
            <a:ext cx="2990013" cy="307777"/>
          </a:xfrm>
          <a:prstGeom prst="rect">
            <a:avLst/>
          </a:prstGeom>
          <a:noFill/>
        </p:spPr>
        <p:txBody>
          <a:bodyPr wrap="square" rtlCol="0">
            <a:spAutoFit/>
          </a:bodyPr>
          <a:lstStyle/>
          <a:p>
            <a:pPr algn="ctr">
              <a:spcAft>
                <a:spcPts val="800"/>
              </a:spcAft>
            </a:pPr>
            <a:r>
              <a:rPr lang="nb-NO" sz="1400">
                <a:solidFill>
                  <a:srgbClr val="323232"/>
                </a:solidFill>
              </a:rPr>
              <a:t>MEDLEMMER</a:t>
            </a:r>
          </a:p>
        </p:txBody>
      </p:sp>
      <p:sp>
        <p:nvSpPr>
          <p:cNvPr id="7" name="TekstSylinder 6">
            <a:extLst>
              <a:ext uri="{FF2B5EF4-FFF2-40B4-BE49-F238E27FC236}">
                <a16:creationId xmlns:a16="http://schemas.microsoft.com/office/drawing/2014/main" id="{79BE3AAC-2C3F-2D49-B576-C1CA46A233EC}"/>
              </a:ext>
            </a:extLst>
          </p:cNvPr>
          <p:cNvSpPr txBox="1"/>
          <p:nvPr/>
        </p:nvSpPr>
        <p:spPr>
          <a:xfrm>
            <a:off x="7754979" y="3952497"/>
            <a:ext cx="3337085" cy="307777"/>
          </a:xfrm>
          <a:prstGeom prst="rect">
            <a:avLst/>
          </a:prstGeom>
          <a:noFill/>
        </p:spPr>
        <p:txBody>
          <a:bodyPr wrap="square" rtlCol="0">
            <a:spAutoFit/>
          </a:bodyPr>
          <a:lstStyle/>
          <a:p>
            <a:pPr algn="ctr">
              <a:spcAft>
                <a:spcPts val="800"/>
              </a:spcAft>
            </a:pPr>
            <a:r>
              <a:rPr lang="nb-NO" sz="1400">
                <a:solidFill>
                  <a:srgbClr val="323232"/>
                </a:solidFill>
              </a:rPr>
              <a:t>TILLITSVALGT I BEDRIFTSGRUPPE</a:t>
            </a:r>
          </a:p>
        </p:txBody>
      </p:sp>
      <p:sp>
        <p:nvSpPr>
          <p:cNvPr id="8" name="TekstSylinder 7">
            <a:extLst>
              <a:ext uri="{FF2B5EF4-FFF2-40B4-BE49-F238E27FC236}">
                <a16:creationId xmlns:a16="http://schemas.microsoft.com/office/drawing/2014/main" id="{BE23218B-7582-B244-A17E-55AA4087CDEE}"/>
              </a:ext>
            </a:extLst>
          </p:cNvPr>
          <p:cNvSpPr txBox="1"/>
          <p:nvPr/>
        </p:nvSpPr>
        <p:spPr>
          <a:xfrm>
            <a:off x="7933880" y="5224708"/>
            <a:ext cx="2990013" cy="307777"/>
          </a:xfrm>
          <a:prstGeom prst="rect">
            <a:avLst/>
          </a:prstGeom>
          <a:noFill/>
        </p:spPr>
        <p:txBody>
          <a:bodyPr wrap="square" rtlCol="0">
            <a:spAutoFit/>
          </a:bodyPr>
          <a:lstStyle/>
          <a:p>
            <a:pPr algn="ctr">
              <a:spcAft>
                <a:spcPts val="800"/>
              </a:spcAft>
            </a:pPr>
            <a:r>
              <a:rPr lang="nb-NO" sz="1400">
                <a:solidFill>
                  <a:srgbClr val="323232"/>
                </a:solidFill>
              </a:rPr>
              <a:t>TILLITSVALGT I AVDELING</a:t>
            </a:r>
          </a:p>
        </p:txBody>
      </p:sp>
      <p:pic>
        <p:nvPicPr>
          <p:cNvPr id="9" name="Bilde 8">
            <a:extLst>
              <a:ext uri="{FF2B5EF4-FFF2-40B4-BE49-F238E27FC236}">
                <a16:creationId xmlns:a16="http://schemas.microsoft.com/office/drawing/2014/main" id="{CA7889C1-B8DB-9741-B5DA-AC1C7F112B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965" y="1945107"/>
            <a:ext cx="3073953" cy="725932"/>
          </a:xfrm>
          <a:prstGeom prst="rect">
            <a:avLst/>
          </a:prstGeom>
        </p:spPr>
      </p:pic>
      <p:pic>
        <p:nvPicPr>
          <p:cNvPr id="10" name="Bilde 9">
            <a:extLst>
              <a:ext uri="{FF2B5EF4-FFF2-40B4-BE49-F238E27FC236}">
                <a16:creationId xmlns:a16="http://schemas.microsoft.com/office/drawing/2014/main" id="{82382286-1940-9142-9076-54D7003A45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3526" y="3291867"/>
            <a:ext cx="253332" cy="540000"/>
          </a:xfrm>
          <a:prstGeom prst="rect">
            <a:avLst/>
          </a:prstGeom>
        </p:spPr>
      </p:pic>
      <p:pic>
        <p:nvPicPr>
          <p:cNvPr id="11" name="Bilde 10">
            <a:extLst>
              <a:ext uri="{FF2B5EF4-FFF2-40B4-BE49-F238E27FC236}">
                <a16:creationId xmlns:a16="http://schemas.microsoft.com/office/drawing/2014/main" id="{32E7D772-8D0E-1943-9B18-1650F27D6B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9379" y="3173157"/>
            <a:ext cx="217315" cy="540000"/>
          </a:xfrm>
          <a:prstGeom prst="rect">
            <a:avLst/>
          </a:prstGeom>
        </p:spPr>
      </p:pic>
      <p:pic>
        <p:nvPicPr>
          <p:cNvPr id="12" name="Bilde 11">
            <a:extLst>
              <a:ext uri="{FF2B5EF4-FFF2-40B4-BE49-F238E27FC236}">
                <a16:creationId xmlns:a16="http://schemas.microsoft.com/office/drawing/2014/main" id="{0381E677-8AF5-B344-8D63-2C0DCB6CB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0735" y="3188695"/>
            <a:ext cx="253332" cy="540000"/>
          </a:xfrm>
          <a:prstGeom prst="rect">
            <a:avLst/>
          </a:prstGeom>
        </p:spPr>
      </p:pic>
      <p:pic>
        <p:nvPicPr>
          <p:cNvPr id="13" name="Bilde 12">
            <a:extLst>
              <a:ext uri="{FF2B5EF4-FFF2-40B4-BE49-F238E27FC236}">
                <a16:creationId xmlns:a16="http://schemas.microsoft.com/office/drawing/2014/main" id="{07D3F4DD-4521-0E4C-A046-1C0E5E654B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0289" y="3400716"/>
            <a:ext cx="253332" cy="540000"/>
          </a:xfrm>
          <a:prstGeom prst="rect">
            <a:avLst/>
          </a:prstGeom>
        </p:spPr>
      </p:pic>
      <p:pic>
        <p:nvPicPr>
          <p:cNvPr id="14" name="Bilde 13">
            <a:extLst>
              <a:ext uri="{FF2B5EF4-FFF2-40B4-BE49-F238E27FC236}">
                <a16:creationId xmlns:a16="http://schemas.microsoft.com/office/drawing/2014/main" id="{E3BDDD65-1265-E44D-8ADE-BDE742CF13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459" y="3183585"/>
            <a:ext cx="253332" cy="540000"/>
          </a:xfrm>
          <a:prstGeom prst="rect">
            <a:avLst/>
          </a:prstGeom>
        </p:spPr>
      </p:pic>
      <p:pic>
        <p:nvPicPr>
          <p:cNvPr id="15" name="Bilde 14">
            <a:extLst>
              <a:ext uri="{FF2B5EF4-FFF2-40B4-BE49-F238E27FC236}">
                <a16:creationId xmlns:a16="http://schemas.microsoft.com/office/drawing/2014/main" id="{CF34A5F2-CA4D-A946-A7FD-54951D6C49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8674" y="3369021"/>
            <a:ext cx="217315" cy="540000"/>
          </a:xfrm>
          <a:prstGeom prst="rect">
            <a:avLst/>
          </a:prstGeom>
        </p:spPr>
      </p:pic>
      <p:pic>
        <p:nvPicPr>
          <p:cNvPr id="16" name="Bilde 15">
            <a:extLst>
              <a:ext uri="{FF2B5EF4-FFF2-40B4-BE49-F238E27FC236}">
                <a16:creationId xmlns:a16="http://schemas.microsoft.com/office/drawing/2014/main" id="{8D17AA5F-5530-A148-97AE-BD1342F106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8020" y="3314388"/>
            <a:ext cx="217315" cy="540000"/>
          </a:xfrm>
          <a:prstGeom prst="rect">
            <a:avLst/>
          </a:prstGeom>
        </p:spPr>
      </p:pic>
      <p:pic>
        <p:nvPicPr>
          <p:cNvPr id="17" name="Bilde 16">
            <a:extLst>
              <a:ext uri="{FF2B5EF4-FFF2-40B4-BE49-F238E27FC236}">
                <a16:creationId xmlns:a16="http://schemas.microsoft.com/office/drawing/2014/main" id="{923E6FF8-4600-5549-ABD1-709AC78E8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6555" y="3099021"/>
            <a:ext cx="217315" cy="540000"/>
          </a:xfrm>
          <a:prstGeom prst="rect">
            <a:avLst/>
          </a:prstGeom>
        </p:spPr>
      </p:pic>
      <p:pic>
        <p:nvPicPr>
          <p:cNvPr id="18" name="Bilde 17">
            <a:extLst>
              <a:ext uri="{FF2B5EF4-FFF2-40B4-BE49-F238E27FC236}">
                <a16:creationId xmlns:a16="http://schemas.microsoft.com/office/drawing/2014/main" id="{C629C985-33A9-7840-BCB5-B045A048FB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7278" y="3335629"/>
            <a:ext cx="217315" cy="540000"/>
          </a:xfrm>
          <a:prstGeom prst="rect">
            <a:avLst/>
          </a:prstGeom>
        </p:spPr>
      </p:pic>
      <p:pic>
        <p:nvPicPr>
          <p:cNvPr id="19" name="Bilde 18">
            <a:extLst>
              <a:ext uri="{FF2B5EF4-FFF2-40B4-BE49-F238E27FC236}">
                <a16:creationId xmlns:a16="http://schemas.microsoft.com/office/drawing/2014/main" id="{BE1FF1F4-CA48-5C4D-AACB-CD7899CCC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6950" y="3285850"/>
            <a:ext cx="217315" cy="540000"/>
          </a:xfrm>
          <a:prstGeom prst="rect">
            <a:avLst/>
          </a:prstGeom>
        </p:spPr>
      </p:pic>
      <p:pic>
        <p:nvPicPr>
          <p:cNvPr id="20" name="Bilde 19">
            <a:extLst>
              <a:ext uri="{FF2B5EF4-FFF2-40B4-BE49-F238E27FC236}">
                <a16:creationId xmlns:a16="http://schemas.microsoft.com/office/drawing/2014/main" id="{423CF865-25D3-9440-BD50-C2197DDE56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0287" y="4464198"/>
            <a:ext cx="217317" cy="540000"/>
          </a:xfrm>
          <a:prstGeom prst="rect">
            <a:avLst/>
          </a:prstGeom>
        </p:spPr>
      </p:pic>
      <p:pic>
        <p:nvPicPr>
          <p:cNvPr id="21" name="Bilde 20">
            <a:extLst>
              <a:ext uri="{FF2B5EF4-FFF2-40B4-BE49-F238E27FC236}">
                <a16:creationId xmlns:a16="http://schemas.microsoft.com/office/drawing/2014/main" id="{4DDB8D01-D3FB-2945-80FF-D4650AA8B8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275" y="4569243"/>
            <a:ext cx="253332" cy="540000"/>
          </a:xfrm>
          <a:prstGeom prst="rect">
            <a:avLst/>
          </a:prstGeom>
        </p:spPr>
      </p:pic>
      <p:pic>
        <p:nvPicPr>
          <p:cNvPr id="22" name="Bilde 21">
            <a:extLst>
              <a:ext uri="{FF2B5EF4-FFF2-40B4-BE49-F238E27FC236}">
                <a16:creationId xmlns:a16="http://schemas.microsoft.com/office/drawing/2014/main" id="{B8C65CCD-3A88-6249-BA57-4293B313F0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3621" y="4401930"/>
            <a:ext cx="253332" cy="540000"/>
          </a:xfrm>
          <a:prstGeom prst="rect">
            <a:avLst/>
          </a:prstGeom>
        </p:spPr>
      </p:pic>
      <p:pic>
        <p:nvPicPr>
          <p:cNvPr id="23" name="Bilde 22">
            <a:extLst>
              <a:ext uri="{FF2B5EF4-FFF2-40B4-BE49-F238E27FC236}">
                <a16:creationId xmlns:a16="http://schemas.microsoft.com/office/drawing/2014/main" id="{ECFD74E8-C07D-C945-B71A-1A41CA9F2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62539" y="4458741"/>
            <a:ext cx="253332" cy="540000"/>
          </a:xfrm>
          <a:prstGeom prst="rect">
            <a:avLst/>
          </a:prstGeom>
        </p:spPr>
      </p:pic>
      <p:pic>
        <p:nvPicPr>
          <p:cNvPr id="24" name="Bilde 23">
            <a:extLst>
              <a:ext uri="{FF2B5EF4-FFF2-40B4-BE49-F238E27FC236}">
                <a16:creationId xmlns:a16="http://schemas.microsoft.com/office/drawing/2014/main" id="{A635343A-8A45-9D44-882A-B3A94BDF71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6702" y="4683443"/>
            <a:ext cx="217317" cy="540000"/>
          </a:xfrm>
          <a:prstGeom prst="rect">
            <a:avLst/>
          </a:prstGeom>
        </p:spPr>
      </p:pic>
      <p:pic>
        <p:nvPicPr>
          <p:cNvPr id="25" name="Bilde 24">
            <a:extLst>
              <a:ext uri="{FF2B5EF4-FFF2-40B4-BE49-F238E27FC236}">
                <a16:creationId xmlns:a16="http://schemas.microsoft.com/office/drawing/2014/main" id="{A36391CE-CDD5-C243-A630-7E59484F2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9541" y="4507442"/>
            <a:ext cx="217317" cy="540000"/>
          </a:xfrm>
          <a:prstGeom prst="rect">
            <a:avLst/>
          </a:prstGeom>
        </p:spPr>
      </p:pic>
      <p:pic>
        <p:nvPicPr>
          <p:cNvPr id="26" name="Bilde 25">
            <a:extLst>
              <a:ext uri="{FF2B5EF4-FFF2-40B4-BE49-F238E27FC236}">
                <a16:creationId xmlns:a16="http://schemas.microsoft.com/office/drawing/2014/main" id="{E29D084F-242D-4A4C-A1B1-0B3E344527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3219" y="4605675"/>
            <a:ext cx="217317" cy="540000"/>
          </a:xfrm>
          <a:prstGeom prst="rect">
            <a:avLst/>
          </a:prstGeom>
        </p:spPr>
      </p:pic>
      <p:cxnSp>
        <p:nvCxnSpPr>
          <p:cNvPr id="27" name="Rett linje 26">
            <a:extLst>
              <a:ext uri="{FF2B5EF4-FFF2-40B4-BE49-F238E27FC236}">
                <a16:creationId xmlns:a16="http://schemas.microsoft.com/office/drawing/2014/main" id="{6F87D954-D409-6E47-834F-5E0B5E98AA68}"/>
              </a:ext>
            </a:extLst>
          </p:cNvPr>
          <p:cNvCxnSpPr/>
          <p:nvPr/>
        </p:nvCxnSpPr>
        <p:spPr>
          <a:xfrm>
            <a:off x="9425200" y="2920167"/>
            <a:ext cx="0" cy="18000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A742E81-2698-AA46-B735-CF0CCC84E0A2}"/>
              </a:ext>
            </a:extLst>
          </p:cNvPr>
          <p:cNvCxnSpPr/>
          <p:nvPr/>
        </p:nvCxnSpPr>
        <p:spPr>
          <a:xfrm>
            <a:off x="9418576" y="4225510"/>
            <a:ext cx="0" cy="18000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A8C611BB-18A5-D241-9E04-83E1A599AAC8}"/>
              </a:ext>
            </a:extLst>
          </p:cNvPr>
          <p:cNvCxnSpPr/>
          <p:nvPr/>
        </p:nvCxnSpPr>
        <p:spPr>
          <a:xfrm>
            <a:off x="9421891" y="5510973"/>
            <a:ext cx="0" cy="18000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30" name="Rectangle 56">
            <a:extLst>
              <a:ext uri="{FF2B5EF4-FFF2-40B4-BE49-F238E27FC236}">
                <a16:creationId xmlns:a16="http://schemas.microsoft.com/office/drawing/2014/main" id="{8FFF88CA-15DE-2D49-93B1-E06D2C098E5C}"/>
              </a:ext>
            </a:extLst>
          </p:cNvPr>
          <p:cNvSpPr>
            <a:spLocks noChangeArrowheads="1"/>
          </p:cNvSpPr>
          <p:nvPr/>
        </p:nvSpPr>
        <p:spPr bwMode="auto">
          <a:xfrm>
            <a:off x="7957094" y="5788530"/>
            <a:ext cx="2941430" cy="568842"/>
          </a:xfrm>
          <a:prstGeom prst="rect">
            <a:avLst/>
          </a:prstGeom>
          <a:solidFill>
            <a:schemeClr val="tx1">
              <a:lumMod val="10000"/>
              <a:lumOff val="90000"/>
            </a:schemeClr>
          </a:solidFill>
          <a:ln w="9525">
            <a:solidFill>
              <a:schemeClr val="tx1">
                <a:lumMod val="50000"/>
                <a:lumOff val="50000"/>
              </a:schemeClr>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200"/>
              </a:spcBef>
              <a:spcAft>
                <a:spcPts val="200"/>
              </a:spcAft>
            </a:pPr>
            <a:r>
              <a:rPr lang="nb-NO" altLang="nb-NO" sz="1400">
                <a:latin typeface="+mn-lt"/>
              </a:rPr>
              <a:t>Administrasjon med</a:t>
            </a:r>
          </a:p>
          <a:p>
            <a:pPr algn="ctr" eaLnBrk="1" hangingPunct="1">
              <a:spcBef>
                <a:spcPts val="200"/>
              </a:spcBef>
              <a:spcAft>
                <a:spcPts val="200"/>
              </a:spcAft>
            </a:pPr>
            <a:r>
              <a:rPr lang="nb-NO" altLang="nb-NO" sz="1400">
                <a:latin typeface="+mn-lt"/>
              </a:rPr>
              <a:t>Leder</a:t>
            </a:r>
            <a:r>
              <a:rPr lang="nb-NO" altLang="nb-NO" sz="1400" b="1">
                <a:solidFill>
                  <a:schemeClr val="tx2"/>
                </a:solidFill>
                <a:latin typeface="+mn-lt"/>
              </a:rPr>
              <a:t> </a:t>
            </a:r>
            <a:r>
              <a:rPr lang="nb-NO" b="1">
                <a:solidFill>
                  <a:schemeClr val="tx2"/>
                </a:solidFill>
                <a:latin typeface="+mn-lt"/>
                <a:sym typeface="Symbol" pitchFamily="2" charset="2"/>
              </a:rPr>
              <a:t></a:t>
            </a:r>
            <a:r>
              <a:rPr lang="nb-NO" sz="1400" b="1">
                <a:solidFill>
                  <a:schemeClr val="tx2"/>
                </a:solidFill>
                <a:latin typeface="+mn-lt"/>
              </a:rPr>
              <a:t> </a:t>
            </a:r>
            <a:r>
              <a:rPr lang="nb-NO" altLang="nb-NO" sz="1400">
                <a:latin typeface="+mn-lt"/>
              </a:rPr>
              <a:t>1. nestleder </a:t>
            </a:r>
            <a:r>
              <a:rPr lang="nb-NO" b="1">
                <a:solidFill>
                  <a:schemeClr val="tx2"/>
                </a:solidFill>
                <a:latin typeface="+mn-lt"/>
                <a:sym typeface="Symbol" pitchFamily="2" charset="2"/>
              </a:rPr>
              <a:t></a:t>
            </a:r>
            <a:r>
              <a:rPr lang="nb-NO" sz="1400">
                <a:latin typeface="+mn-lt"/>
              </a:rPr>
              <a:t> </a:t>
            </a:r>
            <a:r>
              <a:rPr lang="nb-NO" altLang="nb-NO" sz="1400">
                <a:latin typeface="+mn-lt"/>
              </a:rPr>
              <a:t>2. nestleder</a:t>
            </a:r>
          </a:p>
        </p:txBody>
      </p:sp>
    </p:spTree>
    <p:extLst>
      <p:ext uri="{BB962C8B-B14F-4D97-AF65-F5344CB8AC3E}">
        <p14:creationId xmlns:p14="http://schemas.microsoft.com/office/powerpoint/2010/main" val="3379992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3222FAD-C35C-8B4A-949E-0DE3335E06DE}"/>
              </a:ext>
            </a:extLst>
          </p:cNvPr>
          <p:cNvSpPr>
            <a:spLocks noGrp="1"/>
          </p:cNvSpPr>
          <p:nvPr>
            <p:ph type="title"/>
          </p:nvPr>
        </p:nvSpPr>
        <p:spPr>
          <a:xfrm>
            <a:off x="0" y="801874"/>
            <a:ext cx="11862486" cy="546970"/>
          </a:xfrm>
        </p:spPr>
        <p:txBody>
          <a:bodyPr/>
          <a:lstStyle/>
          <a:p>
            <a:r>
              <a:rPr lang="nb-NO" sz="3200"/>
              <a:t>Bedriftstillitvalgtes rettigheter og oppgaver</a:t>
            </a:r>
            <a:endParaRPr lang="nb-NO" sz="3200">
              <a:solidFill>
                <a:schemeClr val="bg2">
                  <a:lumMod val="75000"/>
                </a:schemeClr>
              </a:solidFill>
            </a:endParaRPr>
          </a:p>
        </p:txBody>
      </p:sp>
      <p:sp>
        <p:nvSpPr>
          <p:cNvPr id="4" name="Plassholder for lysbildenummer 3">
            <a:extLst>
              <a:ext uri="{FF2B5EF4-FFF2-40B4-BE49-F238E27FC236}">
                <a16:creationId xmlns:a16="http://schemas.microsoft.com/office/drawing/2014/main" id="{D5F88BA2-6B37-8C45-B392-CBCBCE539998}"/>
              </a:ext>
            </a:extLst>
          </p:cNvPr>
          <p:cNvSpPr>
            <a:spLocks noGrp="1"/>
          </p:cNvSpPr>
          <p:nvPr>
            <p:ph type="sldNum" sz="quarter" idx="4"/>
          </p:nvPr>
        </p:nvSpPr>
        <p:spPr/>
        <p:txBody>
          <a:bodyPr/>
          <a:lstStyle/>
          <a:p>
            <a:fld id="{4CA162D6-F00B-4378-A732-E7D904156DA2}" type="slidenum">
              <a:rPr lang="en-US" smtClean="0"/>
              <a:pPr/>
              <a:t>14</a:t>
            </a:fld>
            <a:endParaRPr lang="en-US"/>
          </a:p>
        </p:txBody>
      </p:sp>
      <p:sp>
        <p:nvSpPr>
          <p:cNvPr id="5" name="Rektangel 4">
            <a:extLst>
              <a:ext uri="{FF2B5EF4-FFF2-40B4-BE49-F238E27FC236}">
                <a16:creationId xmlns:a16="http://schemas.microsoft.com/office/drawing/2014/main" id="{A3B4A5A0-240C-1D40-904A-478FBB8AECB1}"/>
              </a:ext>
            </a:extLst>
          </p:cNvPr>
          <p:cNvSpPr/>
          <p:nvPr/>
        </p:nvSpPr>
        <p:spPr>
          <a:xfrm>
            <a:off x="1134216" y="3156560"/>
            <a:ext cx="3212316" cy="2441051"/>
          </a:xfrm>
          <a:prstGeom prst="rect">
            <a:avLst/>
          </a:prstGeom>
          <a:solidFill>
            <a:schemeClr val="accent1">
              <a:lumMod val="25000"/>
              <a:lumOff val="75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400"/>
              </a:spcBef>
              <a:buClr>
                <a:schemeClr val="accent1">
                  <a:lumMod val="75000"/>
                  <a:lumOff val="25000"/>
                </a:schemeClr>
              </a:buClr>
              <a:defRPr/>
            </a:pPr>
            <a:endParaRPr lang="nb-NO" sz="200">
              <a:solidFill>
                <a:schemeClr val="tx1"/>
              </a:solidFill>
            </a:endParaRPr>
          </a:p>
          <a:p>
            <a:pPr algn="ctr">
              <a:spcBef>
                <a:spcPts val="400"/>
              </a:spcBef>
              <a:spcAft>
                <a:spcPts val="900"/>
              </a:spcAft>
              <a:buClr>
                <a:schemeClr val="accent1">
                  <a:lumMod val="75000"/>
                  <a:lumOff val="25000"/>
                </a:schemeClr>
              </a:buClr>
              <a:defRPr/>
            </a:pPr>
            <a:r>
              <a:rPr lang="nb-NO" sz="2200">
                <a:solidFill>
                  <a:schemeClr val="tx1"/>
                </a:solidFill>
              </a:rPr>
              <a:t>Om både forhold knyttet til </a:t>
            </a:r>
            <a:r>
              <a:rPr lang="nb-NO" sz="2200" b="1">
                <a:solidFill>
                  <a:schemeClr val="tx1"/>
                </a:solidFill>
              </a:rPr>
              <a:t>ordinær drift </a:t>
            </a:r>
            <a:r>
              <a:rPr lang="nb-NO" sz="2200">
                <a:solidFill>
                  <a:schemeClr val="tx1"/>
                </a:solidFill>
              </a:rPr>
              <a:t>og </a:t>
            </a:r>
            <a:r>
              <a:rPr lang="nb-NO" sz="2200" b="1">
                <a:solidFill>
                  <a:schemeClr val="tx1"/>
                </a:solidFill>
              </a:rPr>
              <a:t>spesielle</a:t>
            </a:r>
            <a:r>
              <a:rPr lang="nb-NO" sz="2200">
                <a:solidFill>
                  <a:schemeClr val="tx1"/>
                </a:solidFill>
              </a:rPr>
              <a:t> </a:t>
            </a:r>
            <a:r>
              <a:rPr lang="nb-NO" sz="2200" b="1">
                <a:solidFill>
                  <a:schemeClr val="tx1"/>
                </a:solidFill>
              </a:rPr>
              <a:t>forhold</a:t>
            </a:r>
            <a:r>
              <a:rPr lang="nb-NO" sz="2200">
                <a:solidFill>
                  <a:schemeClr val="tx1"/>
                </a:solidFill>
              </a:rPr>
              <a:t> som permitteringer og omlegginger</a:t>
            </a:r>
          </a:p>
          <a:p>
            <a:pPr>
              <a:spcBef>
                <a:spcPts val="400"/>
              </a:spcBef>
              <a:spcAft>
                <a:spcPts val="900"/>
              </a:spcAft>
              <a:buClr>
                <a:schemeClr val="accent1">
                  <a:lumMod val="75000"/>
                  <a:lumOff val="25000"/>
                </a:schemeClr>
              </a:buClr>
              <a:defRPr/>
            </a:pPr>
            <a:endParaRPr lang="nb-NO" sz="2200">
              <a:solidFill>
                <a:schemeClr val="accent1">
                  <a:lumMod val="75000"/>
                  <a:lumOff val="25000"/>
                </a:schemeClr>
              </a:solidFill>
            </a:endParaRPr>
          </a:p>
        </p:txBody>
      </p:sp>
      <p:sp>
        <p:nvSpPr>
          <p:cNvPr id="39" name="Rektangel 38">
            <a:extLst>
              <a:ext uri="{FF2B5EF4-FFF2-40B4-BE49-F238E27FC236}">
                <a16:creationId xmlns:a16="http://schemas.microsoft.com/office/drawing/2014/main" id="{59B3A105-E2D1-3546-A8DA-5F0361F27BD1}"/>
              </a:ext>
            </a:extLst>
          </p:cNvPr>
          <p:cNvSpPr/>
          <p:nvPr/>
        </p:nvSpPr>
        <p:spPr>
          <a:xfrm>
            <a:off x="1134216" y="1914523"/>
            <a:ext cx="3212316" cy="1242036"/>
          </a:xfrm>
          <a:prstGeom prst="rect">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1113" algn="ctr"/>
            <a:r>
              <a:rPr lang="nb-NO" sz="2400"/>
              <a:t>MEDBESTEMMELSE</a:t>
            </a:r>
          </a:p>
        </p:txBody>
      </p:sp>
      <p:sp>
        <p:nvSpPr>
          <p:cNvPr id="41" name="Rektangel 40">
            <a:extLst>
              <a:ext uri="{FF2B5EF4-FFF2-40B4-BE49-F238E27FC236}">
                <a16:creationId xmlns:a16="http://schemas.microsoft.com/office/drawing/2014/main" id="{4839EF8F-FE27-454F-BAC6-927600FB80B2}"/>
              </a:ext>
            </a:extLst>
          </p:cNvPr>
          <p:cNvSpPr/>
          <p:nvPr/>
        </p:nvSpPr>
        <p:spPr>
          <a:xfrm>
            <a:off x="4709438" y="3156560"/>
            <a:ext cx="3212316" cy="2441051"/>
          </a:xfrm>
          <a:prstGeom prst="rect">
            <a:avLst/>
          </a:prstGeom>
          <a:solidFill>
            <a:schemeClr val="accent1">
              <a:lumMod val="25000"/>
              <a:lumOff val="75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400"/>
              </a:spcBef>
              <a:buClr>
                <a:schemeClr val="accent1">
                  <a:lumMod val="75000"/>
                  <a:lumOff val="25000"/>
                </a:schemeClr>
              </a:buClr>
              <a:defRPr/>
            </a:pPr>
            <a:endParaRPr lang="nb-NO" sz="200">
              <a:solidFill>
                <a:schemeClr val="tx1"/>
              </a:solidFill>
            </a:endParaRPr>
          </a:p>
          <a:p>
            <a:pPr algn="ctr">
              <a:spcBef>
                <a:spcPts val="400"/>
              </a:spcBef>
              <a:spcAft>
                <a:spcPts val="900"/>
              </a:spcAft>
              <a:buClr>
                <a:schemeClr val="accent1">
                  <a:lumMod val="75000"/>
                  <a:lumOff val="25000"/>
                </a:schemeClr>
              </a:buClr>
              <a:defRPr/>
            </a:pPr>
            <a:r>
              <a:rPr lang="nb-NO" sz="2200">
                <a:solidFill>
                  <a:schemeClr val="tx1"/>
                </a:solidFill>
              </a:rPr>
              <a:t>Forhandle i </a:t>
            </a:r>
            <a:r>
              <a:rPr lang="nb-NO" sz="2200" b="1">
                <a:solidFill>
                  <a:schemeClr val="tx1"/>
                </a:solidFill>
              </a:rPr>
              <a:t>tvistesaker</a:t>
            </a:r>
            <a:r>
              <a:rPr lang="nb-NO" sz="2200">
                <a:solidFill>
                  <a:schemeClr val="tx1"/>
                </a:solidFill>
              </a:rPr>
              <a:t> og </a:t>
            </a:r>
            <a:r>
              <a:rPr lang="nb-NO" sz="2200" b="1">
                <a:solidFill>
                  <a:schemeClr val="tx1"/>
                </a:solidFill>
              </a:rPr>
              <a:t>konflikter</a:t>
            </a:r>
            <a:endParaRPr lang="nb-NO" sz="2200">
              <a:solidFill>
                <a:schemeClr val="tx1"/>
              </a:solidFill>
            </a:endParaRPr>
          </a:p>
          <a:p>
            <a:pPr algn="ctr">
              <a:spcBef>
                <a:spcPts val="400"/>
              </a:spcBef>
              <a:spcAft>
                <a:spcPts val="900"/>
              </a:spcAft>
              <a:buClr>
                <a:schemeClr val="accent1">
                  <a:lumMod val="75000"/>
                  <a:lumOff val="25000"/>
                </a:schemeClr>
              </a:buClr>
              <a:defRPr/>
            </a:pPr>
            <a:r>
              <a:rPr lang="nb-NO" sz="2200">
                <a:solidFill>
                  <a:schemeClr val="tx1"/>
                </a:solidFill>
              </a:rPr>
              <a:t>Forhandle </a:t>
            </a:r>
            <a:r>
              <a:rPr lang="nb-NO" sz="2200" b="1">
                <a:solidFill>
                  <a:schemeClr val="tx1"/>
                </a:solidFill>
              </a:rPr>
              <a:t>lokale</a:t>
            </a:r>
            <a:r>
              <a:rPr lang="nb-NO" sz="2200">
                <a:solidFill>
                  <a:schemeClr val="tx1"/>
                </a:solidFill>
              </a:rPr>
              <a:t> </a:t>
            </a:r>
            <a:r>
              <a:rPr lang="nb-NO" sz="2200" b="1">
                <a:solidFill>
                  <a:schemeClr val="tx1"/>
                </a:solidFill>
              </a:rPr>
              <a:t>særavtaler</a:t>
            </a:r>
            <a:r>
              <a:rPr lang="nb-NO" sz="2200">
                <a:solidFill>
                  <a:schemeClr val="tx1"/>
                </a:solidFill>
              </a:rPr>
              <a:t> og avtale om </a:t>
            </a:r>
            <a:r>
              <a:rPr lang="nb-NO" sz="2200" b="1">
                <a:solidFill>
                  <a:schemeClr val="tx1"/>
                </a:solidFill>
              </a:rPr>
              <a:t>samarbeid</a:t>
            </a:r>
            <a:r>
              <a:rPr lang="nb-NO" sz="2200">
                <a:solidFill>
                  <a:schemeClr val="tx1"/>
                </a:solidFill>
              </a:rPr>
              <a:t> med ledelsen</a:t>
            </a:r>
            <a:endParaRPr lang="nb-NO" sz="2200">
              <a:solidFill>
                <a:schemeClr val="accent1">
                  <a:lumMod val="75000"/>
                  <a:lumOff val="25000"/>
                </a:schemeClr>
              </a:solidFill>
            </a:endParaRPr>
          </a:p>
        </p:txBody>
      </p:sp>
      <p:sp>
        <p:nvSpPr>
          <p:cNvPr id="42" name="Rektangel 41">
            <a:extLst>
              <a:ext uri="{FF2B5EF4-FFF2-40B4-BE49-F238E27FC236}">
                <a16:creationId xmlns:a16="http://schemas.microsoft.com/office/drawing/2014/main" id="{85BA193C-4D81-7D40-85AC-F4F3C91EAC68}"/>
              </a:ext>
            </a:extLst>
          </p:cNvPr>
          <p:cNvSpPr/>
          <p:nvPr/>
        </p:nvSpPr>
        <p:spPr>
          <a:xfrm>
            <a:off x="4709438" y="1914523"/>
            <a:ext cx="3212316" cy="1242036"/>
          </a:xfrm>
          <a:prstGeom prst="rect">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1113" algn="ctr"/>
            <a:r>
              <a:rPr lang="nb-NO" sz="2400"/>
              <a:t>FORHANDLE</a:t>
            </a:r>
          </a:p>
        </p:txBody>
      </p:sp>
      <p:sp>
        <p:nvSpPr>
          <p:cNvPr id="44" name="Rektangel 43">
            <a:extLst>
              <a:ext uri="{FF2B5EF4-FFF2-40B4-BE49-F238E27FC236}">
                <a16:creationId xmlns:a16="http://schemas.microsoft.com/office/drawing/2014/main" id="{F262D4AA-BA72-0340-9340-ED9A8B22CECA}"/>
              </a:ext>
            </a:extLst>
          </p:cNvPr>
          <p:cNvSpPr/>
          <p:nvPr/>
        </p:nvSpPr>
        <p:spPr>
          <a:xfrm>
            <a:off x="8284660" y="3156560"/>
            <a:ext cx="3212316" cy="2441051"/>
          </a:xfrm>
          <a:prstGeom prst="rect">
            <a:avLst/>
          </a:prstGeom>
          <a:solidFill>
            <a:schemeClr val="accent1">
              <a:lumMod val="25000"/>
              <a:lumOff val="75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400"/>
              </a:spcBef>
              <a:buClr>
                <a:schemeClr val="accent1">
                  <a:lumMod val="75000"/>
                  <a:lumOff val="25000"/>
                </a:schemeClr>
              </a:buClr>
              <a:defRPr/>
            </a:pPr>
            <a:endParaRPr lang="nb-NO" sz="200">
              <a:solidFill>
                <a:schemeClr val="tx1"/>
              </a:solidFill>
            </a:endParaRPr>
          </a:p>
          <a:p>
            <a:pPr algn="ctr">
              <a:spcBef>
                <a:spcPts val="400"/>
              </a:spcBef>
              <a:spcAft>
                <a:spcPts val="900"/>
              </a:spcAft>
              <a:buClr>
                <a:schemeClr val="accent1">
                  <a:lumMod val="75000"/>
                  <a:lumOff val="25000"/>
                </a:schemeClr>
              </a:buClr>
              <a:defRPr/>
            </a:pPr>
            <a:r>
              <a:rPr lang="nb-NO" sz="2200">
                <a:solidFill>
                  <a:schemeClr val="tx1"/>
                </a:solidFill>
              </a:rPr>
              <a:t>At </a:t>
            </a:r>
            <a:r>
              <a:rPr lang="nb-NO" sz="2200" b="1">
                <a:solidFill>
                  <a:schemeClr val="tx1"/>
                </a:solidFill>
              </a:rPr>
              <a:t>tariffavtale</a:t>
            </a:r>
            <a:r>
              <a:rPr lang="nb-NO" sz="2200">
                <a:solidFill>
                  <a:schemeClr val="tx1"/>
                </a:solidFill>
              </a:rPr>
              <a:t>, </a:t>
            </a:r>
            <a:r>
              <a:rPr lang="nb-NO" sz="2200" b="1">
                <a:solidFill>
                  <a:schemeClr val="tx1"/>
                </a:solidFill>
              </a:rPr>
              <a:t>arbeidsreglement</a:t>
            </a:r>
            <a:r>
              <a:rPr lang="nb-NO" sz="2200">
                <a:solidFill>
                  <a:schemeClr val="tx1"/>
                </a:solidFill>
              </a:rPr>
              <a:t> og </a:t>
            </a:r>
            <a:r>
              <a:rPr lang="nb-NO" sz="2200" b="1">
                <a:solidFill>
                  <a:schemeClr val="tx1"/>
                </a:solidFill>
              </a:rPr>
              <a:t>arbeidsmiljølov</a:t>
            </a:r>
            <a:r>
              <a:rPr lang="nb-NO" sz="2200">
                <a:solidFill>
                  <a:schemeClr val="tx1"/>
                </a:solidFill>
              </a:rPr>
              <a:t> blir overholdt</a:t>
            </a:r>
            <a:endParaRPr lang="nb-NO" sz="2200">
              <a:solidFill>
                <a:schemeClr val="accent1">
                  <a:lumMod val="75000"/>
                  <a:lumOff val="25000"/>
                </a:schemeClr>
              </a:solidFill>
            </a:endParaRPr>
          </a:p>
        </p:txBody>
      </p:sp>
      <p:sp>
        <p:nvSpPr>
          <p:cNvPr id="45" name="Rektangel 44">
            <a:extLst>
              <a:ext uri="{FF2B5EF4-FFF2-40B4-BE49-F238E27FC236}">
                <a16:creationId xmlns:a16="http://schemas.microsoft.com/office/drawing/2014/main" id="{8090E692-C9DD-0F4F-84D2-612904807A7B}"/>
              </a:ext>
            </a:extLst>
          </p:cNvPr>
          <p:cNvSpPr/>
          <p:nvPr/>
        </p:nvSpPr>
        <p:spPr>
          <a:xfrm>
            <a:off x="8284660" y="1914523"/>
            <a:ext cx="3212316" cy="1242036"/>
          </a:xfrm>
          <a:prstGeom prst="rect">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1113" algn="ctr"/>
            <a:r>
              <a:rPr lang="nb-NO" sz="2400"/>
              <a:t>PASSE PÅ</a:t>
            </a:r>
          </a:p>
        </p:txBody>
      </p:sp>
      <p:pic>
        <p:nvPicPr>
          <p:cNvPr id="47" name="Bilde 46">
            <a:extLst>
              <a:ext uri="{FF2B5EF4-FFF2-40B4-BE49-F238E27FC236}">
                <a16:creationId xmlns:a16="http://schemas.microsoft.com/office/drawing/2014/main" id="{3B26BD05-5C98-FE48-927B-4488653EB469}"/>
              </a:ext>
            </a:extLst>
          </p:cNvPr>
          <p:cNvPicPr>
            <a:picLocks noChangeAspect="1"/>
          </p:cNvPicPr>
          <p:nvPr/>
        </p:nvPicPr>
        <p:blipFill>
          <a:blip r:embed="rId3"/>
          <a:stretch>
            <a:fillRect/>
          </a:stretch>
        </p:blipFill>
        <p:spPr>
          <a:xfrm>
            <a:off x="9670788" y="2050904"/>
            <a:ext cx="440059" cy="547200"/>
          </a:xfrm>
          <a:prstGeom prst="rect">
            <a:avLst/>
          </a:prstGeom>
        </p:spPr>
      </p:pic>
      <p:pic>
        <p:nvPicPr>
          <p:cNvPr id="48" name="Bilde 47">
            <a:extLst>
              <a:ext uri="{FF2B5EF4-FFF2-40B4-BE49-F238E27FC236}">
                <a16:creationId xmlns:a16="http://schemas.microsoft.com/office/drawing/2014/main" id="{1DEBF789-C446-0A47-A0B8-DB221F1DE588}"/>
              </a:ext>
            </a:extLst>
          </p:cNvPr>
          <p:cNvPicPr>
            <a:picLocks noChangeAspect="1"/>
          </p:cNvPicPr>
          <p:nvPr/>
        </p:nvPicPr>
        <p:blipFill>
          <a:blip r:embed="rId4"/>
          <a:stretch>
            <a:fillRect/>
          </a:stretch>
        </p:blipFill>
        <p:spPr>
          <a:xfrm>
            <a:off x="2411594" y="2050904"/>
            <a:ext cx="657559" cy="547200"/>
          </a:xfrm>
          <a:prstGeom prst="rect">
            <a:avLst/>
          </a:prstGeom>
        </p:spPr>
      </p:pic>
      <p:pic>
        <p:nvPicPr>
          <p:cNvPr id="49" name="Bilde 48">
            <a:extLst>
              <a:ext uri="{FF2B5EF4-FFF2-40B4-BE49-F238E27FC236}">
                <a16:creationId xmlns:a16="http://schemas.microsoft.com/office/drawing/2014/main" id="{7D42B9E7-4422-3E41-9F43-F0E7AC13F652}"/>
              </a:ext>
            </a:extLst>
          </p:cNvPr>
          <p:cNvPicPr>
            <a:picLocks noChangeAspect="1"/>
          </p:cNvPicPr>
          <p:nvPr/>
        </p:nvPicPr>
        <p:blipFill>
          <a:blip r:embed="rId5"/>
          <a:stretch>
            <a:fillRect/>
          </a:stretch>
        </p:blipFill>
        <p:spPr>
          <a:xfrm>
            <a:off x="6036898" y="2049349"/>
            <a:ext cx="557396" cy="547200"/>
          </a:xfrm>
          <a:prstGeom prst="rect">
            <a:avLst/>
          </a:prstGeom>
        </p:spPr>
      </p:pic>
    </p:spTree>
    <p:extLst>
      <p:ext uri="{BB962C8B-B14F-4D97-AF65-F5344CB8AC3E}">
        <p14:creationId xmlns:p14="http://schemas.microsoft.com/office/powerpoint/2010/main" val="4288868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11">
            <a:extLst>
              <a:ext uri="{FF2B5EF4-FFF2-40B4-BE49-F238E27FC236}">
                <a16:creationId xmlns:a16="http://schemas.microsoft.com/office/drawing/2014/main" id="{1632B1A0-924F-EB46-AD97-FF5E664BE88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734" r="4734"/>
          <a:stretch>
            <a:fillRect/>
          </a:stretch>
        </p:blipFill>
        <p:spPr/>
      </p:pic>
      <p:sp>
        <p:nvSpPr>
          <p:cNvPr id="2" name="Tittel 1">
            <a:extLst>
              <a:ext uri="{FF2B5EF4-FFF2-40B4-BE49-F238E27FC236}">
                <a16:creationId xmlns:a16="http://schemas.microsoft.com/office/drawing/2014/main" id="{21DE2EC1-DDDE-0C4E-8EB5-A9D97569DDD8}"/>
              </a:ext>
            </a:extLst>
          </p:cNvPr>
          <p:cNvSpPr>
            <a:spLocks noGrp="1"/>
          </p:cNvSpPr>
          <p:nvPr>
            <p:ph type="title"/>
          </p:nvPr>
        </p:nvSpPr>
        <p:spPr>
          <a:xfrm>
            <a:off x="1" y="1987449"/>
            <a:ext cx="5626248" cy="1562390"/>
          </a:xfrm>
        </p:spPr>
        <p:txBody>
          <a:bodyPr/>
          <a:lstStyle/>
          <a:p>
            <a:r>
              <a:rPr lang="nb-NO"/>
              <a:t>Organisering av tillitsvalgtarbeid</a:t>
            </a:r>
          </a:p>
        </p:txBody>
      </p:sp>
      <p:sp>
        <p:nvSpPr>
          <p:cNvPr id="3" name="Plassholder for tekst 2">
            <a:extLst>
              <a:ext uri="{FF2B5EF4-FFF2-40B4-BE49-F238E27FC236}">
                <a16:creationId xmlns:a16="http://schemas.microsoft.com/office/drawing/2014/main" id="{D5A1B7A0-F253-2D42-995D-D0931DC05E97}"/>
              </a:ext>
            </a:extLst>
          </p:cNvPr>
          <p:cNvSpPr>
            <a:spLocks noGrp="1"/>
          </p:cNvSpPr>
          <p:nvPr>
            <p:ph type="body" idx="1"/>
          </p:nvPr>
        </p:nvSpPr>
        <p:spPr/>
        <p:txBody>
          <a:bodyPr/>
          <a:lstStyle/>
          <a:p>
            <a:r>
              <a:rPr lang="nb-NO"/>
              <a:t>Tema 2</a:t>
            </a:r>
          </a:p>
        </p:txBody>
      </p:sp>
      <p:sp>
        <p:nvSpPr>
          <p:cNvPr id="5" name="Plassholder for lysbildenummer 4">
            <a:extLst>
              <a:ext uri="{FF2B5EF4-FFF2-40B4-BE49-F238E27FC236}">
                <a16:creationId xmlns:a16="http://schemas.microsoft.com/office/drawing/2014/main" id="{3192CB0E-7AAF-1E49-A4C1-F008084A0EAF}"/>
              </a:ext>
            </a:extLst>
          </p:cNvPr>
          <p:cNvSpPr>
            <a:spLocks noGrp="1"/>
          </p:cNvSpPr>
          <p:nvPr>
            <p:ph type="sldNum" sz="quarter" idx="4"/>
          </p:nvPr>
        </p:nvSpPr>
        <p:spPr/>
        <p:txBody>
          <a:bodyPr/>
          <a:lstStyle/>
          <a:p>
            <a:fld id="{4CA162D6-F00B-4378-A732-E7D904156DA2}" type="slidenum">
              <a:rPr lang="en-US" smtClean="0"/>
              <a:pPr/>
              <a:t>15</a:t>
            </a:fld>
            <a:endParaRPr lang="en-US"/>
          </a:p>
        </p:txBody>
      </p:sp>
      <p:sp>
        <p:nvSpPr>
          <p:cNvPr id="6" name="Plassholder for tekst 5">
            <a:extLst>
              <a:ext uri="{FF2B5EF4-FFF2-40B4-BE49-F238E27FC236}">
                <a16:creationId xmlns:a16="http://schemas.microsoft.com/office/drawing/2014/main" id="{99DD9B46-FF80-D942-B7BB-E846A890928B}"/>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914593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8">
            <a:extLst>
              <a:ext uri="{FF2B5EF4-FFF2-40B4-BE49-F238E27FC236}">
                <a16:creationId xmlns:a16="http://schemas.microsoft.com/office/drawing/2014/main" id="{1F87E397-1ACD-E949-AD50-96C46FF17D3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888" r="2888"/>
          <a:stretch>
            <a:fillRect/>
          </a:stretch>
        </p:blipFill>
        <p:spPr/>
      </p:pic>
      <p:sp>
        <p:nvSpPr>
          <p:cNvPr id="2" name="Plassholder for innhold 1">
            <a:extLst>
              <a:ext uri="{FF2B5EF4-FFF2-40B4-BE49-F238E27FC236}">
                <a16:creationId xmlns:a16="http://schemas.microsoft.com/office/drawing/2014/main" id="{69E7F582-A2D6-6E49-B728-CDA0E889FB6E}"/>
              </a:ext>
            </a:extLst>
          </p:cNvPr>
          <p:cNvSpPr>
            <a:spLocks noGrp="1"/>
          </p:cNvSpPr>
          <p:nvPr>
            <p:ph idx="1"/>
          </p:nvPr>
        </p:nvSpPr>
        <p:spPr/>
        <p:txBody>
          <a:bodyPr>
            <a:normAutofit/>
          </a:bodyPr>
          <a:lstStyle/>
          <a:p>
            <a:pPr marL="0" indent="0">
              <a:buNone/>
            </a:pPr>
            <a:r>
              <a:rPr lang="nb-NO" sz="2200">
                <a:solidFill>
                  <a:schemeClr val="tx2"/>
                </a:solidFill>
                <a:ea typeface="+mn-lt"/>
                <a:cs typeface="+mn-lt"/>
              </a:rPr>
              <a:t>Hvorfor bedriftsgruppe?</a:t>
            </a:r>
          </a:p>
          <a:p>
            <a:r>
              <a:rPr lang="nb-NO" sz="2200">
                <a:ea typeface="+mn-lt"/>
                <a:cs typeface="+mn-lt"/>
              </a:rPr>
              <a:t>Sikre reell medbestemmelse for de FLT-organiserte i bedriften</a:t>
            </a:r>
          </a:p>
          <a:p>
            <a:r>
              <a:rPr lang="nb-NO" sz="2200">
                <a:ea typeface="+mn-lt"/>
                <a:cs typeface="+mn-lt"/>
              </a:rPr>
              <a:t>Bidra til å sikre så stor styrke som mulig på arbeidsplassen</a:t>
            </a:r>
          </a:p>
          <a:p>
            <a:r>
              <a:rPr lang="nb-NO" sz="2200">
                <a:ea typeface="+mn-lt"/>
                <a:cs typeface="+mn-lt"/>
              </a:rPr>
              <a:t>Spille en aktiv rolle som et bindeledd mellom medlemmenes interesser og forbundets politikk og virke</a:t>
            </a:r>
            <a:endParaRPr lang="nb-NO" sz="2200">
              <a:cs typeface="Arial"/>
            </a:endParaRPr>
          </a:p>
        </p:txBody>
      </p:sp>
      <p:sp>
        <p:nvSpPr>
          <p:cNvPr id="3" name="Plassholder for lysbildenummer 2">
            <a:extLst>
              <a:ext uri="{FF2B5EF4-FFF2-40B4-BE49-F238E27FC236}">
                <a16:creationId xmlns:a16="http://schemas.microsoft.com/office/drawing/2014/main" id="{704F6EF7-A457-9F46-9818-2F654A615073}"/>
              </a:ext>
            </a:extLst>
          </p:cNvPr>
          <p:cNvSpPr>
            <a:spLocks noGrp="1"/>
          </p:cNvSpPr>
          <p:nvPr>
            <p:ph type="sldNum" sz="quarter" idx="12"/>
          </p:nvPr>
        </p:nvSpPr>
        <p:spPr/>
        <p:txBody>
          <a:bodyPr/>
          <a:lstStyle/>
          <a:p>
            <a:fld id="{4CA162D6-F00B-4378-A732-E7D904156DA2}" type="slidenum">
              <a:rPr lang="en-US" smtClean="0"/>
              <a:t>16</a:t>
            </a:fld>
            <a:endParaRPr lang="en-US"/>
          </a:p>
        </p:txBody>
      </p:sp>
      <p:sp>
        <p:nvSpPr>
          <p:cNvPr id="5" name="Tittel 4">
            <a:extLst>
              <a:ext uri="{FF2B5EF4-FFF2-40B4-BE49-F238E27FC236}">
                <a16:creationId xmlns:a16="http://schemas.microsoft.com/office/drawing/2014/main" id="{9253D3AD-7E3A-6F4F-B51D-7DA286D12489}"/>
              </a:ext>
            </a:extLst>
          </p:cNvPr>
          <p:cNvSpPr>
            <a:spLocks noGrp="1"/>
          </p:cNvSpPr>
          <p:nvPr>
            <p:ph type="title"/>
          </p:nvPr>
        </p:nvSpPr>
        <p:spPr>
          <a:xfrm>
            <a:off x="1" y="801874"/>
            <a:ext cx="6572677" cy="1716521"/>
          </a:xfrm>
        </p:spPr>
        <p:txBody>
          <a:bodyPr/>
          <a:lstStyle/>
          <a:p>
            <a:r>
              <a:rPr lang="nb-NO"/>
              <a:t>Etablering og drift av bedriftsgruppe</a:t>
            </a:r>
          </a:p>
        </p:txBody>
      </p:sp>
      <p:sp>
        <p:nvSpPr>
          <p:cNvPr id="6" name="Plassholder for tekst 5">
            <a:extLst>
              <a:ext uri="{FF2B5EF4-FFF2-40B4-BE49-F238E27FC236}">
                <a16:creationId xmlns:a16="http://schemas.microsoft.com/office/drawing/2014/main" id="{9D6A424C-E5C8-6B4E-85EF-1854F4E34922}"/>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073568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90DE5767-DC12-43D8-A847-3063015CBA0B}"/>
              </a:ext>
            </a:extLst>
          </p:cNvPr>
          <p:cNvSpPr>
            <a:spLocks noGrp="1"/>
          </p:cNvSpPr>
          <p:nvPr>
            <p:ph type="sldNum" sz="quarter" idx="12"/>
          </p:nvPr>
        </p:nvSpPr>
        <p:spPr>
          <a:xfrm>
            <a:off x="0" y="6476613"/>
            <a:ext cx="412818" cy="276999"/>
          </a:xfrm>
        </p:spPr>
        <p:txBody>
          <a:bodyPr wrap="square" anchor="ctr">
            <a:normAutofit/>
          </a:bodyPr>
          <a:lstStyle/>
          <a:p>
            <a:pPr>
              <a:spcAft>
                <a:spcPts val="600"/>
              </a:spcAft>
            </a:pPr>
            <a:fld id="{4CA162D6-F00B-4378-A732-E7D904156DA2}" type="slidenum">
              <a:rPr lang="en-US" smtClean="0"/>
              <a:pPr>
                <a:spcAft>
                  <a:spcPts val="600"/>
                </a:spcAft>
              </a:pPr>
              <a:t>17</a:t>
            </a:fld>
            <a:endParaRPr lang="en-US"/>
          </a:p>
        </p:txBody>
      </p:sp>
      <p:pic>
        <p:nvPicPr>
          <p:cNvPr id="5" name="Bilde 5">
            <a:extLst>
              <a:ext uri="{FF2B5EF4-FFF2-40B4-BE49-F238E27FC236}">
                <a16:creationId xmlns:a16="http://schemas.microsoft.com/office/drawing/2014/main" id="{6B796D19-7B36-4D45-9D72-1F0A7328222A}"/>
              </a:ext>
            </a:extLst>
          </p:cNvPr>
          <p:cNvPicPr>
            <a:picLocks noGrp="1" noChangeAspect="1"/>
          </p:cNvPicPr>
          <p:nvPr>
            <p:ph type="pic" sz="quarter" idx="13"/>
          </p:nvPr>
        </p:nvPicPr>
        <p:blipFill rotWithShape="1">
          <a:blip r:embed="rId3"/>
          <a:stretch/>
        </p:blipFill>
        <p:spPr>
          <a:xfrm>
            <a:off x="0" y="0"/>
            <a:ext cx="12192000" cy="6857999"/>
          </a:xfrm>
          <a:noFill/>
        </p:spPr>
      </p:pic>
    </p:spTree>
    <p:extLst>
      <p:ext uri="{BB962C8B-B14F-4D97-AF65-F5344CB8AC3E}">
        <p14:creationId xmlns:p14="http://schemas.microsoft.com/office/powerpoint/2010/main" val="705166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3A4F6B22-1756-4AB8-9F90-E1038597464C}"/>
              </a:ext>
            </a:extLst>
          </p:cNvPr>
          <p:cNvSpPr>
            <a:spLocks noGrp="1"/>
          </p:cNvSpPr>
          <p:nvPr>
            <p:ph type="sldNum" sz="quarter" idx="12"/>
          </p:nvPr>
        </p:nvSpPr>
        <p:spPr>
          <a:xfrm>
            <a:off x="0" y="6476613"/>
            <a:ext cx="412818" cy="276999"/>
          </a:xfrm>
        </p:spPr>
        <p:txBody>
          <a:bodyPr wrap="square" anchor="ctr">
            <a:normAutofit/>
          </a:bodyPr>
          <a:lstStyle/>
          <a:p>
            <a:pPr>
              <a:spcAft>
                <a:spcPts val="600"/>
              </a:spcAft>
            </a:pPr>
            <a:fld id="{4CA162D6-F00B-4378-A732-E7D904156DA2}" type="slidenum">
              <a:rPr lang="en-US" dirty="0" smtClean="0"/>
              <a:pPr>
                <a:spcAft>
                  <a:spcPts val="600"/>
                </a:spcAft>
              </a:pPr>
              <a:t>18</a:t>
            </a:fld>
            <a:endParaRPr lang="en-US" dirty="0"/>
          </a:p>
        </p:txBody>
      </p:sp>
      <p:pic>
        <p:nvPicPr>
          <p:cNvPr id="5" name="Bilde 5" descr="Et bilde som inneholder tekst&#10;&#10;Automatisk generert beskrivelse">
            <a:extLst>
              <a:ext uri="{FF2B5EF4-FFF2-40B4-BE49-F238E27FC236}">
                <a16:creationId xmlns:a16="http://schemas.microsoft.com/office/drawing/2014/main" id="{2EBFA312-2031-4B86-A6BB-D166E55998C7}"/>
              </a:ext>
            </a:extLst>
          </p:cNvPr>
          <p:cNvPicPr>
            <a:picLocks noGrp="1" noChangeAspect="1"/>
          </p:cNvPicPr>
          <p:nvPr>
            <p:ph type="pic" sz="quarter" idx="13"/>
          </p:nvPr>
        </p:nvPicPr>
        <p:blipFill rotWithShape="1">
          <a:blip r:embed="rId3"/>
          <a:stretch/>
        </p:blipFill>
        <p:spPr>
          <a:xfrm>
            <a:off x="0" y="0"/>
            <a:ext cx="12192000" cy="6857999"/>
          </a:xfrm>
          <a:noFill/>
        </p:spPr>
      </p:pic>
    </p:spTree>
    <p:extLst>
      <p:ext uri="{BB962C8B-B14F-4D97-AF65-F5344CB8AC3E}">
        <p14:creationId xmlns:p14="http://schemas.microsoft.com/office/powerpoint/2010/main" val="3359168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8787705C-8CEC-4D42-AFC6-505AEB4863E9}"/>
              </a:ext>
            </a:extLst>
          </p:cNvPr>
          <p:cNvSpPr>
            <a:spLocks noGrp="1"/>
          </p:cNvSpPr>
          <p:nvPr>
            <p:ph type="sldNum" sz="quarter" idx="12"/>
          </p:nvPr>
        </p:nvSpPr>
        <p:spPr>
          <a:xfrm>
            <a:off x="0" y="6476613"/>
            <a:ext cx="412818" cy="276999"/>
          </a:xfrm>
        </p:spPr>
        <p:txBody>
          <a:bodyPr wrap="square" anchor="ctr">
            <a:normAutofit/>
          </a:bodyPr>
          <a:lstStyle/>
          <a:p>
            <a:pPr>
              <a:spcAft>
                <a:spcPts val="600"/>
              </a:spcAft>
            </a:pPr>
            <a:fld id="{4CA162D6-F00B-4378-A732-E7D904156DA2}" type="slidenum">
              <a:rPr lang="en-US" dirty="0" smtClean="0"/>
              <a:pPr>
                <a:spcAft>
                  <a:spcPts val="600"/>
                </a:spcAft>
              </a:pPr>
              <a:t>19</a:t>
            </a:fld>
            <a:endParaRPr lang="en-US" dirty="0"/>
          </a:p>
        </p:txBody>
      </p:sp>
      <p:pic>
        <p:nvPicPr>
          <p:cNvPr id="5" name="Bilde 5" descr="Et bilde som inneholder tekst&#10;&#10;Automatisk generert beskrivelse">
            <a:extLst>
              <a:ext uri="{FF2B5EF4-FFF2-40B4-BE49-F238E27FC236}">
                <a16:creationId xmlns:a16="http://schemas.microsoft.com/office/drawing/2014/main" id="{5B4D71D1-F251-4B5F-B303-6EDF8CD012FC}"/>
              </a:ext>
            </a:extLst>
          </p:cNvPr>
          <p:cNvPicPr>
            <a:picLocks noGrp="1" noChangeAspect="1"/>
          </p:cNvPicPr>
          <p:nvPr>
            <p:ph type="pic" sz="quarter" idx="13"/>
          </p:nvPr>
        </p:nvPicPr>
        <p:blipFill rotWithShape="1">
          <a:blip r:embed="rId3"/>
          <a:stretch/>
        </p:blipFill>
        <p:spPr>
          <a:xfrm>
            <a:off x="0" y="0"/>
            <a:ext cx="12192000" cy="6857999"/>
          </a:xfrm>
          <a:noFill/>
        </p:spPr>
      </p:pic>
    </p:spTree>
    <p:extLst>
      <p:ext uri="{BB962C8B-B14F-4D97-AF65-F5344CB8AC3E}">
        <p14:creationId xmlns:p14="http://schemas.microsoft.com/office/powerpoint/2010/main" val="2285210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9170FD-1470-46D7-89F7-9478750E90F8}"/>
              </a:ext>
            </a:extLst>
          </p:cNvPr>
          <p:cNvSpPr>
            <a:spLocks noGrp="1"/>
          </p:cNvSpPr>
          <p:nvPr>
            <p:ph type="title"/>
          </p:nvPr>
        </p:nvSpPr>
        <p:spPr/>
        <p:txBody>
          <a:bodyPr/>
          <a:lstStyle/>
          <a:p>
            <a:r>
              <a:rPr lang="nb-NO">
                <a:cs typeface="Arial"/>
              </a:rPr>
              <a:t>Veiledere</a:t>
            </a:r>
            <a:endParaRPr lang="nb-NO"/>
          </a:p>
        </p:txBody>
      </p:sp>
      <p:sp>
        <p:nvSpPr>
          <p:cNvPr id="3" name="Plassholder for innhold 2">
            <a:extLst>
              <a:ext uri="{FF2B5EF4-FFF2-40B4-BE49-F238E27FC236}">
                <a16:creationId xmlns:a16="http://schemas.microsoft.com/office/drawing/2014/main" id="{1A982A16-C0B2-48BF-B18B-25BFB49F287A}"/>
              </a:ext>
            </a:extLst>
          </p:cNvPr>
          <p:cNvSpPr>
            <a:spLocks noGrp="1"/>
          </p:cNvSpPr>
          <p:nvPr>
            <p:ph idx="1"/>
          </p:nvPr>
        </p:nvSpPr>
        <p:spPr>
          <a:xfrm>
            <a:off x="1626341" y="1914525"/>
            <a:ext cx="9114776" cy="4141601"/>
          </a:xfrm>
        </p:spPr>
        <p:txBody>
          <a:bodyPr vert="horz" lIns="0" tIns="0" rIns="0" bIns="0" rtlCol="0" anchor="t">
            <a:normAutofit/>
          </a:bodyPr>
          <a:lstStyle/>
          <a:p>
            <a:pPr marL="0" indent="0">
              <a:buNone/>
            </a:pPr>
            <a:endParaRPr lang="nb-NO" dirty="0">
              <a:cs typeface="Arial"/>
            </a:endParaRPr>
          </a:p>
          <a:p>
            <a:pPr marL="0" indent="0">
              <a:buNone/>
            </a:pPr>
            <a:endParaRPr lang="nb-NO" dirty="0">
              <a:cs typeface="Arial"/>
            </a:endParaRPr>
          </a:p>
          <a:p>
            <a:pPr marL="0" indent="0">
              <a:buNone/>
            </a:pPr>
            <a:endParaRPr lang="nb-NO" dirty="0">
              <a:cs typeface="Arial"/>
            </a:endParaRPr>
          </a:p>
          <a:p>
            <a:pPr marL="0" indent="0">
              <a:buNone/>
            </a:pPr>
            <a:endParaRPr lang="nb-NO" dirty="0">
              <a:cs typeface="Arial"/>
            </a:endParaRPr>
          </a:p>
          <a:p>
            <a:pPr marL="0" indent="0">
              <a:buNone/>
            </a:pPr>
            <a:endParaRPr lang="nb-NO" dirty="0">
              <a:cs typeface="Arial"/>
            </a:endParaRPr>
          </a:p>
          <a:p>
            <a:pPr marL="0" indent="0">
              <a:buNone/>
            </a:pPr>
            <a:endParaRPr lang="nb-NO" dirty="0">
              <a:cs typeface="Arial"/>
            </a:endParaRPr>
          </a:p>
          <a:p>
            <a:pPr marL="0" indent="0">
              <a:buNone/>
            </a:pPr>
            <a:r>
              <a:rPr lang="nb-NO" dirty="0">
                <a:cs typeface="Arial"/>
              </a:rPr>
              <a:t>Anders Henriksen              Astrid Sørvåg		Camilla Hanses</a:t>
            </a:r>
          </a:p>
          <a:p>
            <a:pPr marL="0" indent="0">
              <a:buNone/>
            </a:pPr>
            <a:endParaRPr lang="nb-NO" dirty="0">
              <a:cs typeface="Arial"/>
            </a:endParaRPr>
          </a:p>
        </p:txBody>
      </p:sp>
      <p:sp>
        <p:nvSpPr>
          <p:cNvPr id="4" name="Plassholder for lysbildenummer 3">
            <a:extLst>
              <a:ext uri="{FF2B5EF4-FFF2-40B4-BE49-F238E27FC236}">
                <a16:creationId xmlns:a16="http://schemas.microsoft.com/office/drawing/2014/main" id="{B635B568-9B55-4B5B-9592-5B532E40F0AF}"/>
              </a:ext>
            </a:extLst>
          </p:cNvPr>
          <p:cNvSpPr>
            <a:spLocks noGrp="1"/>
          </p:cNvSpPr>
          <p:nvPr>
            <p:ph type="sldNum" sz="quarter" idx="16"/>
          </p:nvPr>
        </p:nvSpPr>
        <p:spPr/>
        <p:txBody>
          <a:bodyPr/>
          <a:lstStyle/>
          <a:p>
            <a:fld id="{4CA162D6-F00B-4378-A732-E7D904156DA2}" type="slidenum">
              <a:rPr lang="en-US" smtClean="0"/>
              <a:pPr/>
              <a:t>2</a:t>
            </a:fld>
            <a:endParaRPr lang="en-US"/>
          </a:p>
        </p:txBody>
      </p:sp>
      <p:pic>
        <p:nvPicPr>
          <p:cNvPr id="6" name="Bilde 6" descr="Et bilde som inneholder person, briller&#10;&#10;Automatisk generert beskrivelse">
            <a:extLst>
              <a:ext uri="{FF2B5EF4-FFF2-40B4-BE49-F238E27FC236}">
                <a16:creationId xmlns:a16="http://schemas.microsoft.com/office/drawing/2014/main" id="{14F92622-ED9B-4175-BDEF-A88B81EE29DD}"/>
              </a:ext>
            </a:extLst>
          </p:cNvPr>
          <p:cNvPicPr>
            <a:picLocks noChangeAspect="1"/>
          </p:cNvPicPr>
          <p:nvPr/>
        </p:nvPicPr>
        <p:blipFill>
          <a:blip r:embed="rId3"/>
          <a:stretch>
            <a:fillRect/>
          </a:stretch>
        </p:blipFill>
        <p:spPr>
          <a:xfrm>
            <a:off x="4714875" y="2627313"/>
            <a:ext cx="2571750" cy="1714500"/>
          </a:xfrm>
          <a:prstGeom prst="rect">
            <a:avLst/>
          </a:prstGeom>
        </p:spPr>
      </p:pic>
      <p:pic>
        <p:nvPicPr>
          <p:cNvPr id="7" name="Bilde 7" descr="Et bilde som inneholder person, vegg, innendørs, kvinne&#10;&#10;Automatisk generert beskrivelse">
            <a:extLst>
              <a:ext uri="{FF2B5EF4-FFF2-40B4-BE49-F238E27FC236}">
                <a16:creationId xmlns:a16="http://schemas.microsoft.com/office/drawing/2014/main" id="{53524E2D-9DF7-4982-B58F-A61932ECF274}"/>
              </a:ext>
            </a:extLst>
          </p:cNvPr>
          <p:cNvPicPr>
            <a:picLocks noChangeAspect="1"/>
          </p:cNvPicPr>
          <p:nvPr/>
        </p:nvPicPr>
        <p:blipFill>
          <a:blip r:embed="rId4"/>
          <a:stretch>
            <a:fillRect/>
          </a:stretch>
        </p:blipFill>
        <p:spPr>
          <a:xfrm>
            <a:off x="7818437" y="2517024"/>
            <a:ext cx="2752223" cy="1824789"/>
          </a:xfrm>
          <a:prstGeom prst="rect">
            <a:avLst/>
          </a:prstGeom>
        </p:spPr>
      </p:pic>
      <p:pic>
        <p:nvPicPr>
          <p:cNvPr id="5" name="Picture 4">
            <a:extLst>
              <a:ext uri="{FF2B5EF4-FFF2-40B4-BE49-F238E27FC236}">
                <a16:creationId xmlns:a16="http://schemas.microsoft.com/office/drawing/2014/main" id="{E6869CE8-9D68-F1B4-FA80-E3192A55991E}"/>
              </a:ext>
            </a:extLst>
          </p:cNvPr>
          <p:cNvPicPr>
            <a:picLocks noChangeAspect="1"/>
          </p:cNvPicPr>
          <p:nvPr/>
        </p:nvPicPr>
        <p:blipFill>
          <a:blip r:embed="rId5"/>
          <a:stretch>
            <a:fillRect/>
          </a:stretch>
        </p:blipFill>
        <p:spPr>
          <a:xfrm>
            <a:off x="4724400" y="2515683"/>
            <a:ext cx="2743200" cy="1826633"/>
          </a:xfrm>
          <a:prstGeom prst="rect">
            <a:avLst/>
          </a:prstGeom>
        </p:spPr>
      </p:pic>
      <p:pic>
        <p:nvPicPr>
          <p:cNvPr id="9" name="Picture 8">
            <a:extLst>
              <a:ext uri="{FF2B5EF4-FFF2-40B4-BE49-F238E27FC236}">
                <a16:creationId xmlns:a16="http://schemas.microsoft.com/office/drawing/2014/main" id="{B9A3B796-4A99-8224-3F81-D610B26AE228}"/>
              </a:ext>
            </a:extLst>
          </p:cNvPr>
          <p:cNvPicPr>
            <a:picLocks noChangeAspect="1"/>
          </p:cNvPicPr>
          <p:nvPr/>
        </p:nvPicPr>
        <p:blipFill>
          <a:blip r:embed="rId6"/>
          <a:stretch>
            <a:fillRect/>
          </a:stretch>
        </p:blipFill>
        <p:spPr>
          <a:xfrm>
            <a:off x="1515979" y="2514601"/>
            <a:ext cx="2853489" cy="1888957"/>
          </a:xfrm>
          <a:prstGeom prst="rect">
            <a:avLst/>
          </a:prstGeom>
        </p:spPr>
      </p:pic>
    </p:spTree>
    <p:extLst>
      <p:ext uri="{BB962C8B-B14F-4D97-AF65-F5344CB8AC3E}">
        <p14:creationId xmlns:p14="http://schemas.microsoft.com/office/powerpoint/2010/main" val="268448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9351685F-0546-44A7-AD2F-81F98BB8E953}"/>
              </a:ext>
            </a:extLst>
          </p:cNvPr>
          <p:cNvSpPr>
            <a:spLocks noGrp="1"/>
          </p:cNvSpPr>
          <p:nvPr>
            <p:ph type="sldNum" sz="quarter" idx="12"/>
          </p:nvPr>
        </p:nvSpPr>
        <p:spPr>
          <a:xfrm>
            <a:off x="0" y="6476613"/>
            <a:ext cx="412818" cy="276999"/>
          </a:xfrm>
        </p:spPr>
        <p:txBody>
          <a:bodyPr wrap="square" anchor="ctr">
            <a:normAutofit/>
          </a:bodyPr>
          <a:lstStyle/>
          <a:p>
            <a:pPr>
              <a:spcAft>
                <a:spcPts val="600"/>
              </a:spcAft>
            </a:pPr>
            <a:fld id="{4CA162D6-F00B-4378-A732-E7D904156DA2}" type="slidenum">
              <a:rPr lang="en-US" smtClean="0"/>
              <a:pPr>
                <a:spcAft>
                  <a:spcPts val="600"/>
                </a:spcAft>
              </a:pPr>
              <a:t>20</a:t>
            </a:fld>
            <a:endParaRPr lang="en-US"/>
          </a:p>
        </p:txBody>
      </p:sp>
      <p:pic>
        <p:nvPicPr>
          <p:cNvPr id="5" name="Bilde 5" descr="Et bilde som inneholder tekst&#10;&#10;Automatisk generert beskrivelse">
            <a:extLst>
              <a:ext uri="{FF2B5EF4-FFF2-40B4-BE49-F238E27FC236}">
                <a16:creationId xmlns:a16="http://schemas.microsoft.com/office/drawing/2014/main" id="{B81FEAF1-889B-4AB6-8351-09046E265449}"/>
              </a:ext>
            </a:extLst>
          </p:cNvPr>
          <p:cNvPicPr>
            <a:picLocks noGrp="1" noChangeAspect="1"/>
          </p:cNvPicPr>
          <p:nvPr>
            <p:ph type="pic" sz="quarter" idx="13"/>
          </p:nvPr>
        </p:nvPicPr>
        <p:blipFill rotWithShape="1">
          <a:blip r:embed="rId3"/>
          <a:stretch/>
        </p:blipFill>
        <p:spPr>
          <a:xfrm>
            <a:off x="0" y="0"/>
            <a:ext cx="12192000" cy="6857999"/>
          </a:xfrm>
          <a:noFill/>
        </p:spPr>
      </p:pic>
    </p:spTree>
    <p:extLst>
      <p:ext uri="{BB962C8B-B14F-4D97-AF65-F5344CB8AC3E}">
        <p14:creationId xmlns:p14="http://schemas.microsoft.com/office/powerpoint/2010/main" val="3898769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EC19E85B-868E-47D4-942B-2BCBEAE86535}"/>
              </a:ext>
            </a:extLst>
          </p:cNvPr>
          <p:cNvSpPr>
            <a:spLocks noGrp="1"/>
          </p:cNvSpPr>
          <p:nvPr>
            <p:ph type="sldNum" sz="quarter" idx="12"/>
          </p:nvPr>
        </p:nvSpPr>
        <p:spPr>
          <a:xfrm>
            <a:off x="0" y="6476613"/>
            <a:ext cx="412818" cy="276999"/>
          </a:xfrm>
        </p:spPr>
        <p:txBody>
          <a:bodyPr wrap="square" anchor="ctr">
            <a:normAutofit/>
          </a:bodyPr>
          <a:lstStyle/>
          <a:p>
            <a:pPr>
              <a:spcAft>
                <a:spcPts val="600"/>
              </a:spcAft>
            </a:pPr>
            <a:fld id="{4CA162D6-F00B-4378-A732-E7D904156DA2}" type="slidenum">
              <a:rPr lang="en-US" smtClean="0"/>
              <a:pPr>
                <a:spcAft>
                  <a:spcPts val="600"/>
                </a:spcAft>
              </a:pPr>
              <a:t>21</a:t>
            </a:fld>
            <a:endParaRPr lang="en-US"/>
          </a:p>
        </p:txBody>
      </p:sp>
      <p:pic>
        <p:nvPicPr>
          <p:cNvPr id="5" name="Bilde 5" descr="Et bilde som inneholder tekst, mann, person&#10;&#10;Automatisk generert beskrivelse">
            <a:extLst>
              <a:ext uri="{FF2B5EF4-FFF2-40B4-BE49-F238E27FC236}">
                <a16:creationId xmlns:a16="http://schemas.microsoft.com/office/drawing/2014/main" id="{EDD3B24D-956A-4DDD-B8B0-3899BF6E5CF0}"/>
              </a:ext>
            </a:extLst>
          </p:cNvPr>
          <p:cNvPicPr>
            <a:picLocks noGrp="1" noChangeAspect="1"/>
          </p:cNvPicPr>
          <p:nvPr>
            <p:ph type="pic" sz="quarter" idx="13"/>
          </p:nvPr>
        </p:nvPicPr>
        <p:blipFill rotWithShape="1">
          <a:blip r:embed="rId4"/>
          <a:srcRect/>
          <a:stretch/>
        </p:blipFill>
        <p:spPr>
          <a:xfrm>
            <a:off x="20" y="10"/>
            <a:ext cx="12191980" cy="6857990"/>
          </a:xfrm>
          <a:noFill/>
        </p:spPr>
      </p:pic>
    </p:spTree>
    <p:extLst>
      <p:ext uri="{BB962C8B-B14F-4D97-AF65-F5344CB8AC3E}">
        <p14:creationId xmlns:p14="http://schemas.microsoft.com/office/powerpoint/2010/main" val="276126197"/>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2F11D9F9-584F-8E4D-A529-03A7CB5A023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268" b="3268"/>
          <a:stretch>
            <a:fillRect/>
          </a:stretch>
        </p:blipFill>
        <p:spPr>
          <a:prstGeom prst="rect">
            <a:avLst/>
          </a:prstGeom>
        </p:spPr>
      </p:pic>
      <p:sp>
        <p:nvSpPr>
          <p:cNvPr id="2" name="Tittel 1">
            <a:extLst>
              <a:ext uri="{FF2B5EF4-FFF2-40B4-BE49-F238E27FC236}">
                <a16:creationId xmlns:a16="http://schemas.microsoft.com/office/drawing/2014/main" id="{78011912-C90D-F04F-A27E-2744916D490E}"/>
              </a:ext>
            </a:extLst>
          </p:cNvPr>
          <p:cNvSpPr>
            <a:spLocks noGrp="1"/>
          </p:cNvSpPr>
          <p:nvPr>
            <p:ph type="title"/>
          </p:nvPr>
        </p:nvSpPr>
        <p:spPr>
          <a:xfrm>
            <a:off x="1" y="1987449"/>
            <a:ext cx="4705656" cy="1562390"/>
          </a:xfrm>
        </p:spPr>
        <p:txBody>
          <a:bodyPr/>
          <a:lstStyle/>
          <a:p>
            <a:r>
              <a:rPr lang="nb-NO">
                <a:cs typeface="Arial"/>
              </a:rPr>
              <a:t>Ettervekst og rekruttering</a:t>
            </a:r>
          </a:p>
        </p:txBody>
      </p:sp>
      <p:sp>
        <p:nvSpPr>
          <p:cNvPr id="3" name="Plassholder for tekst 2">
            <a:extLst>
              <a:ext uri="{FF2B5EF4-FFF2-40B4-BE49-F238E27FC236}">
                <a16:creationId xmlns:a16="http://schemas.microsoft.com/office/drawing/2014/main" id="{87763468-ECFC-2B49-BAEB-7238400E43E2}"/>
              </a:ext>
            </a:extLst>
          </p:cNvPr>
          <p:cNvSpPr>
            <a:spLocks noGrp="1"/>
          </p:cNvSpPr>
          <p:nvPr>
            <p:ph type="body" idx="1"/>
          </p:nvPr>
        </p:nvSpPr>
        <p:spPr/>
        <p:txBody>
          <a:bodyPr vert="horz" wrap="square" lIns="0" tIns="0" rIns="0" bIns="0" rtlCol="0" anchor="t">
            <a:spAutoFit/>
          </a:bodyPr>
          <a:lstStyle/>
          <a:p>
            <a:r>
              <a:rPr lang="nb-NO"/>
              <a:t>Tema 3</a:t>
            </a:r>
          </a:p>
        </p:txBody>
      </p:sp>
      <p:sp>
        <p:nvSpPr>
          <p:cNvPr id="5" name="Plassholder for lysbildenummer 4">
            <a:extLst>
              <a:ext uri="{FF2B5EF4-FFF2-40B4-BE49-F238E27FC236}">
                <a16:creationId xmlns:a16="http://schemas.microsoft.com/office/drawing/2014/main" id="{D92313B9-AA12-304A-888A-29131F5DA2A2}"/>
              </a:ext>
            </a:extLst>
          </p:cNvPr>
          <p:cNvSpPr>
            <a:spLocks noGrp="1"/>
          </p:cNvSpPr>
          <p:nvPr>
            <p:ph type="sldNum" sz="quarter" idx="4"/>
          </p:nvPr>
        </p:nvSpPr>
        <p:spPr/>
        <p:txBody>
          <a:bodyPr/>
          <a:lstStyle/>
          <a:p>
            <a:fld id="{4CA162D6-F00B-4378-A732-E7D904156DA2}" type="slidenum">
              <a:rPr lang="en-US" smtClean="0"/>
              <a:pPr/>
              <a:t>22</a:t>
            </a:fld>
            <a:endParaRPr lang="en-US"/>
          </a:p>
        </p:txBody>
      </p:sp>
      <p:sp>
        <p:nvSpPr>
          <p:cNvPr id="6" name="Plassholder for tekst 5">
            <a:extLst>
              <a:ext uri="{FF2B5EF4-FFF2-40B4-BE49-F238E27FC236}">
                <a16:creationId xmlns:a16="http://schemas.microsoft.com/office/drawing/2014/main" id="{4DC71A9F-9EE6-7D4F-8C78-7025AB60F04A}"/>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2304098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9">
            <a:extLst>
              <a:ext uri="{FF2B5EF4-FFF2-40B4-BE49-F238E27FC236}">
                <a16:creationId xmlns:a16="http://schemas.microsoft.com/office/drawing/2014/main" id="{AF7E2D45-86B1-AF44-A48B-61A0C137AFC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411" b="4411"/>
          <a:stretch>
            <a:fillRect/>
          </a:stretch>
        </p:blipFill>
        <p:spPr/>
      </p:pic>
      <p:sp>
        <p:nvSpPr>
          <p:cNvPr id="2" name="Plassholder for innhold 1">
            <a:extLst>
              <a:ext uri="{FF2B5EF4-FFF2-40B4-BE49-F238E27FC236}">
                <a16:creationId xmlns:a16="http://schemas.microsoft.com/office/drawing/2014/main" id="{FB3762DB-FDD7-F346-9696-423BCD80D7EB}"/>
              </a:ext>
            </a:extLst>
          </p:cNvPr>
          <p:cNvSpPr>
            <a:spLocks noGrp="1"/>
          </p:cNvSpPr>
          <p:nvPr>
            <p:ph idx="1"/>
          </p:nvPr>
        </p:nvSpPr>
        <p:spPr/>
        <p:txBody>
          <a:bodyPr vert="horz" lIns="0" tIns="0" rIns="0" bIns="0" rtlCol="0" anchor="t">
            <a:normAutofit/>
          </a:bodyPr>
          <a:lstStyle/>
          <a:p>
            <a:pPr marL="179705" indent="-179705"/>
            <a:r>
              <a:rPr lang="nb-NO" sz="2200" dirty="0">
                <a:ea typeface="+mn-lt"/>
                <a:cs typeface="+mn-lt"/>
              </a:rPr>
              <a:t>En aktiv bedriftsgruppe</a:t>
            </a:r>
            <a:endParaRPr lang="nb-NO" dirty="0"/>
          </a:p>
          <a:p>
            <a:pPr marL="179705" indent="-179705"/>
            <a:r>
              <a:rPr lang="nb-NO" sz="2200" dirty="0">
                <a:ea typeface="+mn-lt"/>
                <a:cs typeface="+mn-lt"/>
              </a:rPr>
              <a:t>Viktig å jobbe med ettervekst/få flere tillitsvalgte</a:t>
            </a:r>
          </a:p>
          <a:p>
            <a:pPr marL="179705" indent="-179705"/>
            <a:r>
              <a:rPr lang="nb-NO" sz="2200" dirty="0">
                <a:ea typeface="+mn-lt"/>
                <a:cs typeface="+mn-lt"/>
              </a:rPr>
              <a:t>- større legitimitet bak kravene</a:t>
            </a:r>
          </a:p>
          <a:p>
            <a:pPr marL="179705" indent="-179705"/>
            <a:r>
              <a:rPr lang="nb-NO" sz="2200" dirty="0">
                <a:ea typeface="+mn-lt"/>
                <a:cs typeface="+mn-lt"/>
              </a:rPr>
              <a:t>- sterkere mandat i spørsmål som angår     lønns- og arbeidsvilkår</a:t>
            </a:r>
          </a:p>
          <a:p>
            <a:pPr marL="179705" indent="-179705"/>
            <a:r>
              <a:rPr lang="nb-NO" sz="2200" dirty="0">
                <a:ea typeface="+mn-lt"/>
                <a:cs typeface="+mn-lt"/>
              </a:rPr>
              <a:t>- større mulighet for å sikre ettervekst  av tillitsvalgte</a:t>
            </a:r>
            <a:endParaRPr lang="nb-NO" sz="2200" dirty="0">
              <a:cs typeface="Arial"/>
            </a:endParaRPr>
          </a:p>
          <a:p>
            <a:pPr marL="179705" indent="-179705"/>
            <a:r>
              <a:rPr lang="nb-NO" sz="2200" dirty="0">
                <a:ea typeface="+mn-lt"/>
                <a:cs typeface="+mn-lt"/>
              </a:rPr>
              <a:t> </a:t>
            </a:r>
            <a:endParaRPr lang="nb-NO" sz="2200" dirty="0">
              <a:cs typeface="Arial"/>
            </a:endParaRPr>
          </a:p>
        </p:txBody>
      </p:sp>
      <p:sp>
        <p:nvSpPr>
          <p:cNvPr id="3" name="Plassholder for lysbildenummer 2">
            <a:extLst>
              <a:ext uri="{FF2B5EF4-FFF2-40B4-BE49-F238E27FC236}">
                <a16:creationId xmlns:a16="http://schemas.microsoft.com/office/drawing/2014/main" id="{83BBB224-6901-FE46-8844-677FC32D4489}"/>
              </a:ext>
            </a:extLst>
          </p:cNvPr>
          <p:cNvSpPr>
            <a:spLocks noGrp="1"/>
          </p:cNvSpPr>
          <p:nvPr>
            <p:ph type="sldNum" sz="quarter" idx="12"/>
          </p:nvPr>
        </p:nvSpPr>
        <p:spPr/>
        <p:txBody>
          <a:bodyPr/>
          <a:lstStyle/>
          <a:p>
            <a:fld id="{4CA162D6-F00B-4378-A732-E7D904156DA2}" type="slidenum">
              <a:rPr lang="en-US" smtClean="0"/>
              <a:t>23</a:t>
            </a:fld>
            <a:endParaRPr lang="en-US"/>
          </a:p>
        </p:txBody>
      </p:sp>
      <p:sp>
        <p:nvSpPr>
          <p:cNvPr id="5" name="Tittel 4">
            <a:extLst>
              <a:ext uri="{FF2B5EF4-FFF2-40B4-BE49-F238E27FC236}">
                <a16:creationId xmlns:a16="http://schemas.microsoft.com/office/drawing/2014/main" id="{1A3FBDC6-A2C4-6042-9885-20AAFD827D6F}"/>
              </a:ext>
            </a:extLst>
          </p:cNvPr>
          <p:cNvSpPr>
            <a:spLocks noGrp="1"/>
          </p:cNvSpPr>
          <p:nvPr>
            <p:ph type="title"/>
          </p:nvPr>
        </p:nvSpPr>
        <p:spPr>
          <a:xfrm>
            <a:off x="1" y="801874"/>
            <a:ext cx="6572677" cy="1716521"/>
          </a:xfrm>
        </p:spPr>
        <p:txBody>
          <a:bodyPr/>
          <a:lstStyle/>
          <a:p>
            <a:r>
              <a:rPr lang="nb-NO"/>
              <a:t>Ettervekst, aktivitet og rekruttering</a:t>
            </a:r>
          </a:p>
        </p:txBody>
      </p:sp>
      <p:sp>
        <p:nvSpPr>
          <p:cNvPr id="6" name="Plassholder for tekst 5">
            <a:extLst>
              <a:ext uri="{FF2B5EF4-FFF2-40B4-BE49-F238E27FC236}">
                <a16:creationId xmlns:a16="http://schemas.microsoft.com/office/drawing/2014/main" id="{6CFC4F46-7855-9C4D-92F5-FE4E6DDA397F}"/>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211551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BC4DF65-DF63-9A4B-BBC3-34D42ECA9D3E}"/>
              </a:ext>
            </a:extLst>
          </p:cNvPr>
          <p:cNvSpPr>
            <a:spLocks noGrp="1"/>
          </p:cNvSpPr>
          <p:nvPr>
            <p:ph type="title"/>
          </p:nvPr>
        </p:nvSpPr>
        <p:spPr/>
        <p:txBody>
          <a:bodyPr/>
          <a:lstStyle/>
          <a:p>
            <a:r>
              <a:rPr lang="nb-NO"/>
              <a:t>Hvem kan vi rekruttere?</a:t>
            </a:r>
          </a:p>
        </p:txBody>
      </p:sp>
      <p:sp>
        <p:nvSpPr>
          <p:cNvPr id="4" name="Plassholder for lysbildenummer 3">
            <a:extLst>
              <a:ext uri="{FF2B5EF4-FFF2-40B4-BE49-F238E27FC236}">
                <a16:creationId xmlns:a16="http://schemas.microsoft.com/office/drawing/2014/main" id="{78DF5CA2-0F75-644E-BB6A-5A632BB878A1}"/>
              </a:ext>
            </a:extLst>
          </p:cNvPr>
          <p:cNvSpPr>
            <a:spLocks noGrp="1"/>
          </p:cNvSpPr>
          <p:nvPr>
            <p:ph type="sldNum" sz="quarter" idx="4"/>
          </p:nvPr>
        </p:nvSpPr>
        <p:spPr/>
        <p:txBody>
          <a:bodyPr/>
          <a:lstStyle/>
          <a:p>
            <a:fld id="{4CA162D6-F00B-4378-A732-E7D904156DA2}" type="slidenum">
              <a:rPr lang="en-US" smtClean="0"/>
              <a:pPr/>
              <a:t>24</a:t>
            </a:fld>
            <a:endParaRPr lang="en-US"/>
          </a:p>
        </p:txBody>
      </p:sp>
      <p:sp>
        <p:nvSpPr>
          <p:cNvPr id="5" name="Trekant 4">
            <a:extLst>
              <a:ext uri="{FF2B5EF4-FFF2-40B4-BE49-F238E27FC236}">
                <a16:creationId xmlns:a16="http://schemas.microsoft.com/office/drawing/2014/main" id="{620DDC37-9D91-3D43-BEF9-6F0F6E95C526}"/>
              </a:ext>
            </a:extLst>
          </p:cNvPr>
          <p:cNvSpPr/>
          <p:nvPr/>
        </p:nvSpPr>
        <p:spPr>
          <a:xfrm>
            <a:off x="2942899" y="2648607"/>
            <a:ext cx="6505903" cy="3405352"/>
          </a:xfrm>
          <a:prstGeom prst="triangle">
            <a:avLst/>
          </a:prstGeom>
          <a:noFill/>
          <a:ln w="57150">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Rett linje 6">
            <a:extLst>
              <a:ext uri="{FF2B5EF4-FFF2-40B4-BE49-F238E27FC236}">
                <a16:creationId xmlns:a16="http://schemas.microsoft.com/office/drawing/2014/main" id="{D303F15F-B585-1F4D-8A1B-B30EE1A1A8F1}"/>
              </a:ext>
            </a:extLst>
          </p:cNvPr>
          <p:cNvCxnSpPr/>
          <p:nvPr/>
        </p:nvCxnSpPr>
        <p:spPr>
          <a:xfrm>
            <a:off x="5213136" y="3689131"/>
            <a:ext cx="1980000" cy="0"/>
          </a:xfrm>
          <a:prstGeom prst="line">
            <a:avLst/>
          </a:prstGeom>
          <a:ln w="571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Rett linje 7">
            <a:extLst>
              <a:ext uri="{FF2B5EF4-FFF2-40B4-BE49-F238E27FC236}">
                <a16:creationId xmlns:a16="http://schemas.microsoft.com/office/drawing/2014/main" id="{FBA311F7-A2E9-1847-8CC6-2A063898F5E6}"/>
              </a:ext>
            </a:extLst>
          </p:cNvPr>
          <p:cNvCxnSpPr/>
          <p:nvPr/>
        </p:nvCxnSpPr>
        <p:spPr>
          <a:xfrm>
            <a:off x="3598197" y="5359158"/>
            <a:ext cx="5220000" cy="0"/>
          </a:xfrm>
          <a:prstGeom prst="line">
            <a:avLst/>
          </a:prstGeom>
          <a:ln w="571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52F1997C-4451-574E-8B75-6443C3DABF1B}"/>
              </a:ext>
            </a:extLst>
          </p:cNvPr>
          <p:cNvCxnSpPr>
            <a:cxnSpLocks/>
          </p:cNvCxnSpPr>
          <p:nvPr/>
        </p:nvCxnSpPr>
        <p:spPr>
          <a:xfrm rot="5400000">
            <a:off x="5348981" y="4530329"/>
            <a:ext cx="1692000" cy="0"/>
          </a:xfrm>
          <a:prstGeom prst="line">
            <a:avLst/>
          </a:prstGeom>
          <a:ln w="571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kstSylinder 9">
            <a:extLst>
              <a:ext uri="{FF2B5EF4-FFF2-40B4-BE49-F238E27FC236}">
                <a16:creationId xmlns:a16="http://schemas.microsoft.com/office/drawing/2014/main" id="{D5053228-539F-CC44-A5B9-EF887D449E0F}"/>
              </a:ext>
            </a:extLst>
          </p:cNvPr>
          <p:cNvSpPr txBox="1"/>
          <p:nvPr/>
        </p:nvSpPr>
        <p:spPr>
          <a:xfrm>
            <a:off x="5611656" y="2987007"/>
            <a:ext cx="1219200" cy="646331"/>
          </a:xfrm>
          <a:prstGeom prst="rect">
            <a:avLst/>
          </a:prstGeom>
          <a:noFill/>
        </p:spPr>
        <p:txBody>
          <a:bodyPr wrap="square" rtlCol="0">
            <a:spAutoFit/>
          </a:bodyPr>
          <a:lstStyle/>
          <a:p>
            <a:pPr algn="ctr"/>
            <a:r>
              <a:rPr lang="nb-NO" sz="1800">
                <a:solidFill>
                  <a:schemeClr val="accent1">
                    <a:lumMod val="75000"/>
                    <a:lumOff val="25000"/>
                  </a:schemeClr>
                </a:solidFill>
              </a:rPr>
              <a:t>Topp-ledelse</a:t>
            </a:r>
          </a:p>
        </p:txBody>
      </p:sp>
      <p:sp>
        <p:nvSpPr>
          <p:cNvPr id="11" name="TekstSylinder 10">
            <a:extLst>
              <a:ext uri="{FF2B5EF4-FFF2-40B4-BE49-F238E27FC236}">
                <a16:creationId xmlns:a16="http://schemas.microsoft.com/office/drawing/2014/main" id="{93A91110-5720-4A40-A53C-4632A5C8E649}"/>
              </a:ext>
            </a:extLst>
          </p:cNvPr>
          <p:cNvSpPr txBox="1"/>
          <p:nvPr/>
        </p:nvSpPr>
        <p:spPr>
          <a:xfrm>
            <a:off x="4336282" y="4125252"/>
            <a:ext cx="2006607" cy="923330"/>
          </a:xfrm>
          <a:prstGeom prst="rect">
            <a:avLst/>
          </a:prstGeom>
          <a:noFill/>
        </p:spPr>
        <p:txBody>
          <a:bodyPr wrap="square" rtlCol="0">
            <a:spAutoFit/>
          </a:bodyPr>
          <a:lstStyle/>
          <a:p>
            <a:pPr algn="ctr"/>
            <a:r>
              <a:rPr lang="nb-NO" sz="1800">
                <a:solidFill>
                  <a:schemeClr val="accent1">
                    <a:lumMod val="75000"/>
                    <a:lumOff val="25000"/>
                  </a:schemeClr>
                </a:solidFill>
              </a:rPr>
              <a:t>Teknisk/ produksjons-rettet</a:t>
            </a:r>
          </a:p>
        </p:txBody>
      </p:sp>
      <p:sp>
        <p:nvSpPr>
          <p:cNvPr id="13" name="TekstSylinder 12">
            <a:extLst>
              <a:ext uri="{FF2B5EF4-FFF2-40B4-BE49-F238E27FC236}">
                <a16:creationId xmlns:a16="http://schemas.microsoft.com/office/drawing/2014/main" id="{70CD0CC0-36E4-9B49-88FF-62A5D2388761}"/>
              </a:ext>
            </a:extLst>
          </p:cNvPr>
          <p:cNvSpPr txBox="1"/>
          <p:nvPr/>
        </p:nvSpPr>
        <p:spPr>
          <a:xfrm>
            <a:off x="5375171" y="5544261"/>
            <a:ext cx="1656247" cy="369332"/>
          </a:xfrm>
          <a:prstGeom prst="rect">
            <a:avLst/>
          </a:prstGeom>
          <a:noFill/>
        </p:spPr>
        <p:txBody>
          <a:bodyPr wrap="square" rtlCol="0">
            <a:spAutoFit/>
          </a:bodyPr>
          <a:lstStyle/>
          <a:p>
            <a:pPr algn="ctr"/>
            <a:r>
              <a:rPr lang="nb-NO" sz="1800">
                <a:solidFill>
                  <a:schemeClr val="accent1">
                    <a:lumMod val="75000"/>
                    <a:lumOff val="25000"/>
                  </a:schemeClr>
                </a:solidFill>
              </a:rPr>
              <a:t>Operatører</a:t>
            </a:r>
          </a:p>
        </p:txBody>
      </p:sp>
      <p:sp>
        <p:nvSpPr>
          <p:cNvPr id="14" name="TekstSylinder 13">
            <a:extLst>
              <a:ext uri="{FF2B5EF4-FFF2-40B4-BE49-F238E27FC236}">
                <a16:creationId xmlns:a16="http://schemas.microsoft.com/office/drawing/2014/main" id="{C38ADBCF-B21C-A145-B41E-C21ADF5EDD13}"/>
              </a:ext>
            </a:extLst>
          </p:cNvPr>
          <p:cNvSpPr txBox="1"/>
          <p:nvPr/>
        </p:nvSpPr>
        <p:spPr>
          <a:xfrm>
            <a:off x="6019532" y="4411214"/>
            <a:ext cx="2006607" cy="369332"/>
          </a:xfrm>
          <a:prstGeom prst="rect">
            <a:avLst/>
          </a:prstGeom>
          <a:noFill/>
        </p:spPr>
        <p:txBody>
          <a:bodyPr wrap="square" rtlCol="0">
            <a:spAutoFit/>
          </a:bodyPr>
          <a:lstStyle/>
          <a:p>
            <a:pPr algn="ctr"/>
            <a:r>
              <a:rPr lang="nb-NO" sz="1800">
                <a:solidFill>
                  <a:schemeClr val="accent1">
                    <a:lumMod val="75000"/>
                    <a:lumOff val="25000"/>
                  </a:schemeClr>
                </a:solidFill>
              </a:rPr>
              <a:t>«Merkantile»</a:t>
            </a:r>
          </a:p>
        </p:txBody>
      </p:sp>
      <p:grpSp>
        <p:nvGrpSpPr>
          <p:cNvPr id="6" name="Gruppe 5">
            <a:extLst>
              <a:ext uri="{FF2B5EF4-FFF2-40B4-BE49-F238E27FC236}">
                <a16:creationId xmlns:a16="http://schemas.microsoft.com/office/drawing/2014/main" id="{DD98C103-5D26-F745-A84F-A9B0C3AC801B}"/>
              </a:ext>
            </a:extLst>
          </p:cNvPr>
          <p:cNvGrpSpPr/>
          <p:nvPr/>
        </p:nvGrpSpPr>
        <p:grpSpPr>
          <a:xfrm>
            <a:off x="1715782" y="3725425"/>
            <a:ext cx="1736336" cy="1548000"/>
            <a:chOff x="1715782" y="3725425"/>
            <a:chExt cx="1736336" cy="1548000"/>
          </a:xfrm>
        </p:grpSpPr>
        <p:sp>
          <p:nvSpPr>
            <p:cNvPr id="15" name="Venstre klammeparentes 14">
              <a:extLst>
                <a:ext uri="{FF2B5EF4-FFF2-40B4-BE49-F238E27FC236}">
                  <a16:creationId xmlns:a16="http://schemas.microsoft.com/office/drawing/2014/main" id="{88F22BB6-00F0-9C48-A096-8B81D75982CC}"/>
                </a:ext>
              </a:extLst>
            </p:cNvPr>
            <p:cNvSpPr/>
            <p:nvPr/>
          </p:nvSpPr>
          <p:spPr>
            <a:xfrm>
              <a:off x="3330794" y="3725425"/>
              <a:ext cx="121324" cy="1548000"/>
            </a:xfrm>
            <a:prstGeom prst="leftBrace">
              <a:avLst/>
            </a:pr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TekstSylinder 15">
              <a:extLst>
                <a:ext uri="{FF2B5EF4-FFF2-40B4-BE49-F238E27FC236}">
                  <a16:creationId xmlns:a16="http://schemas.microsoft.com/office/drawing/2014/main" id="{164BE05E-ECF7-224F-BD10-BCFCD096A7E5}"/>
                </a:ext>
              </a:extLst>
            </p:cNvPr>
            <p:cNvSpPr txBox="1"/>
            <p:nvPr/>
          </p:nvSpPr>
          <p:spPr>
            <a:xfrm>
              <a:off x="1715782" y="4294598"/>
              <a:ext cx="1633591" cy="369332"/>
            </a:xfrm>
            <a:prstGeom prst="rect">
              <a:avLst/>
            </a:prstGeom>
            <a:noFill/>
          </p:spPr>
          <p:txBody>
            <a:bodyPr wrap="square" rtlCol="0">
              <a:spAutoFit/>
            </a:bodyPr>
            <a:lstStyle/>
            <a:p>
              <a:pPr algn="r"/>
              <a:r>
                <a:rPr lang="nb-NO" sz="1800">
                  <a:solidFill>
                    <a:schemeClr val="accent1">
                      <a:lumMod val="75000"/>
                      <a:lumOff val="25000"/>
                    </a:schemeClr>
                  </a:solidFill>
                </a:rPr>
                <a:t>Funksjonærer</a:t>
              </a:r>
            </a:p>
          </p:txBody>
        </p:sp>
      </p:grpSp>
      <p:grpSp>
        <p:nvGrpSpPr>
          <p:cNvPr id="30" name="Gruppe 29">
            <a:extLst>
              <a:ext uri="{FF2B5EF4-FFF2-40B4-BE49-F238E27FC236}">
                <a16:creationId xmlns:a16="http://schemas.microsoft.com/office/drawing/2014/main" id="{ED982CDE-B0F7-8345-8C0D-074597E686D8}"/>
              </a:ext>
            </a:extLst>
          </p:cNvPr>
          <p:cNvGrpSpPr/>
          <p:nvPr/>
        </p:nvGrpSpPr>
        <p:grpSpPr>
          <a:xfrm>
            <a:off x="2008790" y="3179441"/>
            <a:ext cx="4038516" cy="2629732"/>
            <a:chOff x="2008790" y="3051425"/>
            <a:chExt cx="4038516" cy="2629732"/>
          </a:xfrm>
        </p:grpSpPr>
        <p:sp>
          <p:nvSpPr>
            <p:cNvPr id="31" name="Friform 30">
              <a:extLst>
                <a:ext uri="{FF2B5EF4-FFF2-40B4-BE49-F238E27FC236}">
                  <a16:creationId xmlns:a16="http://schemas.microsoft.com/office/drawing/2014/main" id="{D3CA574E-3433-0C49-AAB3-B8EB26C17F16}"/>
                </a:ext>
              </a:extLst>
            </p:cNvPr>
            <p:cNvSpPr>
              <a:spLocks noChangeAspect="1"/>
            </p:cNvSpPr>
            <p:nvPr/>
          </p:nvSpPr>
          <p:spPr>
            <a:xfrm>
              <a:off x="2008790" y="3051425"/>
              <a:ext cx="4038516" cy="2629732"/>
            </a:xfrm>
            <a:custGeom>
              <a:avLst/>
              <a:gdLst>
                <a:gd name="connsiteX0" fmla="*/ 0 w 2650732"/>
                <a:gd name="connsiteY0" fmla="*/ 1705510 h 1726058"/>
                <a:gd name="connsiteX1" fmla="*/ 1623316 w 2650732"/>
                <a:gd name="connsiteY1" fmla="*/ 0 h 1726058"/>
                <a:gd name="connsiteX2" fmla="*/ 2650732 w 2650732"/>
                <a:gd name="connsiteY2" fmla="*/ 20548 h 1726058"/>
                <a:gd name="connsiteX3" fmla="*/ 2650732 w 2650732"/>
                <a:gd name="connsiteY3" fmla="*/ 1726058 h 1726058"/>
                <a:gd name="connsiteX4" fmla="*/ 0 w 2650732"/>
                <a:gd name="connsiteY4" fmla="*/ 1705510 h 172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0732" h="1726058">
                  <a:moveTo>
                    <a:pt x="0" y="1705510"/>
                  </a:moveTo>
                  <a:lnTo>
                    <a:pt x="1623316" y="0"/>
                  </a:lnTo>
                  <a:lnTo>
                    <a:pt x="2650732" y="20548"/>
                  </a:lnTo>
                  <a:lnTo>
                    <a:pt x="2650732" y="1726058"/>
                  </a:lnTo>
                  <a:lnTo>
                    <a:pt x="0" y="1705510"/>
                  </a:lnTo>
                  <a:close/>
                </a:path>
              </a:pathLst>
            </a:cu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A3652CAE-C6B6-5C46-877E-53E4C301886F}"/>
                </a:ext>
              </a:extLst>
            </p:cNvPr>
            <p:cNvSpPr/>
            <p:nvPr/>
          </p:nvSpPr>
          <p:spPr>
            <a:xfrm>
              <a:off x="5116531" y="3051425"/>
              <a:ext cx="910228" cy="26297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ekstSylinder 32">
              <a:extLst>
                <a:ext uri="{FF2B5EF4-FFF2-40B4-BE49-F238E27FC236}">
                  <a16:creationId xmlns:a16="http://schemas.microsoft.com/office/drawing/2014/main" id="{A4CE2104-C762-6545-A3C3-F99904471B5E}"/>
                </a:ext>
              </a:extLst>
            </p:cNvPr>
            <p:cNvSpPr txBox="1"/>
            <p:nvPr/>
          </p:nvSpPr>
          <p:spPr>
            <a:xfrm>
              <a:off x="3777947" y="3529909"/>
              <a:ext cx="1415845" cy="2092881"/>
            </a:xfrm>
            <a:prstGeom prst="rect">
              <a:avLst/>
            </a:prstGeom>
            <a:noFill/>
          </p:spPr>
          <p:txBody>
            <a:bodyPr wrap="square" rtlCol="0">
              <a:spAutoFit/>
            </a:bodyPr>
            <a:lstStyle/>
            <a:p>
              <a:pPr algn="ctr" fontAlgn="base">
                <a:spcAft>
                  <a:spcPts val="600"/>
                </a:spcAft>
              </a:pPr>
              <a:r>
                <a:rPr lang="nb-NO" altLang="nb-NO" sz="1500">
                  <a:solidFill>
                    <a:srgbClr val="000000"/>
                  </a:solidFill>
                </a:rPr>
                <a:t>To hoved-grupper:</a:t>
              </a:r>
            </a:p>
            <a:p>
              <a:pPr marL="204788" indent="-204788" fontAlgn="base">
                <a:spcAft>
                  <a:spcPts val="600"/>
                </a:spcAft>
                <a:buClr>
                  <a:schemeClr val="tx2"/>
                </a:buClr>
                <a:buFont typeface="Arial" panose="020B0604020202020204" pitchFamily="34" charset="0"/>
                <a:buChar char="•"/>
              </a:pPr>
              <a:r>
                <a:rPr lang="nb-NO" altLang="nb-NO" sz="1500">
                  <a:solidFill>
                    <a:srgbClr val="000000"/>
                  </a:solidFill>
                </a:rPr>
                <a:t>Tekniske </a:t>
              </a:r>
              <a:r>
                <a:rPr lang="nb-NO" altLang="nb-NO" sz="1500" err="1">
                  <a:solidFill>
                    <a:srgbClr val="000000"/>
                  </a:solidFill>
                </a:rPr>
                <a:t>funksjo</a:t>
              </a:r>
              <a:r>
                <a:rPr lang="nb-NO" altLang="nb-NO" sz="1500">
                  <a:solidFill>
                    <a:srgbClr val="000000"/>
                  </a:solidFill>
                </a:rPr>
                <a:t>-nærer</a:t>
              </a:r>
            </a:p>
            <a:p>
              <a:pPr marL="204788" indent="-204788" fontAlgn="base">
                <a:spcAft>
                  <a:spcPts val="600"/>
                </a:spcAft>
                <a:buClr>
                  <a:schemeClr val="tx2"/>
                </a:buClr>
                <a:buFont typeface="Arial" panose="020B0604020202020204" pitchFamily="34" charset="0"/>
                <a:buChar char="•"/>
              </a:pPr>
              <a:r>
                <a:rPr lang="nb-NO" altLang="nb-NO" sz="1500">
                  <a:solidFill>
                    <a:srgbClr val="000000"/>
                  </a:solidFill>
                </a:rPr>
                <a:t>Arbeids- og mellom-ledere</a:t>
              </a:r>
            </a:p>
          </p:txBody>
        </p:sp>
        <p:cxnSp>
          <p:nvCxnSpPr>
            <p:cNvPr id="34" name="Rett pil 33">
              <a:extLst>
                <a:ext uri="{FF2B5EF4-FFF2-40B4-BE49-F238E27FC236}">
                  <a16:creationId xmlns:a16="http://schemas.microsoft.com/office/drawing/2014/main" id="{9DB64B2E-C856-7B49-BA7F-F2CA06F960A3}"/>
                </a:ext>
              </a:extLst>
            </p:cNvPr>
            <p:cNvCxnSpPr/>
            <p:nvPr/>
          </p:nvCxnSpPr>
          <p:spPr>
            <a:xfrm>
              <a:off x="5597463" y="3210588"/>
              <a:ext cx="0" cy="2340000"/>
            </a:xfrm>
            <a:prstGeom prst="straightConnector1">
              <a:avLst/>
            </a:prstGeom>
            <a:ln w="28575">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kstSylinder 34">
              <a:extLst>
                <a:ext uri="{FF2B5EF4-FFF2-40B4-BE49-F238E27FC236}">
                  <a16:creationId xmlns:a16="http://schemas.microsoft.com/office/drawing/2014/main" id="{EE7F8359-5123-4D42-9061-7B165000D0E5}"/>
                </a:ext>
              </a:extLst>
            </p:cNvPr>
            <p:cNvSpPr txBox="1"/>
            <p:nvPr/>
          </p:nvSpPr>
          <p:spPr>
            <a:xfrm>
              <a:off x="5181132" y="4043125"/>
              <a:ext cx="845627" cy="646331"/>
            </a:xfrm>
            <a:prstGeom prst="rect">
              <a:avLst/>
            </a:prstGeom>
            <a:solidFill>
              <a:schemeClr val="tx2"/>
            </a:solidFill>
          </p:spPr>
          <p:txBody>
            <a:bodyPr wrap="square" rtlCol="0">
              <a:spAutoFit/>
            </a:bodyPr>
            <a:lstStyle/>
            <a:p>
              <a:pPr algn="ctr" fontAlgn="base">
                <a:spcAft>
                  <a:spcPts val="600"/>
                </a:spcAft>
              </a:pPr>
              <a:r>
                <a:rPr lang="nb-NO" altLang="nb-NO" sz="1200">
                  <a:solidFill>
                    <a:schemeClr val="bg1"/>
                  </a:solidFill>
                </a:rPr>
                <a:t>Ulike nivåer for ledelse</a:t>
              </a:r>
            </a:p>
          </p:txBody>
        </p:sp>
      </p:grpSp>
    </p:spTree>
    <p:extLst>
      <p:ext uri="{BB962C8B-B14F-4D97-AF65-F5344CB8AC3E}">
        <p14:creationId xmlns:p14="http://schemas.microsoft.com/office/powerpoint/2010/main" val="382032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22" presetClass="entr" presetSubtype="2" fill="hold" nodeType="after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D5370F14-F696-084E-98C4-C8DE07F1F41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734" r="4734"/>
          <a:stretch>
            <a:fillRect/>
          </a:stretch>
        </p:blipFill>
        <p:spPr>
          <a:prstGeom prst="rect">
            <a:avLst/>
          </a:prstGeom>
        </p:spPr>
      </p:pic>
      <p:sp>
        <p:nvSpPr>
          <p:cNvPr id="2" name="Tittel 1">
            <a:extLst>
              <a:ext uri="{FF2B5EF4-FFF2-40B4-BE49-F238E27FC236}">
                <a16:creationId xmlns:a16="http://schemas.microsoft.com/office/drawing/2014/main" id="{F7BE7656-5F2A-454B-9FC6-5BF97384A3CE}"/>
              </a:ext>
            </a:extLst>
          </p:cNvPr>
          <p:cNvSpPr>
            <a:spLocks noGrp="1"/>
          </p:cNvSpPr>
          <p:nvPr>
            <p:ph type="title"/>
          </p:nvPr>
        </p:nvSpPr>
        <p:spPr>
          <a:xfrm>
            <a:off x="1" y="1987449"/>
            <a:ext cx="5633544" cy="3224384"/>
          </a:xfrm>
        </p:spPr>
        <p:txBody>
          <a:bodyPr/>
          <a:lstStyle/>
          <a:p>
            <a:r>
              <a:rPr lang="nb-NO"/>
              <a:t>Nye medlemmer på tariffavtale</a:t>
            </a:r>
            <a:br>
              <a:rPr lang="nb-NO"/>
            </a:br>
            <a:r>
              <a:rPr lang="nb-NO"/>
              <a:t>- tillitsvalgtes rolle</a:t>
            </a:r>
          </a:p>
        </p:txBody>
      </p:sp>
      <p:sp>
        <p:nvSpPr>
          <p:cNvPr id="3" name="Plassholder for tekst 2">
            <a:extLst>
              <a:ext uri="{FF2B5EF4-FFF2-40B4-BE49-F238E27FC236}">
                <a16:creationId xmlns:a16="http://schemas.microsoft.com/office/drawing/2014/main" id="{A0DE65D4-C120-1740-9388-11A33C20A0B8}"/>
              </a:ext>
            </a:extLst>
          </p:cNvPr>
          <p:cNvSpPr>
            <a:spLocks noGrp="1"/>
          </p:cNvSpPr>
          <p:nvPr>
            <p:ph type="body" idx="1"/>
          </p:nvPr>
        </p:nvSpPr>
        <p:spPr/>
        <p:txBody>
          <a:bodyPr vert="horz" wrap="square" lIns="0" tIns="0" rIns="0" bIns="0" rtlCol="0" anchor="t">
            <a:spAutoFit/>
          </a:bodyPr>
          <a:lstStyle/>
          <a:p>
            <a:r>
              <a:rPr lang="nb-NO"/>
              <a:t>Tema 4</a:t>
            </a:r>
          </a:p>
        </p:txBody>
      </p:sp>
      <p:sp>
        <p:nvSpPr>
          <p:cNvPr id="5" name="Plassholder for lysbildenummer 4">
            <a:extLst>
              <a:ext uri="{FF2B5EF4-FFF2-40B4-BE49-F238E27FC236}">
                <a16:creationId xmlns:a16="http://schemas.microsoft.com/office/drawing/2014/main" id="{DFE4DFF3-FB76-F744-8821-D8908127CFAB}"/>
              </a:ext>
            </a:extLst>
          </p:cNvPr>
          <p:cNvSpPr>
            <a:spLocks noGrp="1"/>
          </p:cNvSpPr>
          <p:nvPr>
            <p:ph type="sldNum" sz="quarter" idx="4"/>
          </p:nvPr>
        </p:nvSpPr>
        <p:spPr/>
        <p:txBody>
          <a:bodyPr/>
          <a:lstStyle/>
          <a:p>
            <a:fld id="{4CA162D6-F00B-4378-A732-E7D904156DA2}" type="slidenum">
              <a:rPr lang="en-US" smtClean="0"/>
              <a:pPr/>
              <a:t>25</a:t>
            </a:fld>
            <a:endParaRPr lang="en-US"/>
          </a:p>
        </p:txBody>
      </p:sp>
      <p:sp>
        <p:nvSpPr>
          <p:cNvPr id="6" name="Plassholder for tekst 5">
            <a:extLst>
              <a:ext uri="{FF2B5EF4-FFF2-40B4-BE49-F238E27FC236}">
                <a16:creationId xmlns:a16="http://schemas.microsoft.com/office/drawing/2014/main" id="{1E068D86-DA48-3E45-B39A-4F273F316287}"/>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272945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F20ABA9-C16C-F742-A643-C29F7D935E90}"/>
              </a:ext>
            </a:extLst>
          </p:cNvPr>
          <p:cNvSpPr>
            <a:spLocks noGrp="1"/>
          </p:cNvSpPr>
          <p:nvPr>
            <p:ph type="title"/>
          </p:nvPr>
        </p:nvSpPr>
        <p:spPr/>
        <p:txBody>
          <a:bodyPr/>
          <a:lstStyle/>
          <a:p>
            <a:r>
              <a:rPr lang="nb-NO"/>
              <a:t>Innmeldingsskjema</a:t>
            </a:r>
          </a:p>
        </p:txBody>
      </p:sp>
      <p:sp>
        <p:nvSpPr>
          <p:cNvPr id="4" name="Plassholder for lysbildenummer 3">
            <a:extLst>
              <a:ext uri="{FF2B5EF4-FFF2-40B4-BE49-F238E27FC236}">
                <a16:creationId xmlns:a16="http://schemas.microsoft.com/office/drawing/2014/main" id="{2E32D8AA-59BC-1E4A-BB2A-24FECCC6D7B0}"/>
              </a:ext>
            </a:extLst>
          </p:cNvPr>
          <p:cNvSpPr>
            <a:spLocks noGrp="1"/>
          </p:cNvSpPr>
          <p:nvPr>
            <p:ph type="sldNum" sz="quarter" idx="4"/>
          </p:nvPr>
        </p:nvSpPr>
        <p:spPr/>
        <p:txBody>
          <a:bodyPr/>
          <a:lstStyle/>
          <a:p>
            <a:fld id="{4CA162D6-F00B-4378-A732-E7D904156DA2}" type="slidenum">
              <a:rPr lang="en-US" smtClean="0"/>
              <a:pPr/>
              <a:t>26</a:t>
            </a:fld>
            <a:endParaRPr lang="en-US"/>
          </a:p>
        </p:txBody>
      </p:sp>
      <p:pic>
        <p:nvPicPr>
          <p:cNvPr id="9" name="Bilde 8">
            <a:extLst>
              <a:ext uri="{FF2B5EF4-FFF2-40B4-BE49-F238E27FC236}">
                <a16:creationId xmlns:a16="http://schemas.microsoft.com/office/drawing/2014/main" id="{53D63559-2547-3CE1-0DD9-F19E68C3B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011" y="1471612"/>
            <a:ext cx="3597989" cy="5143500"/>
          </a:xfrm>
          <a:prstGeom prst="rect">
            <a:avLst/>
          </a:prstGeom>
        </p:spPr>
      </p:pic>
      <p:pic>
        <p:nvPicPr>
          <p:cNvPr id="13" name="Bilde 12">
            <a:extLst>
              <a:ext uri="{FF2B5EF4-FFF2-40B4-BE49-F238E27FC236}">
                <a16:creationId xmlns:a16="http://schemas.microsoft.com/office/drawing/2014/main" id="{ACC3DFD0-98EC-D074-BC79-3942C110C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848" y="1471611"/>
            <a:ext cx="3759868" cy="5143499"/>
          </a:xfrm>
          <a:prstGeom prst="rect">
            <a:avLst/>
          </a:prstGeom>
        </p:spPr>
      </p:pic>
    </p:spTree>
    <p:extLst>
      <p:ext uri="{BB962C8B-B14F-4D97-AF65-F5344CB8AC3E}">
        <p14:creationId xmlns:p14="http://schemas.microsoft.com/office/powerpoint/2010/main" val="2420962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DAFF7465-FE0B-3146-A24B-8B7FA8B62F9D}"/>
              </a:ext>
            </a:extLst>
          </p:cNvPr>
          <p:cNvSpPr>
            <a:spLocks noGrp="1"/>
          </p:cNvSpPr>
          <p:nvPr>
            <p:ph type="title"/>
          </p:nvPr>
        </p:nvSpPr>
        <p:spPr/>
        <p:txBody>
          <a:bodyPr/>
          <a:lstStyle/>
          <a:p>
            <a:r>
              <a:rPr lang="nb-NO"/>
              <a:t>Nye medlemmer på tariffavtale</a:t>
            </a:r>
          </a:p>
        </p:txBody>
      </p:sp>
      <p:sp>
        <p:nvSpPr>
          <p:cNvPr id="4" name="Plassholder for lysbildenummer 3">
            <a:extLst>
              <a:ext uri="{FF2B5EF4-FFF2-40B4-BE49-F238E27FC236}">
                <a16:creationId xmlns:a16="http://schemas.microsoft.com/office/drawing/2014/main" id="{C8A4D092-F2EA-6F4C-9305-2D9D0B666DDC}"/>
              </a:ext>
            </a:extLst>
          </p:cNvPr>
          <p:cNvSpPr>
            <a:spLocks noGrp="1"/>
          </p:cNvSpPr>
          <p:nvPr>
            <p:ph type="sldNum" sz="quarter" idx="4"/>
          </p:nvPr>
        </p:nvSpPr>
        <p:spPr/>
        <p:txBody>
          <a:bodyPr/>
          <a:lstStyle/>
          <a:p>
            <a:fld id="{4CA162D6-F00B-4378-A732-E7D904156DA2}" type="slidenum">
              <a:rPr lang="en-US" smtClean="0"/>
              <a:pPr/>
              <a:t>27</a:t>
            </a:fld>
            <a:endParaRPr lang="en-US"/>
          </a:p>
        </p:txBody>
      </p:sp>
      <p:sp>
        <p:nvSpPr>
          <p:cNvPr id="5" name="Avrundet rektangel 4">
            <a:extLst>
              <a:ext uri="{FF2B5EF4-FFF2-40B4-BE49-F238E27FC236}">
                <a16:creationId xmlns:a16="http://schemas.microsoft.com/office/drawing/2014/main" id="{FAE6E280-4255-044B-B306-4330AB0AE765}"/>
              </a:ext>
            </a:extLst>
          </p:cNvPr>
          <p:cNvSpPr/>
          <p:nvPr/>
        </p:nvSpPr>
        <p:spPr>
          <a:xfrm>
            <a:off x="5045977" y="1628686"/>
            <a:ext cx="2326837" cy="357598"/>
          </a:xfrm>
          <a:prstGeom prst="roundRect">
            <a:avLst>
              <a:gd name="adj" fmla="val 6884"/>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bg1"/>
                </a:solidFill>
              </a:rPr>
              <a:t>INNMELDING</a:t>
            </a:r>
            <a:endParaRPr lang="nb-NO" sz="1200">
              <a:solidFill>
                <a:schemeClr val="bg1"/>
              </a:solidFill>
            </a:endParaRPr>
          </a:p>
        </p:txBody>
      </p:sp>
      <p:grpSp>
        <p:nvGrpSpPr>
          <p:cNvPr id="48" name="Gruppe 47">
            <a:extLst>
              <a:ext uri="{FF2B5EF4-FFF2-40B4-BE49-F238E27FC236}">
                <a16:creationId xmlns:a16="http://schemas.microsoft.com/office/drawing/2014/main" id="{67B177D9-8899-4B4F-BBE8-4F5B8023645D}"/>
              </a:ext>
            </a:extLst>
          </p:cNvPr>
          <p:cNvGrpSpPr/>
          <p:nvPr/>
        </p:nvGrpSpPr>
        <p:grpSpPr>
          <a:xfrm>
            <a:off x="5055835" y="4498523"/>
            <a:ext cx="2326837" cy="1437513"/>
            <a:chOff x="5055835" y="4498523"/>
            <a:chExt cx="2326837" cy="1437513"/>
          </a:xfrm>
        </p:grpSpPr>
        <p:cxnSp>
          <p:nvCxnSpPr>
            <p:cNvPr id="41" name="Rett pil 40">
              <a:extLst>
                <a:ext uri="{FF2B5EF4-FFF2-40B4-BE49-F238E27FC236}">
                  <a16:creationId xmlns:a16="http://schemas.microsoft.com/office/drawing/2014/main" id="{73460576-36AE-6545-8B1C-00CB952AD002}"/>
                </a:ext>
              </a:extLst>
            </p:cNvPr>
            <p:cNvCxnSpPr>
              <a:cxnSpLocks/>
            </p:cNvCxnSpPr>
            <p:nvPr/>
          </p:nvCxnSpPr>
          <p:spPr>
            <a:xfrm rot="5400000">
              <a:off x="5691484" y="5020523"/>
              <a:ext cx="1044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Avrundet rektangel 21">
              <a:extLst>
                <a:ext uri="{FF2B5EF4-FFF2-40B4-BE49-F238E27FC236}">
                  <a16:creationId xmlns:a16="http://schemas.microsoft.com/office/drawing/2014/main" id="{8443A193-3E13-204C-81F1-6B862C622BDF}"/>
                </a:ext>
              </a:extLst>
            </p:cNvPr>
            <p:cNvSpPr/>
            <p:nvPr/>
          </p:nvSpPr>
          <p:spPr>
            <a:xfrm>
              <a:off x="5967254" y="4900461"/>
              <a:ext cx="504000" cy="288000"/>
            </a:xfrm>
            <a:prstGeom prst="roundRect">
              <a:avLst>
                <a:gd name="adj" fmla="val 68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a:solidFill>
                    <a:schemeClr val="bg1"/>
                  </a:solidFill>
                </a:rPr>
                <a:t>NEI</a:t>
              </a:r>
            </a:p>
          </p:txBody>
        </p:sp>
        <p:sp>
          <p:nvSpPr>
            <p:cNvPr id="23" name="Avrundet rektangel 22">
              <a:extLst>
                <a:ext uri="{FF2B5EF4-FFF2-40B4-BE49-F238E27FC236}">
                  <a16:creationId xmlns:a16="http://schemas.microsoft.com/office/drawing/2014/main" id="{4B1DF7CB-11C1-284F-A913-47533E35248A}"/>
                </a:ext>
              </a:extLst>
            </p:cNvPr>
            <p:cNvSpPr/>
            <p:nvPr/>
          </p:nvSpPr>
          <p:spPr>
            <a:xfrm>
              <a:off x="5055835" y="5578438"/>
              <a:ext cx="2326837" cy="357598"/>
            </a:xfrm>
            <a:prstGeom prst="roundRect">
              <a:avLst>
                <a:gd name="adj" fmla="val 68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bg1"/>
                  </a:solidFill>
                </a:rPr>
                <a:t>Overfører til annet forbund</a:t>
              </a:r>
              <a:endParaRPr lang="nb-NO" sz="1200">
                <a:solidFill>
                  <a:schemeClr val="bg1"/>
                </a:solidFill>
              </a:endParaRPr>
            </a:p>
          </p:txBody>
        </p:sp>
      </p:grpSp>
      <p:grpSp>
        <p:nvGrpSpPr>
          <p:cNvPr id="7" name="Gruppe 6">
            <a:extLst>
              <a:ext uri="{FF2B5EF4-FFF2-40B4-BE49-F238E27FC236}">
                <a16:creationId xmlns:a16="http://schemas.microsoft.com/office/drawing/2014/main" id="{7BCC160E-62BC-4942-ADF5-C81F66493F91}"/>
              </a:ext>
            </a:extLst>
          </p:cNvPr>
          <p:cNvGrpSpPr/>
          <p:nvPr/>
        </p:nvGrpSpPr>
        <p:grpSpPr>
          <a:xfrm>
            <a:off x="5045976" y="2034409"/>
            <a:ext cx="2326837" cy="721425"/>
            <a:chOff x="5045976" y="2034409"/>
            <a:chExt cx="2326837" cy="721425"/>
          </a:xfrm>
        </p:grpSpPr>
        <p:sp>
          <p:nvSpPr>
            <p:cNvPr id="6" name="Avrundet rektangel 5">
              <a:extLst>
                <a:ext uri="{FF2B5EF4-FFF2-40B4-BE49-F238E27FC236}">
                  <a16:creationId xmlns:a16="http://schemas.microsoft.com/office/drawing/2014/main" id="{15ED5DFA-34D1-7F4E-A418-1A273729FD6D}"/>
                </a:ext>
              </a:extLst>
            </p:cNvPr>
            <p:cNvSpPr/>
            <p:nvPr/>
          </p:nvSpPr>
          <p:spPr>
            <a:xfrm>
              <a:off x="5045976" y="2398236"/>
              <a:ext cx="2326837" cy="357598"/>
            </a:xfrm>
            <a:prstGeom prst="roundRect">
              <a:avLst>
                <a:gd name="adj" fmla="val 68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bg1"/>
                  </a:solidFill>
                </a:rPr>
                <a:t>KRAV OM AVTALE</a:t>
              </a:r>
              <a:endParaRPr lang="nb-NO" sz="1200">
                <a:solidFill>
                  <a:schemeClr val="bg1"/>
                </a:solidFill>
              </a:endParaRPr>
            </a:p>
          </p:txBody>
        </p:sp>
        <p:cxnSp>
          <p:nvCxnSpPr>
            <p:cNvPr id="25" name="Rett pil 24">
              <a:extLst>
                <a:ext uri="{FF2B5EF4-FFF2-40B4-BE49-F238E27FC236}">
                  <a16:creationId xmlns:a16="http://schemas.microsoft.com/office/drawing/2014/main" id="{B1AA38BD-1718-F44D-87B7-68ECE3DF8E5C}"/>
                </a:ext>
              </a:extLst>
            </p:cNvPr>
            <p:cNvCxnSpPr>
              <a:cxnSpLocks/>
            </p:cNvCxnSpPr>
            <p:nvPr/>
          </p:nvCxnSpPr>
          <p:spPr>
            <a:xfrm rot="5400000">
              <a:off x="6044325" y="2196409"/>
              <a:ext cx="324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09B51C40-038E-0442-BD74-FD45FEB3217B}"/>
              </a:ext>
            </a:extLst>
          </p:cNvPr>
          <p:cNvGrpSpPr/>
          <p:nvPr/>
        </p:nvGrpSpPr>
        <p:grpSpPr>
          <a:xfrm>
            <a:off x="5601082" y="3726882"/>
            <a:ext cx="1236344" cy="726828"/>
            <a:chOff x="5601082" y="3726882"/>
            <a:chExt cx="1236344" cy="726828"/>
          </a:xfrm>
        </p:grpSpPr>
        <p:sp>
          <p:nvSpPr>
            <p:cNvPr id="15" name="Avrundet rektangel 14">
              <a:extLst>
                <a:ext uri="{FF2B5EF4-FFF2-40B4-BE49-F238E27FC236}">
                  <a16:creationId xmlns:a16="http://schemas.microsoft.com/office/drawing/2014/main" id="{EC3A5EDB-146B-7C4B-831E-CEABF5E69988}"/>
                </a:ext>
              </a:extLst>
            </p:cNvPr>
            <p:cNvSpPr/>
            <p:nvPr/>
          </p:nvSpPr>
          <p:spPr>
            <a:xfrm>
              <a:off x="5601082" y="4096112"/>
              <a:ext cx="1236344" cy="357598"/>
            </a:xfrm>
            <a:prstGeom prst="roundRect">
              <a:avLst>
                <a:gd name="adj" fmla="val 68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bg1"/>
                  </a:solidFill>
                </a:rPr>
                <a:t>NEMD</a:t>
              </a:r>
              <a:endParaRPr lang="nb-NO" sz="1200">
                <a:solidFill>
                  <a:schemeClr val="bg1"/>
                </a:solidFill>
              </a:endParaRPr>
            </a:p>
          </p:txBody>
        </p:sp>
        <p:cxnSp>
          <p:nvCxnSpPr>
            <p:cNvPr id="37" name="Rett pil 36">
              <a:extLst>
                <a:ext uri="{FF2B5EF4-FFF2-40B4-BE49-F238E27FC236}">
                  <a16:creationId xmlns:a16="http://schemas.microsoft.com/office/drawing/2014/main" id="{D13ABAE0-C0C9-B141-B36D-3A9B2F1E536E}"/>
                </a:ext>
              </a:extLst>
            </p:cNvPr>
            <p:cNvCxnSpPr>
              <a:cxnSpLocks/>
            </p:cNvCxnSpPr>
            <p:nvPr/>
          </p:nvCxnSpPr>
          <p:spPr>
            <a:xfrm rot="5400000">
              <a:off x="6041971" y="3888882"/>
              <a:ext cx="324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9" name="Gruppe 28">
            <a:extLst>
              <a:ext uri="{FF2B5EF4-FFF2-40B4-BE49-F238E27FC236}">
                <a16:creationId xmlns:a16="http://schemas.microsoft.com/office/drawing/2014/main" id="{953CF4FD-F993-A34E-BE67-87F6A07AA6C6}"/>
              </a:ext>
            </a:extLst>
          </p:cNvPr>
          <p:cNvGrpSpPr/>
          <p:nvPr/>
        </p:nvGrpSpPr>
        <p:grpSpPr>
          <a:xfrm>
            <a:off x="3053632" y="2581431"/>
            <a:ext cx="6331244" cy="1102729"/>
            <a:chOff x="3053632" y="2581431"/>
            <a:chExt cx="6331244" cy="1102729"/>
          </a:xfrm>
        </p:grpSpPr>
        <p:cxnSp>
          <p:nvCxnSpPr>
            <p:cNvPr id="30" name="Rett pil 29">
              <a:extLst>
                <a:ext uri="{FF2B5EF4-FFF2-40B4-BE49-F238E27FC236}">
                  <a16:creationId xmlns:a16="http://schemas.microsoft.com/office/drawing/2014/main" id="{C4041344-5741-634C-B31F-D71BF119E71E}"/>
                </a:ext>
              </a:extLst>
            </p:cNvPr>
            <p:cNvCxnSpPr/>
            <p:nvPr/>
          </p:nvCxnSpPr>
          <p:spPr>
            <a:xfrm>
              <a:off x="7412448" y="2596177"/>
              <a:ext cx="1368000" cy="0"/>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Avrundet rektangel 9">
              <a:extLst>
                <a:ext uri="{FF2B5EF4-FFF2-40B4-BE49-F238E27FC236}">
                  <a16:creationId xmlns:a16="http://schemas.microsoft.com/office/drawing/2014/main" id="{2F3DD8B2-11D9-2844-BA9B-E506EE9679D7}"/>
                </a:ext>
              </a:extLst>
            </p:cNvPr>
            <p:cNvSpPr/>
            <p:nvPr/>
          </p:nvSpPr>
          <p:spPr>
            <a:xfrm>
              <a:off x="8148532" y="3167786"/>
              <a:ext cx="1236344" cy="516374"/>
            </a:xfrm>
            <a:prstGeom prst="roundRect">
              <a:avLst>
                <a:gd name="adj" fmla="val 68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a:solidFill>
                    <a:schemeClr val="bg1"/>
                  </a:solidFill>
                </a:rPr>
                <a:t>NEI</a:t>
              </a:r>
            </a:p>
            <a:p>
              <a:pPr algn="ctr"/>
              <a:r>
                <a:rPr lang="nb-NO" sz="1400">
                  <a:solidFill>
                    <a:schemeClr val="bg1"/>
                  </a:solidFill>
                </a:rPr>
                <a:t>«Vil ikke»</a:t>
              </a:r>
            </a:p>
          </p:txBody>
        </p:sp>
        <p:cxnSp>
          <p:nvCxnSpPr>
            <p:cNvPr id="31" name="Rett pil 30">
              <a:extLst>
                <a:ext uri="{FF2B5EF4-FFF2-40B4-BE49-F238E27FC236}">
                  <a16:creationId xmlns:a16="http://schemas.microsoft.com/office/drawing/2014/main" id="{C7EFFA52-F7D0-2145-8014-9CFD35D5CA5F}"/>
                </a:ext>
              </a:extLst>
            </p:cNvPr>
            <p:cNvCxnSpPr>
              <a:cxnSpLocks/>
            </p:cNvCxnSpPr>
            <p:nvPr/>
          </p:nvCxnSpPr>
          <p:spPr>
            <a:xfrm rot="5400000">
              <a:off x="8494890" y="2858431"/>
              <a:ext cx="5508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Avrundet rektangel 7">
              <a:extLst>
                <a:ext uri="{FF2B5EF4-FFF2-40B4-BE49-F238E27FC236}">
                  <a16:creationId xmlns:a16="http://schemas.microsoft.com/office/drawing/2014/main" id="{F85D9DDE-6B0E-304B-AE63-D7EA741C69C8}"/>
                </a:ext>
              </a:extLst>
            </p:cNvPr>
            <p:cNvSpPr/>
            <p:nvPr/>
          </p:nvSpPr>
          <p:spPr>
            <a:xfrm>
              <a:off x="5601082" y="3167786"/>
              <a:ext cx="1236344" cy="516374"/>
            </a:xfrm>
            <a:prstGeom prst="roundRect">
              <a:avLst>
                <a:gd name="adj" fmla="val 68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a:solidFill>
                    <a:schemeClr val="bg1"/>
                  </a:solidFill>
                </a:rPr>
                <a:t>NEI</a:t>
              </a:r>
            </a:p>
            <a:p>
              <a:pPr algn="ctr"/>
              <a:r>
                <a:rPr lang="nb-NO" sz="1400">
                  <a:solidFill>
                    <a:schemeClr val="bg1"/>
                  </a:solidFill>
                </a:rPr>
                <a:t>Feil stilling</a:t>
              </a:r>
            </a:p>
          </p:txBody>
        </p:sp>
        <p:cxnSp>
          <p:nvCxnSpPr>
            <p:cNvPr id="26" name="Rett pil 25">
              <a:extLst>
                <a:ext uri="{FF2B5EF4-FFF2-40B4-BE49-F238E27FC236}">
                  <a16:creationId xmlns:a16="http://schemas.microsoft.com/office/drawing/2014/main" id="{7AF966E4-82C1-7944-97D4-29B0DCFB7C05}"/>
                </a:ext>
              </a:extLst>
            </p:cNvPr>
            <p:cNvCxnSpPr>
              <a:cxnSpLocks/>
            </p:cNvCxnSpPr>
            <p:nvPr/>
          </p:nvCxnSpPr>
          <p:spPr>
            <a:xfrm rot="5400000">
              <a:off x="6042723" y="2967758"/>
              <a:ext cx="324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Avrundet rektangel 12">
              <a:extLst>
                <a:ext uri="{FF2B5EF4-FFF2-40B4-BE49-F238E27FC236}">
                  <a16:creationId xmlns:a16="http://schemas.microsoft.com/office/drawing/2014/main" id="{A9A4FF38-30D0-FF44-9F83-B3470462535A}"/>
                </a:ext>
              </a:extLst>
            </p:cNvPr>
            <p:cNvSpPr/>
            <p:nvPr/>
          </p:nvSpPr>
          <p:spPr>
            <a:xfrm>
              <a:off x="3053632" y="3167786"/>
              <a:ext cx="1236344" cy="516374"/>
            </a:xfrm>
            <a:prstGeom prst="roundRect">
              <a:avLst>
                <a:gd name="adj" fmla="val 6884"/>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a:solidFill>
                    <a:schemeClr val="bg1"/>
                  </a:solidFill>
                </a:rPr>
                <a:t>JA</a:t>
              </a:r>
              <a:endParaRPr lang="nb-NO" sz="1400">
                <a:solidFill>
                  <a:schemeClr val="bg1"/>
                </a:solidFill>
              </a:endParaRPr>
            </a:p>
          </p:txBody>
        </p:sp>
        <p:cxnSp>
          <p:nvCxnSpPr>
            <p:cNvPr id="34" name="Rett pil 33">
              <a:extLst>
                <a:ext uri="{FF2B5EF4-FFF2-40B4-BE49-F238E27FC236}">
                  <a16:creationId xmlns:a16="http://schemas.microsoft.com/office/drawing/2014/main" id="{F31FD440-D7F2-0449-B33F-8FEE12586930}"/>
                </a:ext>
              </a:extLst>
            </p:cNvPr>
            <p:cNvCxnSpPr>
              <a:cxnSpLocks/>
            </p:cNvCxnSpPr>
            <p:nvPr/>
          </p:nvCxnSpPr>
          <p:spPr>
            <a:xfrm rot="5400000">
              <a:off x="3367469" y="2858431"/>
              <a:ext cx="5508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Rett pil 31">
              <a:extLst>
                <a:ext uri="{FF2B5EF4-FFF2-40B4-BE49-F238E27FC236}">
                  <a16:creationId xmlns:a16="http://schemas.microsoft.com/office/drawing/2014/main" id="{639625F9-D57E-2D43-A52D-6023DECB34F5}"/>
                </a:ext>
              </a:extLst>
            </p:cNvPr>
            <p:cNvCxnSpPr/>
            <p:nvPr/>
          </p:nvCxnSpPr>
          <p:spPr>
            <a:xfrm>
              <a:off x="3625431" y="2581431"/>
              <a:ext cx="1368000" cy="0"/>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29F58D7E-B7C7-0F49-B66C-31B1A4216986}"/>
              </a:ext>
            </a:extLst>
          </p:cNvPr>
          <p:cNvGrpSpPr/>
          <p:nvPr/>
        </p:nvGrpSpPr>
        <p:grpSpPr>
          <a:xfrm>
            <a:off x="3630644" y="3722742"/>
            <a:ext cx="3206782" cy="2766396"/>
            <a:chOff x="3630644" y="3722742"/>
            <a:chExt cx="3206782" cy="2766396"/>
          </a:xfrm>
        </p:grpSpPr>
        <p:sp>
          <p:nvSpPr>
            <p:cNvPr id="14" name="Avrundet rektangel 13">
              <a:extLst>
                <a:ext uri="{FF2B5EF4-FFF2-40B4-BE49-F238E27FC236}">
                  <a16:creationId xmlns:a16="http://schemas.microsoft.com/office/drawing/2014/main" id="{DE6F1E00-715C-4F43-AEA1-8B26E0ADBFA8}"/>
                </a:ext>
              </a:extLst>
            </p:cNvPr>
            <p:cNvSpPr/>
            <p:nvPr/>
          </p:nvSpPr>
          <p:spPr>
            <a:xfrm>
              <a:off x="5601082" y="6131540"/>
              <a:ext cx="1236344" cy="357598"/>
            </a:xfrm>
            <a:prstGeom prst="roundRect">
              <a:avLst>
                <a:gd name="adj" fmla="val 68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b="1">
                  <a:solidFill>
                    <a:schemeClr val="bg1"/>
                  </a:solidFill>
                </a:rPr>
                <a:t>AVTALE</a:t>
              </a:r>
            </a:p>
          </p:txBody>
        </p:sp>
        <p:cxnSp>
          <p:nvCxnSpPr>
            <p:cNvPr id="35" name="Rett pil 34">
              <a:extLst>
                <a:ext uri="{FF2B5EF4-FFF2-40B4-BE49-F238E27FC236}">
                  <a16:creationId xmlns:a16="http://schemas.microsoft.com/office/drawing/2014/main" id="{8B40D57C-DFEF-A848-B140-10509CFC4BAA}"/>
                </a:ext>
              </a:extLst>
            </p:cNvPr>
            <p:cNvCxnSpPr>
              <a:cxnSpLocks/>
            </p:cNvCxnSpPr>
            <p:nvPr/>
          </p:nvCxnSpPr>
          <p:spPr>
            <a:xfrm rot="5400000">
              <a:off x="2336930" y="5018742"/>
              <a:ext cx="2592000" cy="0"/>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Rett pil 43">
              <a:extLst>
                <a:ext uri="{FF2B5EF4-FFF2-40B4-BE49-F238E27FC236}">
                  <a16:creationId xmlns:a16="http://schemas.microsoft.com/office/drawing/2014/main" id="{A0170E3A-1D09-3645-BCD6-56D9211E8167}"/>
                </a:ext>
              </a:extLst>
            </p:cNvPr>
            <p:cNvCxnSpPr/>
            <p:nvPr/>
          </p:nvCxnSpPr>
          <p:spPr>
            <a:xfrm>
              <a:off x="3630644" y="6298534"/>
              <a:ext cx="1944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26609DE9-39F6-134B-972D-A9A751C0FC91}"/>
              </a:ext>
            </a:extLst>
          </p:cNvPr>
          <p:cNvGrpSpPr/>
          <p:nvPr/>
        </p:nvGrpSpPr>
        <p:grpSpPr>
          <a:xfrm>
            <a:off x="8148532" y="3724055"/>
            <a:ext cx="1236344" cy="729655"/>
            <a:chOff x="8148532" y="3724055"/>
            <a:chExt cx="1236344" cy="729655"/>
          </a:xfrm>
        </p:grpSpPr>
        <p:cxnSp>
          <p:nvCxnSpPr>
            <p:cNvPr id="36" name="Rett pil 35">
              <a:extLst>
                <a:ext uri="{FF2B5EF4-FFF2-40B4-BE49-F238E27FC236}">
                  <a16:creationId xmlns:a16="http://schemas.microsoft.com/office/drawing/2014/main" id="{7EBC077D-A2D1-4C46-B4DD-3E52F834CB15}"/>
                </a:ext>
              </a:extLst>
            </p:cNvPr>
            <p:cNvCxnSpPr>
              <a:cxnSpLocks/>
            </p:cNvCxnSpPr>
            <p:nvPr/>
          </p:nvCxnSpPr>
          <p:spPr>
            <a:xfrm rot="5400000">
              <a:off x="8604704" y="3886055"/>
              <a:ext cx="324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Avrundet rektangel 15">
              <a:extLst>
                <a:ext uri="{FF2B5EF4-FFF2-40B4-BE49-F238E27FC236}">
                  <a16:creationId xmlns:a16="http://schemas.microsoft.com/office/drawing/2014/main" id="{CF82E646-9035-944B-B006-A6E44ACBB780}"/>
                </a:ext>
              </a:extLst>
            </p:cNvPr>
            <p:cNvSpPr/>
            <p:nvPr/>
          </p:nvSpPr>
          <p:spPr>
            <a:xfrm>
              <a:off x="8148532" y="4096112"/>
              <a:ext cx="1236344" cy="357598"/>
            </a:xfrm>
            <a:prstGeom prst="roundRect">
              <a:avLst>
                <a:gd name="adj" fmla="val 68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bg1"/>
                  </a:solidFill>
                </a:rPr>
                <a:t>MEKLING</a:t>
              </a:r>
              <a:endParaRPr lang="nb-NO" sz="1200">
                <a:solidFill>
                  <a:schemeClr val="bg1"/>
                </a:solidFill>
              </a:endParaRPr>
            </a:p>
          </p:txBody>
        </p:sp>
      </p:grpSp>
      <p:grpSp>
        <p:nvGrpSpPr>
          <p:cNvPr id="49" name="Gruppe 48">
            <a:extLst>
              <a:ext uri="{FF2B5EF4-FFF2-40B4-BE49-F238E27FC236}">
                <a16:creationId xmlns:a16="http://schemas.microsoft.com/office/drawing/2014/main" id="{CEB46DE4-877C-AC41-8978-83A6EC035820}"/>
              </a:ext>
            </a:extLst>
          </p:cNvPr>
          <p:cNvGrpSpPr/>
          <p:nvPr/>
        </p:nvGrpSpPr>
        <p:grpSpPr>
          <a:xfrm>
            <a:off x="6880555" y="4125963"/>
            <a:ext cx="1245600" cy="288000"/>
            <a:chOff x="6880555" y="4125963"/>
            <a:chExt cx="1245600" cy="288000"/>
          </a:xfrm>
        </p:grpSpPr>
        <p:cxnSp>
          <p:nvCxnSpPr>
            <p:cNvPr id="24" name="Rett pil 23">
              <a:extLst>
                <a:ext uri="{FF2B5EF4-FFF2-40B4-BE49-F238E27FC236}">
                  <a16:creationId xmlns:a16="http://schemas.microsoft.com/office/drawing/2014/main" id="{E6DA3236-CDBF-EE45-AA90-9CC561E13647}"/>
                </a:ext>
              </a:extLst>
            </p:cNvPr>
            <p:cNvCxnSpPr/>
            <p:nvPr/>
          </p:nvCxnSpPr>
          <p:spPr>
            <a:xfrm>
              <a:off x="6880555" y="4286386"/>
              <a:ext cx="12456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Avrundet rektangel 19">
              <a:extLst>
                <a:ext uri="{FF2B5EF4-FFF2-40B4-BE49-F238E27FC236}">
                  <a16:creationId xmlns:a16="http://schemas.microsoft.com/office/drawing/2014/main" id="{B2A83BF9-6A06-2B4A-8617-C3460BA5AEF7}"/>
                </a:ext>
              </a:extLst>
            </p:cNvPr>
            <p:cNvSpPr/>
            <p:nvPr/>
          </p:nvSpPr>
          <p:spPr>
            <a:xfrm>
              <a:off x="7240979" y="4125963"/>
              <a:ext cx="504000" cy="288000"/>
            </a:xfrm>
            <a:prstGeom prst="roundRect">
              <a:avLst>
                <a:gd name="adj" fmla="val 68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a:solidFill>
                    <a:schemeClr val="bg1"/>
                  </a:solidFill>
                </a:rPr>
                <a:t>NEI</a:t>
              </a:r>
            </a:p>
          </p:txBody>
        </p:sp>
      </p:grpSp>
      <p:grpSp>
        <p:nvGrpSpPr>
          <p:cNvPr id="42" name="Gruppe 41">
            <a:extLst>
              <a:ext uri="{FF2B5EF4-FFF2-40B4-BE49-F238E27FC236}">
                <a16:creationId xmlns:a16="http://schemas.microsoft.com/office/drawing/2014/main" id="{C64B7D21-E413-B94E-9E3E-8AD92BFE5409}"/>
              </a:ext>
            </a:extLst>
          </p:cNvPr>
          <p:cNvGrpSpPr/>
          <p:nvPr/>
        </p:nvGrpSpPr>
        <p:grpSpPr>
          <a:xfrm>
            <a:off x="8148532" y="4498532"/>
            <a:ext cx="1236344" cy="724728"/>
            <a:chOff x="8148532" y="4498532"/>
            <a:chExt cx="1236344" cy="724728"/>
          </a:xfrm>
        </p:grpSpPr>
        <p:sp>
          <p:nvSpPr>
            <p:cNvPr id="21" name="Avrundet rektangel 20">
              <a:extLst>
                <a:ext uri="{FF2B5EF4-FFF2-40B4-BE49-F238E27FC236}">
                  <a16:creationId xmlns:a16="http://schemas.microsoft.com/office/drawing/2014/main" id="{9CAFEBA1-687E-3343-B5EC-48AE38D07868}"/>
                </a:ext>
              </a:extLst>
            </p:cNvPr>
            <p:cNvSpPr/>
            <p:nvPr/>
          </p:nvSpPr>
          <p:spPr>
            <a:xfrm>
              <a:off x="8148532" y="4865662"/>
              <a:ext cx="1236344" cy="357598"/>
            </a:xfrm>
            <a:prstGeom prst="roundRect">
              <a:avLst>
                <a:gd name="adj" fmla="val 68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bg1"/>
                  </a:solidFill>
                </a:rPr>
                <a:t>STREIK</a:t>
              </a:r>
              <a:endParaRPr lang="nb-NO" sz="1200">
                <a:solidFill>
                  <a:schemeClr val="bg1"/>
                </a:solidFill>
              </a:endParaRPr>
            </a:p>
          </p:txBody>
        </p:sp>
        <p:cxnSp>
          <p:nvCxnSpPr>
            <p:cNvPr id="39" name="Rett pil 38">
              <a:extLst>
                <a:ext uri="{FF2B5EF4-FFF2-40B4-BE49-F238E27FC236}">
                  <a16:creationId xmlns:a16="http://schemas.microsoft.com/office/drawing/2014/main" id="{40ED0A9E-E00E-E640-9F79-D2A4658888C0}"/>
                </a:ext>
              </a:extLst>
            </p:cNvPr>
            <p:cNvCxnSpPr>
              <a:cxnSpLocks/>
            </p:cNvCxnSpPr>
            <p:nvPr/>
          </p:nvCxnSpPr>
          <p:spPr>
            <a:xfrm rot="5400000">
              <a:off x="8618448" y="4660532"/>
              <a:ext cx="324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C326F6E5-9AB6-1547-A8E4-89B5B50E30E4}"/>
              </a:ext>
            </a:extLst>
          </p:cNvPr>
          <p:cNvGrpSpPr/>
          <p:nvPr/>
        </p:nvGrpSpPr>
        <p:grpSpPr>
          <a:xfrm>
            <a:off x="6880555" y="5257638"/>
            <a:ext cx="1908000" cy="1044000"/>
            <a:chOff x="6880555" y="5257638"/>
            <a:chExt cx="1908000" cy="1044000"/>
          </a:xfrm>
        </p:grpSpPr>
        <p:cxnSp>
          <p:nvCxnSpPr>
            <p:cNvPr id="43" name="Rett pil 42">
              <a:extLst>
                <a:ext uri="{FF2B5EF4-FFF2-40B4-BE49-F238E27FC236}">
                  <a16:creationId xmlns:a16="http://schemas.microsoft.com/office/drawing/2014/main" id="{5ED896BE-6E53-4A4B-B591-8033128EF90D}"/>
                </a:ext>
              </a:extLst>
            </p:cNvPr>
            <p:cNvCxnSpPr>
              <a:cxnSpLocks/>
            </p:cNvCxnSpPr>
            <p:nvPr/>
          </p:nvCxnSpPr>
          <p:spPr>
            <a:xfrm rot="5400000">
              <a:off x="8252592" y="5779638"/>
              <a:ext cx="1044000" cy="0"/>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Rett pil 53">
              <a:extLst>
                <a:ext uri="{FF2B5EF4-FFF2-40B4-BE49-F238E27FC236}">
                  <a16:creationId xmlns:a16="http://schemas.microsoft.com/office/drawing/2014/main" id="{BA0A7169-D418-4F45-A7F3-50DB8EDF6F4E}"/>
                </a:ext>
              </a:extLst>
            </p:cNvPr>
            <p:cNvCxnSpPr>
              <a:cxnSpLocks/>
            </p:cNvCxnSpPr>
            <p:nvPr/>
          </p:nvCxnSpPr>
          <p:spPr>
            <a:xfrm flipH="1">
              <a:off x="6880555" y="6299724"/>
              <a:ext cx="1908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7" name="Gruppe 46">
            <a:extLst>
              <a:ext uri="{FF2B5EF4-FFF2-40B4-BE49-F238E27FC236}">
                <a16:creationId xmlns:a16="http://schemas.microsoft.com/office/drawing/2014/main" id="{3C999F70-D79A-7148-AACE-D2850E031506}"/>
              </a:ext>
            </a:extLst>
          </p:cNvPr>
          <p:cNvGrpSpPr/>
          <p:nvPr/>
        </p:nvGrpSpPr>
        <p:grpSpPr>
          <a:xfrm>
            <a:off x="4340856" y="3416864"/>
            <a:ext cx="1216124" cy="864000"/>
            <a:chOff x="4340856" y="3416864"/>
            <a:chExt cx="1216124" cy="864000"/>
          </a:xfrm>
        </p:grpSpPr>
        <p:cxnSp>
          <p:nvCxnSpPr>
            <p:cNvPr id="38" name="Rett pil 37">
              <a:extLst>
                <a:ext uri="{FF2B5EF4-FFF2-40B4-BE49-F238E27FC236}">
                  <a16:creationId xmlns:a16="http://schemas.microsoft.com/office/drawing/2014/main" id="{7B8BC70F-544D-C144-A73D-258224AA32DE}"/>
                </a:ext>
              </a:extLst>
            </p:cNvPr>
            <p:cNvCxnSpPr>
              <a:cxnSpLocks/>
            </p:cNvCxnSpPr>
            <p:nvPr/>
          </p:nvCxnSpPr>
          <p:spPr>
            <a:xfrm flipH="1">
              <a:off x="4930580" y="4277760"/>
              <a:ext cx="626400" cy="0"/>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Rett pil 54">
              <a:extLst>
                <a:ext uri="{FF2B5EF4-FFF2-40B4-BE49-F238E27FC236}">
                  <a16:creationId xmlns:a16="http://schemas.microsoft.com/office/drawing/2014/main" id="{A8051DCE-54F7-6C49-A431-568AAC388054}"/>
                </a:ext>
              </a:extLst>
            </p:cNvPr>
            <p:cNvCxnSpPr>
              <a:cxnSpLocks/>
            </p:cNvCxnSpPr>
            <p:nvPr/>
          </p:nvCxnSpPr>
          <p:spPr>
            <a:xfrm flipH="1">
              <a:off x="4340856" y="3425973"/>
              <a:ext cx="612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Rett pil 55">
              <a:extLst>
                <a:ext uri="{FF2B5EF4-FFF2-40B4-BE49-F238E27FC236}">
                  <a16:creationId xmlns:a16="http://schemas.microsoft.com/office/drawing/2014/main" id="{A315CECC-51C7-5C43-A08B-2589FED4673A}"/>
                </a:ext>
              </a:extLst>
            </p:cNvPr>
            <p:cNvCxnSpPr>
              <a:cxnSpLocks/>
            </p:cNvCxnSpPr>
            <p:nvPr/>
          </p:nvCxnSpPr>
          <p:spPr>
            <a:xfrm rot="5400000">
              <a:off x="4513546" y="3848864"/>
              <a:ext cx="864000" cy="0"/>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673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58C4B4DE-263D-F140-A15C-92F2A72BE15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58" b="1858"/>
          <a:stretch>
            <a:fillRect/>
          </a:stretch>
        </p:blipFill>
        <p:spPr/>
      </p:pic>
      <p:sp>
        <p:nvSpPr>
          <p:cNvPr id="2" name="Plassholder for innhold 1">
            <a:extLst>
              <a:ext uri="{FF2B5EF4-FFF2-40B4-BE49-F238E27FC236}">
                <a16:creationId xmlns:a16="http://schemas.microsoft.com/office/drawing/2014/main" id="{29E016B5-86FD-9645-8EC3-464709E75FB3}"/>
              </a:ext>
            </a:extLst>
          </p:cNvPr>
          <p:cNvSpPr>
            <a:spLocks noGrp="1"/>
          </p:cNvSpPr>
          <p:nvPr>
            <p:ph idx="1"/>
          </p:nvPr>
        </p:nvSpPr>
        <p:spPr/>
        <p:txBody>
          <a:bodyPr>
            <a:normAutofit/>
          </a:bodyPr>
          <a:lstStyle/>
          <a:p>
            <a:r>
              <a:rPr lang="nb-NO" sz="2200">
                <a:cs typeface="Arial"/>
              </a:rPr>
              <a:t>Rekruttere nye medlemmer</a:t>
            </a:r>
          </a:p>
          <a:p>
            <a:r>
              <a:rPr lang="nb-NO" sz="2200">
                <a:cs typeface="Arial"/>
              </a:rPr>
              <a:t>Fylle ut og signere DEL 2 sammen med bedriften</a:t>
            </a:r>
          </a:p>
          <a:p>
            <a:r>
              <a:rPr lang="nb-NO" sz="2200">
                <a:cs typeface="Arial"/>
              </a:rPr>
              <a:t>Sende denne inn til forbundet (behold en kopi til klubbens arkiv)</a:t>
            </a:r>
          </a:p>
          <a:p>
            <a:r>
              <a:rPr lang="nb-NO" sz="2200">
                <a:cs typeface="Arial"/>
              </a:rPr>
              <a:t>Skrive og sende inn en uenighetsprotokoll hvis bedriften ikke vil signere på DEL 2</a:t>
            </a:r>
          </a:p>
          <a:p>
            <a:r>
              <a:rPr lang="nb-NO" sz="2200">
                <a:cs typeface="Arial"/>
              </a:rPr>
              <a:t>Bistå forbundet (ved behov) under behandlingen av eventuelle uenigheter (for eksempel med dokumentasjon)</a:t>
            </a:r>
          </a:p>
        </p:txBody>
      </p:sp>
      <p:sp>
        <p:nvSpPr>
          <p:cNvPr id="3" name="Plassholder for lysbildenummer 2">
            <a:extLst>
              <a:ext uri="{FF2B5EF4-FFF2-40B4-BE49-F238E27FC236}">
                <a16:creationId xmlns:a16="http://schemas.microsoft.com/office/drawing/2014/main" id="{857DBD22-47AE-7B46-9860-71511F519639}"/>
              </a:ext>
            </a:extLst>
          </p:cNvPr>
          <p:cNvSpPr>
            <a:spLocks noGrp="1"/>
          </p:cNvSpPr>
          <p:nvPr>
            <p:ph type="sldNum" sz="quarter" idx="12"/>
          </p:nvPr>
        </p:nvSpPr>
        <p:spPr/>
        <p:txBody>
          <a:bodyPr/>
          <a:lstStyle/>
          <a:p>
            <a:fld id="{4CA162D6-F00B-4378-A732-E7D904156DA2}" type="slidenum">
              <a:rPr lang="en-US" smtClean="0"/>
              <a:t>28</a:t>
            </a:fld>
            <a:endParaRPr lang="en-US"/>
          </a:p>
        </p:txBody>
      </p:sp>
      <p:sp>
        <p:nvSpPr>
          <p:cNvPr id="5" name="Tittel 4">
            <a:extLst>
              <a:ext uri="{FF2B5EF4-FFF2-40B4-BE49-F238E27FC236}">
                <a16:creationId xmlns:a16="http://schemas.microsoft.com/office/drawing/2014/main" id="{CFA0DA9F-F72C-C345-B3E5-F0AB1196ACC5}"/>
              </a:ext>
            </a:extLst>
          </p:cNvPr>
          <p:cNvSpPr>
            <a:spLocks noGrp="1"/>
          </p:cNvSpPr>
          <p:nvPr>
            <p:ph type="title"/>
          </p:nvPr>
        </p:nvSpPr>
        <p:spPr>
          <a:xfrm>
            <a:off x="1" y="801874"/>
            <a:ext cx="6572677" cy="1162523"/>
          </a:xfrm>
        </p:spPr>
        <p:txBody>
          <a:bodyPr/>
          <a:lstStyle/>
          <a:p>
            <a:r>
              <a:rPr lang="nb-NO"/>
              <a:t>Hva må du som tillitsvalgte passe på?</a:t>
            </a:r>
          </a:p>
        </p:txBody>
      </p:sp>
      <p:sp>
        <p:nvSpPr>
          <p:cNvPr id="6" name="Plassholder for tekst 5">
            <a:extLst>
              <a:ext uri="{FF2B5EF4-FFF2-40B4-BE49-F238E27FC236}">
                <a16:creationId xmlns:a16="http://schemas.microsoft.com/office/drawing/2014/main" id="{C1C8EA1A-C4D4-AF4C-83FA-8B070325484F}"/>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383271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6C28B5AC-3936-4A4C-B212-53A9A95ACE0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44" r="3044"/>
          <a:stretch>
            <a:fillRect/>
          </a:stretch>
        </p:blipFill>
        <p:spPr/>
      </p:pic>
      <p:sp>
        <p:nvSpPr>
          <p:cNvPr id="2" name="Plassholder for innhold 1">
            <a:extLst>
              <a:ext uri="{FF2B5EF4-FFF2-40B4-BE49-F238E27FC236}">
                <a16:creationId xmlns:a16="http://schemas.microsoft.com/office/drawing/2014/main" id="{5802AB1A-0426-F54A-841E-5E1F2223DCD5}"/>
              </a:ext>
            </a:extLst>
          </p:cNvPr>
          <p:cNvSpPr>
            <a:spLocks noGrp="1"/>
          </p:cNvSpPr>
          <p:nvPr>
            <p:ph idx="1"/>
          </p:nvPr>
        </p:nvSpPr>
        <p:spPr/>
        <p:txBody>
          <a:bodyPr vert="horz" lIns="0" tIns="0" rIns="0" bIns="0" rtlCol="0" anchor="t">
            <a:normAutofit/>
          </a:bodyPr>
          <a:lstStyle/>
          <a:p>
            <a:pPr marL="179705" indent="-179705"/>
            <a:r>
              <a:rPr lang="nb-NO" sz="2200">
                <a:solidFill>
                  <a:schemeClr val="tx2"/>
                </a:solidFill>
              </a:rPr>
              <a:t>Unntak fra 10%-regelen</a:t>
            </a:r>
            <a:r>
              <a:rPr lang="nb-NO" sz="2200"/>
              <a:t>: </a:t>
            </a:r>
            <a:r>
              <a:rPr lang="nb-NO" sz="2200" err="1"/>
              <a:t>FLTs</a:t>
            </a:r>
            <a:r>
              <a:rPr lang="nb-NO" sz="2200"/>
              <a:t> overenskomster opprettes/godkjennes individuelt for hvert medlem</a:t>
            </a:r>
            <a:endParaRPr lang="nb-NO"/>
          </a:p>
          <a:p>
            <a:pPr marL="179705" indent="-179705"/>
            <a:r>
              <a:rPr lang="nb-NO" sz="2200">
                <a:solidFill>
                  <a:schemeClr val="tx2"/>
                </a:solidFill>
              </a:rPr>
              <a:t>Tariffavtaler koster</a:t>
            </a:r>
            <a:r>
              <a:rPr lang="nb-NO" sz="2200"/>
              <a:t>: Opprettelse av avtale vil påføre arbeidsgiveren utgifter.</a:t>
            </a:r>
            <a:endParaRPr lang="nb-NO" sz="2200">
              <a:cs typeface="Arial"/>
            </a:endParaRPr>
          </a:p>
          <a:p>
            <a:pPr marL="179705" indent="-179705"/>
            <a:r>
              <a:rPr lang="nb-NO" sz="2200">
                <a:cs typeface="Arial"/>
              </a:rPr>
              <a:t>Hvilke kostnader kan dere lese om i "Hva koster en tariffavtale" i Tillitsvalgtportalen. </a:t>
            </a:r>
          </a:p>
        </p:txBody>
      </p:sp>
      <p:sp>
        <p:nvSpPr>
          <p:cNvPr id="3" name="Plassholder for lysbildenummer 2">
            <a:extLst>
              <a:ext uri="{FF2B5EF4-FFF2-40B4-BE49-F238E27FC236}">
                <a16:creationId xmlns:a16="http://schemas.microsoft.com/office/drawing/2014/main" id="{46F1B0D9-8C58-1745-A11D-4CDE557BE904}"/>
              </a:ext>
            </a:extLst>
          </p:cNvPr>
          <p:cNvSpPr>
            <a:spLocks noGrp="1"/>
          </p:cNvSpPr>
          <p:nvPr>
            <p:ph type="sldNum" sz="quarter" idx="12"/>
          </p:nvPr>
        </p:nvSpPr>
        <p:spPr/>
        <p:txBody>
          <a:bodyPr/>
          <a:lstStyle/>
          <a:p>
            <a:fld id="{4CA162D6-F00B-4378-A732-E7D904156DA2}" type="slidenum">
              <a:rPr lang="en-US" smtClean="0"/>
              <a:t>29</a:t>
            </a:fld>
            <a:endParaRPr lang="en-US"/>
          </a:p>
        </p:txBody>
      </p:sp>
      <p:sp>
        <p:nvSpPr>
          <p:cNvPr id="5" name="Tittel 4">
            <a:extLst>
              <a:ext uri="{FF2B5EF4-FFF2-40B4-BE49-F238E27FC236}">
                <a16:creationId xmlns:a16="http://schemas.microsoft.com/office/drawing/2014/main" id="{AD27A0A7-3422-C043-A5B0-38FCC4A4C852}"/>
              </a:ext>
            </a:extLst>
          </p:cNvPr>
          <p:cNvSpPr>
            <a:spLocks noGrp="1"/>
          </p:cNvSpPr>
          <p:nvPr>
            <p:ph type="title"/>
          </p:nvPr>
        </p:nvSpPr>
        <p:spPr>
          <a:xfrm>
            <a:off x="1" y="801874"/>
            <a:ext cx="5151221" cy="608525"/>
          </a:xfrm>
        </p:spPr>
        <p:txBody>
          <a:bodyPr/>
          <a:lstStyle/>
          <a:p>
            <a:r>
              <a:rPr lang="nb-NO"/>
              <a:t>Nyttig å vite!</a:t>
            </a:r>
          </a:p>
        </p:txBody>
      </p:sp>
      <p:sp>
        <p:nvSpPr>
          <p:cNvPr id="6" name="Plassholder for tekst 5">
            <a:extLst>
              <a:ext uri="{FF2B5EF4-FFF2-40B4-BE49-F238E27FC236}">
                <a16:creationId xmlns:a16="http://schemas.microsoft.com/office/drawing/2014/main" id="{0D49DD19-0626-ED4B-B797-55610F0936D1}"/>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545745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1719A80-A866-2043-83E4-19A11E8A425B}"/>
              </a:ext>
            </a:extLst>
          </p:cNvPr>
          <p:cNvSpPr>
            <a:spLocks noGrp="1"/>
          </p:cNvSpPr>
          <p:nvPr>
            <p:ph type="title"/>
          </p:nvPr>
        </p:nvSpPr>
        <p:spPr/>
        <p:txBody>
          <a:bodyPr/>
          <a:lstStyle/>
          <a:p>
            <a:r>
              <a:rPr lang="nb-NO"/>
              <a:t>Kjøreplan for kurset</a:t>
            </a:r>
          </a:p>
        </p:txBody>
      </p:sp>
      <p:sp>
        <p:nvSpPr>
          <p:cNvPr id="4" name="Plassholder for lysbildenummer 3">
            <a:extLst>
              <a:ext uri="{FF2B5EF4-FFF2-40B4-BE49-F238E27FC236}">
                <a16:creationId xmlns:a16="http://schemas.microsoft.com/office/drawing/2014/main" id="{BE1D207E-65BB-5846-BD23-FC69FEAAEBD5}"/>
              </a:ext>
            </a:extLst>
          </p:cNvPr>
          <p:cNvSpPr>
            <a:spLocks noGrp="1"/>
          </p:cNvSpPr>
          <p:nvPr>
            <p:ph type="sldNum" sz="quarter" idx="4"/>
          </p:nvPr>
        </p:nvSpPr>
        <p:spPr/>
        <p:txBody>
          <a:bodyPr/>
          <a:lstStyle/>
          <a:p>
            <a:fld id="{4CA162D6-F00B-4378-A732-E7D904156DA2}" type="slidenum">
              <a:rPr lang="en-US" smtClean="0"/>
              <a:pPr/>
              <a:t>3</a:t>
            </a:fld>
            <a:endParaRPr lang="en-US"/>
          </a:p>
        </p:txBody>
      </p:sp>
      <p:sp>
        <p:nvSpPr>
          <p:cNvPr id="5" name="Rektangel 4">
            <a:extLst>
              <a:ext uri="{FF2B5EF4-FFF2-40B4-BE49-F238E27FC236}">
                <a16:creationId xmlns:a16="http://schemas.microsoft.com/office/drawing/2014/main" id="{CC03E20B-A59A-5540-9D4D-42DB00F706BC}"/>
              </a:ext>
            </a:extLst>
          </p:cNvPr>
          <p:cNvSpPr/>
          <p:nvPr/>
        </p:nvSpPr>
        <p:spPr>
          <a:xfrm>
            <a:off x="1134217" y="2292210"/>
            <a:ext cx="1540564" cy="1026000"/>
          </a:xfrm>
          <a:prstGeom prst="rect">
            <a:avLst/>
          </a:prstGeom>
          <a:solidFill>
            <a:srgbClr val="DEE0E1"/>
          </a:solidFill>
          <a:ln>
            <a:solidFill>
              <a:srgbClr val="DEE0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nb-NO" sz="2000">
                <a:solidFill>
                  <a:schemeClr val="bg2"/>
                </a:solidFill>
              </a:rPr>
              <a:t>0900 - 0925</a:t>
            </a:r>
          </a:p>
          <a:p>
            <a:pPr algn="ctr">
              <a:spcAft>
                <a:spcPts val="500"/>
              </a:spcAft>
            </a:pPr>
            <a:r>
              <a:rPr lang="nb-NO" sz="2000" b="1">
                <a:solidFill>
                  <a:schemeClr val="bg2">
                    <a:lumMod val="50000"/>
                  </a:schemeClr>
                </a:solidFill>
              </a:rPr>
              <a:t>Oppstart</a:t>
            </a:r>
            <a:endParaRPr lang="nb-NO" sz="2000">
              <a:solidFill>
                <a:schemeClr val="bg2">
                  <a:lumMod val="50000"/>
                </a:schemeClr>
              </a:solidFill>
            </a:endParaRPr>
          </a:p>
        </p:txBody>
      </p:sp>
      <p:sp>
        <p:nvSpPr>
          <p:cNvPr id="6" name="Rektangel 5">
            <a:extLst>
              <a:ext uri="{FF2B5EF4-FFF2-40B4-BE49-F238E27FC236}">
                <a16:creationId xmlns:a16="http://schemas.microsoft.com/office/drawing/2014/main" id="{111C8D22-F8E1-894D-997D-4040EBB480D9}"/>
              </a:ext>
            </a:extLst>
          </p:cNvPr>
          <p:cNvSpPr/>
          <p:nvPr/>
        </p:nvSpPr>
        <p:spPr>
          <a:xfrm flipH="1">
            <a:off x="2617393" y="2283138"/>
            <a:ext cx="75568" cy="1026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D333D0A3-08D0-B54E-A5D6-2DF7A38E7990}"/>
              </a:ext>
            </a:extLst>
          </p:cNvPr>
          <p:cNvSpPr/>
          <p:nvPr/>
        </p:nvSpPr>
        <p:spPr>
          <a:xfrm>
            <a:off x="2683929" y="2283138"/>
            <a:ext cx="2980268" cy="1036530"/>
          </a:xfrm>
          <a:prstGeom prst="rect">
            <a:avLst/>
          </a:prstGeom>
          <a:solidFill>
            <a:srgbClr val="D9B9BB"/>
          </a:solidFill>
          <a:ln>
            <a:solidFill>
              <a:srgbClr val="D9B9B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nb-NO" sz="2000">
                <a:solidFill>
                  <a:schemeClr val="bg2"/>
                </a:solidFill>
              </a:rPr>
              <a:t>0925 – 11:30</a:t>
            </a:r>
          </a:p>
          <a:p>
            <a:pPr algn="ctr">
              <a:spcAft>
                <a:spcPts val="500"/>
              </a:spcAft>
            </a:pPr>
            <a:r>
              <a:rPr lang="nb-NO" sz="2000" b="1">
                <a:solidFill>
                  <a:schemeClr val="tx1"/>
                </a:solidFill>
              </a:rPr>
              <a:t>Bolk 1</a:t>
            </a:r>
            <a:r>
              <a:rPr lang="nb-NO" sz="2000">
                <a:solidFill>
                  <a:schemeClr val="tx1"/>
                </a:solidFill>
              </a:rPr>
              <a:t>: Rollen som bedriftstillitsvalgt</a:t>
            </a:r>
            <a:endParaRPr lang="nb-NO" sz="2000">
              <a:solidFill>
                <a:schemeClr val="tx1"/>
              </a:solidFill>
              <a:cs typeface="Arial"/>
            </a:endParaRPr>
          </a:p>
        </p:txBody>
      </p:sp>
      <p:sp>
        <p:nvSpPr>
          <p:cNvPr id="10" name="Rektangel 9">
            <a:extLst>
              <a:ext uri="{FF2B5EF4-FFF2-40B4-BE49-F238E27FC236}">
                <a16:creationId xmlns:a16="http://schemas.microsoft.com/office/drawing/2014/main" id="{827A7219-54B0-5944-9E70-9988C444AFE1}"/>
              </a:ext>
            </a:extLst>
          </p:cNvPr>
          <p:cNvSpPr/>
          <p:nvPr/>
        </p:nvSpPr>
        <p:spPr>
          <a:xfrm>
            <a:off x="7505774" y="2292210"/>
            <a:ext cx="1169508" cy="1016929"/>
          </a:xfrm>
          <a:prstGeom prst="rect">
            <a:avLst/>
          </a:prstGeom>
          <a:solidFill>
            <a:srgbClr val="DEE0E1"/>
          </a:solidFill>
          <a:ln>
            <a:solidFill>
              <a:srgbClr val="DEE0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nb-NO" sz="2000" dirty="0">
                <a:solidFill>
                  <a:schemeClr val="bg2"/>
                </a:solidFill>
              </a:rPr>
              <a:t>1200 –1300</a:t>
            </a:r>
            <a:endParaRPr lang="nb-NO" sz="2000" dirty="0">
              <a:solidFill>
                <a:schemeClr val="bg2"/>
              </a:solidFill>
              <a:cs typeface="Arial"/>
            </a:endParaRPr>
          </a:p>
          <a:p>
            <a:pPr algn="ctr">
              <a:spcAft>
                <a:spcPts val="500"/>
              </a:spcAft>
            </a:pPr>
            <a:r>
              <a:rPr lang="nb-NO" sz="2000" b="1" dirty="0">
                <a:solidFill>
                  <a:schemeClr val="bg2">
                    <a:lumMod val="50000"/>
                  </a:schemeClr>
                </a:solidFill>
              </a:rPr>
              <a:t>Pause</a:t>
            </a:r>
            <a:endParaRPr lang="nb-NO" dirty="0">
              <a:solidFill>
                <a:schemeClr val="bg2">
                  <a:lumMod val="50000"/>
                </a:schemeClr>
              </a:solidFill>
            </a:endParaRPr>
          </a:p>
        </p:txBody>
      </p:sp>
      <p:sp>
        <p:nvSpPr>
          <p:cNvPr id="11" name="Rektangel 10">
            <a:extLst>
              <a:ext uri="{FF2B5EF4-FFF2-40B4-BE49-F238E27FC236}">
                <a16:creationId xmlns:a16="http://schemas.microsoft.com/office/drawing/2014/main" id="{D432809B-3F43-874A-928B-90A9326B3FB0}"/>
              </a:ext>
            </a:extLst>
          </p:cNvPr>
          <p:cNvSpPr/>
          <p:nvPr/>
        </p:nvSpPr>
        <p:spPr>
          <a:xfrm>
            <a:off x="8672283" y="2283138"/>
            <a:ext cx="69574" cy="1026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5A45BF71-1802-9444-B973-EC659DC00AE2}"/>
              </a:ext>
            </a:extLst>
          </p:cNvPr>
          <p:cNvSpPr/>
          <p:nvPr/>
        </p:nvSpPr>
        <p:spPr>
          <a:xfrm>
            <a:off x="8729788" y="2292209"/>
            <a:ext cx="2982007" cy="1027459"/>
          </a:xfrm>
          <a:prstGeom prst="rect">
            <a:avLst/>
          </a:prstGeom>
          <a:solidFill>
            <a:srgbClr val="D9B9BB"/>
          </a:solidFill>
          <a:ln>
            <a:solidFill>
              <a:srgbClr val="D9B9B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nb-NO" sz="2000">
                <a:solidFill>
                  <a:schemeClr val="bg2"/>
                </a:solidFill>
              </a:rPr>
              <a:t>1300 - 1600</a:t>
            </a:r>
          </a:p>
          <a:p>
            <a:pPr algn="ctr">
              <a:spcAft>
                <a:spcPts val="500"/>
              </a:spcAft>
            </a:pPr>
            <a:r>
              <a:rPr lang="nb-NO" sz="2000" b="1">
                <a:solidFill>
                  <a:schemeClr val="tx1"/>
                </a:solidFill>
              </a:rPr>
              <a:t>Bolk 2</a:t>
            </a:r>
            <a:r>
              <a:rPr lang="nb-NO" sz="2000">
                <a:solidFill>
                  <a:schemeClr val="tx1"/>
                </a:solidFill>
              </a:rPr>
              <a:t>: Bli kjent i avtaleverket</a:t>
            </a:r>
          </a:p>
        </p:txBody>
      </p:sp>
      <p:sp>
        <p:nvSpPr>
          <p:cNvPr id="21" name="TekstSylinder 20">
            <a:extLst>
              <a:ext uri="{FF2B5EF4-FFF2-40B4-BE49-F238E27FC236}">
                <a16:creationId xmlns:a16="http://schemas.microsoft.com/office/drawing/2014/main" id="{61B7E40E-D66C-FE40-B822-787122E0B8F8}"/>
              </a:ext>
            </a:extLst>
          </p:cNvPr>
          <p:cNvSpPr txBox="1"/>
          <p:nvPr/>
        </p:nvSpPr>
        <p:spPr>
          <a:xfrm>
            <a:off x="1044766" y="1808922"/>
            <a:ext cx="1411357" cy="461665"/>
          </a:xfrm>
          <a:prstGeom prst="rect">
            <a:avLst/>
          </a:prstGeom>
          <a:noFill/>
        </p:spPr>
        <p:txBody>
          <a:bodyPr wrap="square" rtlCol="0">
            <a:spAutoFit/>
          </a:bodyPr>
          <a:lstStyle/>
          <a:p>
            <a:r>
              <a:rPr lang="nb-NO" sz="2400"/>
              <a:t>DAG 1</a:t>
            </a:r>
          </a:p>
        </p:txBody>
      </p:sp>
      <p:grpSp>
        <p:nvGrpSpPr>
          <p:cNvPr id="34" name="Gruppe 33">
            <a:extLst>
              <a:ext uri="{FF2B5EF4-FFF2-40B4-BE49-F238E27FC236}">
                <a16:creationId xmlns:a16="http://schemas.microsoft.com/office/drawing/2014/main" id="{E36A794E-7A9D-CD4C-B25E-A2D76F751E3B}"/>
              </a:ext>
            </a:extLst>
          </p:cNvPr>
          <p:cNvGrpSpPr/>
          <p:nvPr/>
        </p:nvGrpSpPr>
        <p:grpSpPr>
          <a:xfrm>
            <a:off x="959706" y="2289131"/>
            <a:ext cx="10653836" cy="2903787"/>
            <a:chOff x="1044766" y="2419890"/>
            <a:chExt cx="10445193" cy="2903787"/>
          </a:xfrm>
        </p:grpSpPr>
        <p:sp>
          <p:nvSpPr>
            <p:cNvPr id="22" name="Rektangel 21">
              <a:extLst>
                <a:ext uri="{FF2B5EF4-FFF2-40B4-BE49-F238E27FC236}">
                  <a16:creationId xmlns:a16="http://schemas.microsoft.com/office/drawing/2014/main" id="{CA124D77-05AF-D344-BC2B-6CE89CE8B129}"/>
                </a:ext>
              </a:extLst>
            </p:cNvPr>
            <p:cNvSpPr/>
            <p:nvPr/>
          </p:nvSpPr>
          <p:spPr>
            <a:xfrm>
              <a:off x="1134217" y="4279534"/>
              <a:ext cx="1609860" cy="1026000"/>
            </a:xfrm>
            <a:prstGeom prst="rect">
              <a:avLst/>
            </a:prstGeom>
            <a:solidFill>
              <a:srgbClr val="DEE0E1"/>
            </a:solidFill>
            <a:ln>
              <a:solidFill>
                <a:srgbClr val="DEE0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nb-NO" sz="2000">
                  <a:solidFill>
                    <a:schemeClr val="bg2"/>
                  </a:solidFill>
                </a:rPr>
                <a:t>0900 - 0915</a:t>
              </a:r>
            </a:p>
            <a:p>
              <a:pPr algn="ctr">
                <a:spcAft>
                  <a:spcPts val="500"/>
                </a:spcAft>
              </a:pPr>
              <a:r>
                <a:rPr lang="nb-NO" sz="2000" b="1">
                  <a:solidFill>
                    <a:schemeClr val="bg2">
                      <a:lumMod val="50000"/>
                    </a:schemeClr>
                  </a:solidFill>
                </a:rPr>
                <a:t>Oppstart</a:t>
              </a:r>
              <a:endParaRPr lang="nb-NO" sz="2000">
                <a:solidFill>
                  <a:schemeClr val="bg2">
                    <a:lumMod val="50000"/>
                  </a:schemeClr>
                </a:solidFill>
              </a:endParaRPr>
            </a:p>
          </p:txBody>
        </p:sp>
        <p:sp>
          <p:nvSpPr>
            <p:cNvPr id="23" name="Rektangel 22">
              <a:extLst>
                <a:ext uri="{FF2B5EF4-FFF2-40B4-BE49-F238E27FC236}">
                  <a16:creationId xmlns:a16="http://schemas.microsoft.com/office/drawing/2014/main" id="{28CB8CD5-6EE4-4B49-960F-C97408ADCB52}"/>
                </a:ext>
              </a:extLst>
            </p:cNvPr>
            <p:cNvSpPr/>
            <p:nvPr/>
          </p:nvSpPr>
          <p:spPr>
            <a:xfrm>
              <a:off x="2744353" y="4279534"/>
              <a:ext cx="69574" cy="1026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a:extLst>
                <a:ext uri="{FF2B5EF4-FFF2-40B4-BE49-F238E27FC236}">
                  <a16:creationId xmlns:a16="http://schemas.microsoft.com/office/drawing/2014/main" id="{7DD79A26-48A5-2243-B0CC-5A9CA587ABC9}"/>
                </a:ext>
              </a:extLst>
            </p:cNvPr>
            <p:cNvSpPr/>
            <p:nvPr/>
          </p:nvSpPr>
          <p:spPr>
            <a:xfrm>
              <a:off x="2822821" y="4287875"/>
              <a:ext cx="2433935" cy="1027459"/>
            </a:xfrm>
            <a:prstGeom prst="rect">
              <a:avLst/>
            </a:prstGeom>
            <a:solidFill>
              <a:srgbClr val="D9B9BB"/>
            </a:solidFill>
            <a:ln>
              <a:solidFill>
                <a:srgbClr val="D9B9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nb-NO" sz="2000">
                  <a:solidFill>
                    <a:schemeClr val="bg2"/>
                  </a:solidFill>
                </a:rPr>
                <a:t>0915 - 1200</a:t>
              </a:r>
            </a:p>
            <a:p>
              <a:pPr algn="ctr">
                <a:spcAft>
                  <a:spcPts val="500"/>
                </a:spcAft>
              </a:pPr>
              <a:r>
                <a:rPr lang="nb-NO" sz="2000" b="1">
                  <a:solidFill>
                    <a:schemeClr val="tx1"/>
                  </a:solidFill>
                </a:rPr>
                <a:t>Bolk 3</a:t>
              </a:r>
              <a:r>
                <a:rPr lang="nb-NO" sz="2000">
                  <a:solidFill>
                    <a:schemeClr val="tx1"/>
                  </a:solidFill>
                </a:rPr>
                <a:t>: Drøfting og protokoll</a:t>
              </a:r>
            </a:p>
          </p:txBody>
        </p:sp>
        <p:sp>
          <p:nvSpPr>
            <p:cNvPr id="25" name="Rektangel 24">
              <a:extLst>
                <a:ext uri="{FF2B5EF4-FFF2-40B4-BE49-F238E27FC236}">
                  <a16:creationId xmlns:a16="http://schemas.microsoft.com/office/drawing/2014/main" id="{75EFA5B9-8EDC-FF4B-8ECF-7972AE1ABACE}"/>
                </a:ext>
              </a:extLst>
            </p:cNvPr>
            <p:cNvSpPr/>
            <p:nvPr/>
          </p:nvSpPr>
          <p:spPr>
            <a:xfrm>
              <a:off x="5276479" y="4279534"/>
              <a:ext cx="69574" cy="1026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ktangel 26">
              <a:extLst>
                <a:ext uri="{FF2B5EF4-FFF2-40B4-BE49-F238E27FC236}">
                  <a16:creationId xmlns:a16="http://schemas.microsoft.com/office/drawing/2014/main" id="{C235AB36-88E8-D748-8A9D-8BCE5ED88C60}"/>
                </a:ext>
              </a:extLst>
            </p:cNvPr>
            <p:cNvSpPr/>
            <p:nvPr/>
          </p:nvSpPr>
          <p:spPr>
            <a:xfrm>
              <a:off x="6608117" y="4288604"/>
              <a:ext cx="44824" cy="1026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a:extLst>
                <a:ext uri="{FF2B5EF4-FFF2-40B4-BE49-F238E27FC236}">
                  <a16:creationId xmlns:a16="http://schemas.microsoft.com/office/drawing/2014/main" id="{E5B46549-6C7E-8A4D-94CA-99CE7974FCA3}"/>
                </a:ext>
              </a:extLst>
            </p:cNvPr>
            <p:cNvSpPr/>
            <p:nvPr/>
          </p:nvSpPr>
          <p:spPr>
            <a:xfrm>
              <a:off x="5643450" y="2419890"/>
              <a:ext cx="1775744" cy="1017563"/>
            </a:xfrm>
            <a:prstGeom prst="rect">
              <a:avLst/>
            </a:prstGeom>
            <a:solidFill>
              <a:srgbClr val="D9B9BB"/>
            </a:solidFill>
            <a:ln>
              <a:solidFill>
                <a:srgbClr val="D9B9B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nb-NO" sz="2000">
                  <a:solidFill>
                    <a:schemeClr val="bg2"/>
                  </a:solidFill>
                </a:rPr>
                <a:t>11.30-12.00</a:t>
              </a:r>
              <a:r>
                <a:rPr lang="nb-NO" sz="2000">
                  <a:solidFill>
                    <a:schemeClr val="tx1"/>
                  </a:solidFill>
                </a:rPr>
                <a:t>: Veien til tariffavtale</a:t>
              </a:r>
              <a:endParaRPr lang="nb-NO" sz="2000">
                <a:solidFill>
                  <a:schemeClr val="tx1"/>
                </a:solidFill>
                <a:cs typeface="Arial"/>
              </a:endParaRPr>
            </a:p>
          </p:txBody>
        </p:sp>
        <p:sp>
          <p:nvSpPr>
            <p:cNvPr id="29" name="TekstSylinder 28">
              <a:extLst>
                <a:ext uri="{FF2B5EF4-FFF2-40B4-BE49-F238E27FC236}">
                  <a16:creationId xmlns:a16="http://schemas.microsoft.com/office/drawing/2014/main" id="{94140E89-8286-D045-821D-36BDB5B6E184}"/>
                </a:ext>
              </a:extLst>
            </p:cNvPr>
            <p:cNvSpPr txBox="1"/>
            <p:nvPr/>
          </p:nvSpPr>
          <p:spPr>
            <a:xfrm>
              <a:off x="1044766" y="3796246"/>
              <a:ext cx="1411357" cy="461665"/>
            </a:xfrm>
            <a:prstGeom prst="rect">
              <a:avLst/>
            </a:prstGeom>
            <a:noFill/>
          </p:spPr>
          <p:txBody>
            <a:bodyPr wrap="square" rtlCol="0">
              <a:spAutoFit/>
            </a:bodyPr>
            <a:lstStyle/>
            <a:p>
              <a:r>
                <a:rPr lang="nb-NO" sz="2400"/>
                <a:t>DAG 2</a:t>
              </a:r>
            </a:p>
          </p:txBody>
        </p:sp>
        <p:sp>
          <p:nvSpPr>
            <p:cNvPr id="31" name="Rektangel 30">
              <a:extLst>
                <a:ext uri="{FF2B5EF4-FFF2-40B4-BE49-F238E27FC236}">
                  <a16:creationId xmlns:a16="http://schemas.microsoft.com/office/drawing/2014/main" id="{C77A37BD-437F-AE4B-979A-A158D73E6B51}"/>
                </a:ext>
              </a:extLst>
            </p:cNvPr>
            <p:cNvSpPr/>
            <p:nvPr/>
          </p:nvSpPr>
          <p:spPr>
            <a:xfrm flipH="1">
              <a:off x="9544253" y="4297677"/>
              <a:ext cx="72724" cy="1026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C52DA568-A4E1-A24C-B562-64E63C3DFFFE}"/>
                </a:ext>
              </a:extLst>
            </p:cNvPr>
            <p:cNvSpPr/>
            <p:nvPr/>
          </p:nvSpPr>
          <p:spPr>
            <a:xfrm>
              <a:off x="9633552" y="4300976"/>
              <a:ext cx="1856407" cy="1001258"/>
            </a:xfrm>
            <a:prstGeom prst="rect">
              <a:avLst/>
            </a:prstGeom>
            <a:solidFill>
              <a:srgbClr val="DEE0E1"/>
            </a:solidFill>
            <a:ln>
              <a:solidFill>
                <a:srgbClr val="DEE0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nb-NO" sz="2000">
                  <a:solidFill>
                    <a:schemeClr val="bg2"/>
                  </a:solidFill>
                </a:rPr>
                <a:t>15:30-16:00</a:t>
              </a:r>
              <a:endParaRPr lang="nb-NO" sz="2000">
                <a:solidFill>
                  <a:schemeClr val="bg2"/>
                </a:solidFill>
                <a:cs typeface="Arial"/>
              </a:endParaRPr>
            </a:p>
            <a:p>
              <a:pPr algn="ctr">
                <a:spcAft>
                  <a:spcPts val="300"/>
                </a:spcAft>
              </a:pPr>
              <a:r>
                <a:rPr lang="nb-NO" sz="2000" b="1">
                  <a:solidFill>
                    <a:schemeClr val="bg2">
                      <a:lumMod val="50000"/>
                    </a:schemeClr>
                  </a:solidFill>
                </a:rPr>
                <a:t> Avslutning</a:t>
              </a:r>
              <a:endParaRPr lang="nb-NO" sz="2000">
                <a:solidFill>
                  <a:schemeClr val="bg2">
                    <a:lumMod val="50000"/>
                  </a:schemeClr>
                </a:solidFill>
                <a:cs typeface="Arial"/>
              </a:endParaRPr>
            </a:p>
          </p:txBody>
        </p:sp>
        <p:sp>
          <p:nvSpPr>
            <p:cNvPr id="33" name="Rektangel 32">
              <a:extLst>
                <a:ext uri="{FF2B5EF4-FFF2-40B4-BE49-F238E27FC236}">
                  <a16:creationId xmlns:a16="http://schemas.microsoft.com/office/drawing/2014/main" id="{B10ED9E4-573E-9544-88FB-CBED6B3CE23E}"/>
                </a:ext>
              </a:extLst>
            </p:cNvPr>
            <p:cNvSpPr/>
            <p:nvPr/>
          </p:nvSpPr>
          <p:spPr>
            <a:xfrm>
              <a:off x="5346053" y="4279534"/>
              <a:ext cx="1257013" cy="1026000"/>
            </a:xfrm>
            <a:prstGeom prst="rect">
              <a:avLst/>
            </a:prstGeom>
            <a:solidFill>
              <a:srgbClr val="DEE0E1"/>
            </a:solidFill>
            <a:ln>
              <a:solidFill>
                <a:srgbClr val="DEE0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nb-NO" sz="2000">
                  <a:solidFill>
                    <a:schemeClr val="bg2"/>
                  </a:solidFill>
                </a:rPr>
                <a:t>1200 - 1300</a:t>
              </a:r>
            </a:p>
            <a:p>
              <a:pPr algn="ctr">
                <a:spcAft>
                  <a:spcPts val="500"/>
                </a:spcAft>
              </a:pPr>
              <a:r>
                <a:rPr lang="nb-NO" sz="2000" b="1">
                  <a:solidFill>
                    <a:schemeClr val="bg2">
                      <a:lumMod val="50000"/>
                    </a:schemeClr>
                  </a:solidFill>
                </a:rPr>
                <a:t>Pause</a:t>
              </a:r>
              <a:endParaRPr lang="nb-NO" sz="2000">
                <a:solidFill>
                  <a:schemeClr val="bg2">
                    <a:lumMod val="50000"/>
                  </a:schemeClr>
                </a:solidFill>
              </a:endParaRPr>
            </a:p>
          </p:txBody>
        </p:sp>
      </p:grpSp>
      <p:sp>
        <p:nvSpPr>
          <p:cNvPr id="12" name="Rektangel 11">
            <a:extLst>
              <a:ext uri="{FF2B5EF4-FFF2-40B4-BE49-F238E27FC236}">
                <a16:creationId xmlns:a16="http://schemas.microsoft.com/office/drawing/2014/main" id="{A3CE56A7-CF71-5C4F-3A68-A95186975CA8}"/>
              </a:ext>
            </a:extLst>
          </p:cNvPr>
          <p:cNvSpPr/>
          <p:nvPr/>
        </p:nvSpPr>
        <p:spPr>
          <a:xfrm flipH="1">
            <a:off x="7505463" y="2281181"/>
            <a:ext cx="66497" cy="101692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a:extLst>
              <a:ext uri="{FF2B5EF4-FFF2-40B4-BE49-F238E27FC236}">
                <a16:creationId xmlns:a16="http://schemas.microsoft.com/office/drawing/2014/main" id="{016521FF-70F2-F751-9146-1B79DDEE00C3}"/>
              </a:ext>
            </a:extLst>
          </p:cNvPr>
          <p:cNvSpPr/>
          <p:nvPr/>
        </p:nvSpPr>
        <p:spPr>
          <a:xfrm>
            <a:off x="6699997" y="4151850"/>
            <a:ext cx="2934441" cy="1027459"/>
          </a:xfrm>
          <a:prstGeom prst="rect">
            <a:avLst/>
          </a:prstGeom>
          <a:solidFill>
            <a:srgbClr val="D9B9BB"/>
          </a:solidFill>
          <a:ln>
            <a:solidFill>
              <a:srgbClr val="D9B9B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nb-NO" sz="2000">
                <a:solidFill>
                  <a:schemeClr val="bg2"/>
                </a:solidFill>
              </a:rPr>
              <a:t>1300 – 15.30</a:t>
            </a:r>
          </a:p>
          <a:p>
            <a:pPr algn="ctr">
              <a:spcAft>
                <a:spcPts val="500"/>
              </a:spcAft>
            </a:pPr>
            <a:r>
              <a:rPr lang="nb-NO" sz="2000" b="1">
                <a:solidFill>
                  <a:schemeClr val="tx1"/>
                </a:solidFill>
              </a:rPr>
              <a:t>Bolk 4</a:t>
            </a:r>
            <a:r>
              <a:rPr lang="nb-NO" sz="2000">
                <a:solidFill>
                  <a:schemeClr val="tx1"/>
                </a:solidFill>
              </a:rPr>
              <a:t>:</a:t>
            </a:r>
            <a:r>
              <a:rPr lang="nb-NO" sz="2000" b="1">
                <a:solidFill>
                  <a:schemeClr val="tx1"/>
                </a:solidFill>
              </a:rPr>
              <a:t> </a:t>
            </a:r>
            <a:r>
              <a:rPr lang="nb-NO" sz="2000">
                <a:solidFill>
                  <a:schemeClr val="bg2">
                    <a:lumMod val="50000"/>
                  </a:schemeClr>
                </a:solidFill>
                <a:ea typeface="+mn-lt"/>
                <a:cs typeface="+mn-lt"/>
              </a:rPr>
              <a:t>Oppgaver</a:t>
            </a:r>
            <a:r>
              <a:rPr lang="nb-NO" sz="2000" b="1">
                <a:solidFill>
                  <a:schemeClr val="bg2">
                    <a:lumMod val="50000"/>
                  </a:schemeClr>
                </a:solidFill>
                <a:ea typeface="+mn-lt"/>
                <a:cs typeface="+mn-lt"/>
              </a:rPr>
              <a:t> </a:t>
            </a:r>
            <a:endParaRPr lang="nb-NO" sz="2000" b="1">
              <a:solidFill>
                <a:schemeClr val="bg2">
                  <a:lumMod val="50000"/>
                </a:schemeClr>
              </a:solidFill>
              <a:cs typeface="Arial"/>
            </a:endParaRPr>
          </a:p>
        </p:txBody>
      </p:sp>
      <p:sp>
        <p:nvSpPr>
          <p:cNvPr id="2" name="Rektangel 1">
            <a:extLst>
              <a:ext uri="{FF2B5EF4-FFF2-40B4-BE49-F238E27FC236}">
                <a16:creationId xmlns:a16="http://schemas.microsoft.com/office/drawing/2014/main" id="{0E948AB0-76A2-36F4-8A8C-E33826A41B45}"/>
              </a:ext>
            </a:extLst>
          </p:cNvPr>
          <p:cNvSpPr/>
          <p:nvPr/>
        </p:nvSpPr>
        <p:spPr>
          <a:xfrm flipH="1">
            <a:off x="5650197" y="2276645"/>
            <a:ext cx="75568" cy="1026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21225793"/>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31DE-9F62-0D40-8636-B271FD893364}"/>
              </a:ext>
            </a:extLst>
          </p:cNvPr>
          <p:cNvSpPr>
            <a:spLocks noGrp="1"/>
          </p:cNvSpPr>
          <p:nvPr>
            <p:ph type="title"/>
          </p:nvPr>
        </p:nvSpPr>
        <p:spPr/>
        <p:txBody>
          <a:bodyPr/>
          <a:lstStyle/>
          <a:p>
            <a:r>
              <a:rPr lang="nb-NO"/>
              <a:t>Gruppeoppgave A</a:t>
            </a:r>
          </a:p>
        </p:txBody>
      </p:sp>
      <p:sp>
        <p:nvSpPr>
          <p:cNvPr id="3" name="Plassholder for innhold 2">
            <a:extLst>
              <a:ext uri="{FF2B5EF4-FFF2-40B4-BE49-F238E27FC236}">
                <a16:creationId xmlns:a16="http://schemas.microsoft.com/office/drawing/2014/main" id="{152067D6-A78C-7544-A2C2-7F68AF664E72}"/>
              </a:ext>
            </a:extLst>
          </p:cNvPr>
          <p:cNvSpPr>
            <a:spLocks noGrp="1"/>
          </p:cNvSpPr>
          <p:nvPr>
            <p:ph idx="1"/>
          </p:nvPr>
        </p:nvSpPr>
        <p:spPr>
          <a:xfrm>
            <a:off x="1134215" y="1914525"/>
            <a:ext cx="2973551" cy="4303395"/>
          </a:xfrm>
          <a:ln>
            <a:solidFill>
              <a:schemeClr val="bg2"/>
            </a:solidFill>
          </a:ln>
        </p:spPr>
        <p:txBody>
          <a:bodyPr>
            <a:normAutofit/>
          </a:bodyPr>
          <a:lstStyle/>
          <a:p>
            <a:pPr marL="98425" indent="-11113">
              <a:buNone/>
            </a:pPr>
            <a:r>
              <a:rPr lang="nb-NO" sz="1900">
                <a:solidFill>
                  <a:schemeClr val="tx2"/>
                </a:solidFill>
              </a:rPr>
              <a:t>I. Erfaringsdeling om bedriftsgrupper</a:t>
            </a:r>
          </a:p>
          <a:p>
            <a:pPr indent="-358775">
              <a:buFont typeface="Arial" panose="020B0604020202020204" pitchFamily="34" charset="0"/>
              <a:buChar char="•"/>
            </a:pPr>
            <a:r>
              <a:rPr lang="nb-NO" sz="1900"/>
              <a:t>Hvordan fungerer bedriftsgruppa i din bedrift?</a:t>
            </a:r>
          </a:p>
        </p:txBody>
      </p:sp>
      <p:sp>
        <p:nvSpPr>
          <p:cNvPr id="4" name="Plassholder for lysbildenummer 3">
            <a:extLst>
              <a:ext uri="{FF2B5EF4-FFF2-40B4-BE49-F238E27FC236}">
                <a16:creationId xmlns:a16="http://schemas.microsoft.com/office/drawing/2014/main" id="{C12E4AC1-BF4D-D74A-9495-D8CBC7034AD3}"/>
              </a:ext>
            </a:extLst>
          </p:cNvPr>
          <p:cNvSpPr>
            <a:spLocks noGrp="1"/>
          </p:cNvSpPr>
          <p:nvPr>
            <p:ph type="sldNum" sz="quarter" idx="16"/>
          </p:nvPr>
        </p:nvSpPr>
        <p:spPr/>
        <p:txBody>
          <a:bodyPr/>
          <a:lstStyle/>
          <a:p>
            <a:fld id="{4CA162D6-F00B-4378-A732-E7D904156DA2}" type="slidenum">
              <a:rPr lang="en-US" smtClean="0"/>
              <a:pPr/>
              <a:t>30</a:t>
            </a:fld>
            <a:endParaRPr lang="en-US"/>
          </a:p>
        </p:txBody>
      </p:sp>
      <p:sp>
        <p:nvSpPr>
          <p:cNvPr id="5" name="Plassholder for innhold 2">
            <a:extLst>
              <a:ext uri="{FF2B5EF4-FFF2-40B4-BE49-F238E27FC236}">
                <a16:creationId xmlns:a16="http://schemas.microsoft.com/office/drawing/2014/main" id="{165FB121-F84B-9243-B3EC-356F0D6342B9}"/>
              </a:ext>
            </a:extLst>
          </p:cNvPr>
          <p:cNvSpPr txBox="1">
            <a:spLocks/>
          </p:cNvSpPr>
          <p:nvPr/>
        </p:nvSpPr>
        <p:spPr>
          <a:xfrm>
            <a:off x="4332850" y="1914525"/>
            <a:ext cx="7189916" cy="4303395"/>
          </a:xfrm>
          <a:prstGeom prst="rect">
            <a:avLst/>
          </a:prstGeom>
          <a:ln>
            <a:solidFill>
              <a:schemeClr val="bg2"/>
            </a:solidFill>
          </a:ln>
        </p:spPr>
        <p:txBody>
          <a:bodyPr vert="horz" lIns="0" tIns="0" rIns="0" bIns="0" rtlCol="0" anchor="t">
            <a:normAutofit/>
          </a:bodyPr>
          <a:lstStyle>
            <a:lvl1pPr marL="457200" indent="-457200" algn="l" defTabSz="914355" rtl="0" eaLnBrk="1" latinLnBrk="0" hangingPunct="1">
              <a:lnSpc>
                <a:spcPct val="100000"/>
              </a:lnSpc>
              <a:spcBef>
                <a:spcPts val="0"/>
              </a:spcBef>
              <a:spcAft>
                <a:spcPts val="700"/>
              </a:spcAft>
              <a:buClr>
                <a:schemeClr val="tx2"/>
              </a:buClr>
              <a:buFont typeface="+mj-lt"/>
              <a:buAutoNum type="arabicPeriod"/>
              <a:defRPr sz="2400" kern="1200">
                <a:solidFill>
                  <a:schemeClr val="tx1"/>
                </a:solidFill>
                <a:latin typeface="+mn-lt"/>
                <a:ea typeface="+mn-ea"/>
                <a:cs typeface="+mn-cs"/>
              </a:defRPr>
            </a:lvl1pPr>
            <a:lvl2pPr marL="864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2pPr>
            <a:lvl3pPr marL="1314450" indent="-179388"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4pPr>
            <a:lvl5pPr marL="2057297"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8425" indent="-10795">
              <a:lnSpc>
                <a:spcPct val="120000"/>
              </a:lnSpc>
              <a:buFont typeface="+mj-lt"/>
              <a:buNone/>
            </a:pPr>
            <a:r>
              <a:rPr lang="nb-NO">
                <a:solidFill>
                  <a:schemeClr val="tx2"/>
                </a:solidFill>
              </a:rPr>
              <a:t>II. Tillitsvalgtes oppgaver</a:t>
            </a:r>
          </a:p>
          <a:p>
            <a:pPr marL="363220" indent="-312420">
              <a:buFont typeface="+mj-lt"/>
              <a:buAutoNum type="alphaUcPeriod"/>
            </a:pPr>
            <a:r>
              <a:rPr lang="nb-NO">
                <a:ea typeface="+mn-lt"/>
                <a:cs typeface="+mn-lt"/>
              </a:rPr>
              <a:t>Ta en runde i gruppa og diskuter hva dere anser er den viktigste oppgaven dere har som tillitsvalgte på deres arbeidsplass.</a:t>
            </a:r>
          </a:p>
          <a:p>
            <a:pPr marL="363220" indent="-312420">
              <a:buAutoNum type="alphaUcPeriod"/>
            </a:pPr>
            <a:endParaRPr lang="nb-NO">
              <a:ea typeface="+mn-lt"/>
              <a:cs typeface="+mn-lt"/>
            </a:endParaRPr>
          </a:p>
          <a:p>
            <a:pPr marL="363220" indent="-312420">
              <a:buAutoNum type="alphaUcPeriod"/>
            </a:pPr>
            <a:r>
              <a:rPr lang="nb-NO">
                <a:ea typeface="+mn-lt"/>
                <a:cs typeface="+mn-lt"/>
              </a:rPr>
              <a:t>Hvorfor er rekruttering en særlig viktig oppgave for tillitsvalgte? </a:t>
            </a:r>
            <a:endParaRPr lang="nb-NO">
              <a:cs typeface="Arial"/>
            </a:endParaRPr>
          </a:p>
        </p:txBody>
      </p:sp>
    </p:spTree>
    <p:extLst>
      <p:ext uri="{BB962C8B-B14F-4D97-AF65-F5344CB8AC3E}">
        <p14:creationId xmlns:p14="http://schemas.microsoft.com/office/powerpoint/2010/main" val="3397658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8">
            <a:extLst>
              <a:ext uri="{FF2B5EF4-FFF2-40B4-BE49-F238E27FC236}">
                <a16:creationId xmlns:a16="http://schemas.microsoft.com/office/drawing/2014/main" id="{C099A6DE-A279-F940-8207-CF53EC33546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4734" r="4734"/>
          <a:stretch>
            <a:fillRect/>
          </a:stretch>
        </p:blipFill>
        <p:spPr/>
      </p:pic>
      <p:sp>
        <p:nvSpPr>
          <p:cNvPr id="2" name="Tittel 1">
            <a:extLst>
              <a:ext uri="{FF2B5EF4-FFF2-40B4-BE49-F238E27FC236}">
                <a16:creationId xmlns:a16="http://schemas.microsoft.com/office/drawing/2014/main" id="{6387A4BE-C15E-664B-8C64-3F4BE066D6C2}"/>
              </a:ext>
            </a:extLst>
          </p:cNvPr>
          <p:cNvSpPr>
            <a:spLocks noGrp="1"/>
          </p:cNvSpPr>
          <p:nvPr>
            <p:ph type="title"/>
          </p:nvPr>
        </p:nvSpPr>
        <p:spPr>
          <a:xfrm>
            <a:off x="1" y="2001826"/>
            <a:ext cx="5738359" cy="2102011"/>
          </a:xfrm>
        </p:spPr>
        <p:txBody>
          <a:bodyPr/>
          <a:lstStyle/>
          <a:p>
            <a:r>
              <a:rPr lang="nb-NO"/>
              <a:t>FLT på nett og verktøy for tillitsvalgte</a:t>
            </a:r>
            <a:endParaRPr lang="nb-NO">
              <a:cs typeface="Arial"/>
            </a:endParaRPr>
          </a:p>
        </p:txBody>
      </p:sp>
      <p:sp>
        <p:nvSpPr>
          <p:cNvPr id="3" name="Plassholder for tekst 2">
            <a:extLst>
              <a:ext uri="{FF2B5EF4-FFF2-40B4-BE49-F238E27FC236}">
                <a16:creationId xmlns:a16="http://schemas.microsoft.com/office/drawing/2014/main" id="{65D1A26B-01D1-A54F-8D20-AEDFC5F90D43}"/>
              </a:ext>
            </a:extLst>
          </p:cNvPr>
          <p:cNvSpPr>
            <a:spLocks noGrp="1"/>
          </p:cNvSpPr>
          <p:nvPr>
            <p:ph type="body" idx="1"/>
          </p:nvPr>
        </p:nvSpPr>
        <p:spPr/>
        <p:txBody>
          <a:bodyPr vert="horz" wrap="square" lIns="0" tIns="0" rIns="0" bIns="0" rtlCol="0" anchor="t">
            <a:spAutoFit/>
          </a:bodyPr>
          <a:lstStyle/>
          <a:p>
            <a:r>
              <a:rPr lang="nb-NO"/>
              <a:t>Tema 5</a:t>
            </a:r>
          </a:p>
        </p:txBody>
      </p:sp>
      <p:sp>
        <p:nvSpPr>
          <p:cNvPr id="5" name="Plassholder for lysbildenummer 4">
            <a:extLst>
              <a:ext uri="{FF2B5EF4-FFF2-40B4-BE49-F238E27FC236}">
                <a16:creationId xmlns:a16="http://schemas.microsoft.com/office/drawing/2014/main" id="{C8B1CCFE-9D12-A442-8ECC-C6486AFBE55D}"/>
              </a:ext>
            </a:extLst>
          </p:cNvPr>
          <p:cNvSpPr>
            <a:spLocks noGrp="1"/>
          </p:cNvSpPr>
          <p:nvPr>
            <p:ph type="sldNum" sz="quarter" idx="4"/>
          </p:nvPr>
        </p:nvSpPr>
        <p:spPr/>
        <p:txBody>
          <a:bodyPr/>
          <a:lstStyle/>
          <a:p>
            <a:fld id="{4CA162D6-F00B-4378-A732-E7D904156DA2}" type="slidenum">
              <a:rPr lang="en-US" smtClean="0"/>
              <a:pPr/>
              <a:t>31</a:t>
            </a:fld>
            <a:endParaRPr lang="en-US"/>
          </a:p>
        </p:txBody>
      </p:sp>
      <p:sp>
        <p:nvSpPr>
          <p:cNvPr id="6" name="Plassholder for tekst 5">
            <a:extLst>
              <a:ext uri="{FF2B5EF4-FFF2-40B4-BE49-F238E27FC236}">
                <a16:creationId xmlns:a16="http://schemas.microsoft.com/office/drawing/2014/main" id="{71A02F08-3AB7-5045-83E5-2483F45B7F69}"/>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2116096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689C348-17D1-EF41-B0F5-5AB6E08A9EE0}"/>
              </a:ext>
            </a:extLst>
          </p:cNvPr>
          <p:cNvSpPr>
            <a:spLocks noGrp="1"/>
          </p:cNvSpPr>
          <p:nvPr>
            <p:ph type="title"/>
          </p:nvPr>
        </p:nvSpPr>
        <p:spPr>
          <a:xfrm>
            <a:off x="412750" y="724132"/>
            <a:ext cx="11548325" cy="808328"/>
          </a:xfrm>
        </p:spPr>
        <p:txBody>
          <a:bodyPr wrap="square" anchor="t">
            <a:normAutofit fontScale="90000"/>
          </a:bodyPr>
          <a:lstStyle/>
          <a:p>
            <a:pPr>
              <a:lnSpc>
                <a:spcPct val="90000"/>
              </a:lnSpc>
            </a:pPr>
            <a:br>
              <a:rPr lang="nb-NO" sz="2000"/>
            </a:br>
            <a:br>
              <a:rPr lang="nb-NO" sz="2000"/>
            </a:br>
            <a:br>
              <a:rPr lang="nb-NO" sz="2000"/>
            </a:br>
            <a:endParaRPr lang="nb-NO" sz="2000"/>
          </a:p>
        </p:txBody>
      </p:sp>
      <p:sp>
        <p:nvSpPr>
          <p:cNvPr id="9" name="Text Placeholder 3">
            <a:extLst>
              <a:ext uri="{FF2B5EF4-FFF2-40B4-BE49-F238E27FC236}">
                <a16:creationId xmlns:a16="http://schemas.microsoft.com/office/drawing/2014/main" id="{08D4EF1A-471A-4756-8240-F2466AA89E4D}"/>
              </a:ext>
            </a:extLst>
          </p:cNvPr>
          <p:cNvSpPr>
            <a:spLocks noGrp="1"/>
          </p:cNvSpPr>
          <p:nvPr>
            <p:ph type="body" idx="1"/>
          </p:nvPr>
        </p:nvSpPr>
        <p:spPr>
          <a:xfrm>
            <a:off x="1098568" y="780077"/>
            <a:ext cx="5189459" cy="492443"/>
          </a:xfrm>
        </p:spPr>
        <p:txBody>
          <a:bodyPr vert="horz" wrap="square" lIns="0" tIns="0" rIns="0" bIns="0" rtlCol="0" anchor="t">
            <a:spAutoFit/>
          </a:bodyPr>
          <a:lstStyle/>
          <a:p>
            <a:r>
              <a:rPr lang="en-US" sz="3200">
                <a:solidFill>
                  <a:schemeClr val="tx1"/>
                </a:solidFill>
                <a:cs typeface="Arial"/>
              </a:rPr>
              <a:t>Flt.no</a:t>
            </a:r>
          </a:p>
        </p:txBody>
      </p:sp>
      <p:sp>
        <p:nvSpPr>
          <p:cNvPr id="4" name="Plassholder for lysbildenummer 3">
            <a:extLst>
              <a:ext uri="{FF2B5EF4-FFF2-40B4-BE49-F238E27FC236}">
                <a16:creationId xmlns:a16="http://schemas.microsoft.com/office/drawing/2014/main" id="{C67A1687-745F-FA48-9DAE-3E3FC0A259D0}"/>
              </a:ext>
            </a:extLst>
          </p:cNvPr>
          <p:cNvSpPr>
            <a:spLocks noGrp="1"/>
          </p:cNvSpPr>
          <p:nvPr>
            <p:ph type="sldNum" sz="quarter" idx="4"/>
          </p:nvPr>
        </p:nvSpPr>
        <p:spPr>
          <a:xfrm>
            <a:off x="0" y="6476613"/>
            <a:ext cx="412818" cy="276999"/>
          </a:xfrm>
        </p:spPr>
        <p:txBody>
          <a:bodyPr wrap="square" anchor="ctr">
            <a:normAutofit/>
          </a:bodyPr>
          <a:lstStyle/>
          <a:p>
            <a:pPr>
              <a:spcAft>
                <a:spcPts val="600"/>
              </a:spcAft>
            </a:pPr>
            <a:fld id="{4CA162D6-F00B-4378-A732-E7D904156DA2}" type="slidenum">
              <a:rPr lang="en-US" smtClean="0"/>
              <a:pPr>
                <a:spcAft>
                  <a:spcPts val="600"/>
                </a:spcAft>
              </a:pPr>
              <a:t>32</a:t>
            </a:fld>
            <a:endParaRPr lang="en-US"/>
          </a:p>
        </p:txBody>
      </p:sp>
      <p:pic>
        <p:nvPicPr>
          <p:cNvPr id="8" name="Bilde 7" descr="Et bilde som inneholder tekst, person">
            <a:extLst>
              <a:ext uri="{FF2B5EF4-FFF2-40B4-BE49-F238E27FC236}">
                <a16:creationId xmlns:a16="http://schemas.microsoft.com/office/drawing/2014/main" id="{AEEF6184-EA44-1E2C-856A-96F0C6BDF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720" y="1425635"/>
            <a:ext cx="10844530" cy="4575216"/>
          </a:xfrm>
          <a:prstGeom prst="rect">
            <a:avLst/>
          </a:prstGeom>
        </p:spPr>
      </p:pic>
    </p:spTree>
    <p:extLst>
      <p:ext uri="{BB962C8B-B14F-4D97-AF65-F5344CB8AC3E}">
        <p14:creationId xmlns:p14="http://schemas.microsoft.com/office/powerpoint/2010/main" val="1063053558"/>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5">
            <a:extLst>
              <a:ext uri="{FF2B5EF4-FFF2-40B4-BE49-F238E27FC236}">
                <a16:creationId xmlns:a16="http://schemas.microsoft.com/office/drawing/2014/main" id="{54416AFC-AA7D-FB4B-8DC7-8B5BC1A2A45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734" r="4734"/>
          <a:stretch>
            <a:fillRect/>
          </a:stretch>
        </p:blipFill>
        <p:spPr/>
      </p:pic>
      <p:sp>
        <p:nvSpPr>
          <p:cNvPr id="2" name="Tittel 1">
            <a:extLst>
              <a:ext uri="{FF2B5EF4-FFF2-40B4-BE49-F238E27FC236}">
                <a16:creationId xmlns:a16="http://schemas.microsoft.com/office/drawing/2014/main" id="{927BDDDE-A0D4-D749-A44D-22293BEFF782}"/>
              </a:ext>
            </a:extLst>
          </p:cNvPr>
          <p:cNvSpPr>
            <a:spLocks noGrp="1"/>
          </p:cNvSpPr>
          <p:nvPr>
            <p:ph type="title"/>
          </p:nvPr>
        </p:nvSpPr>
        <p:spPr>
          <a:xfrm>
            <a:off x="0" y="1987449"/>
            <a:ext cx="5680037" cy="2116388"/>
          </a:xfrm>
        </p:spPr>
        <p:txBody>
          <a:bodyPr/>
          <a:lstStyle/>
          <a:p>
            <a:r>
              <a:rPr lang="nb-NO"/>
              <a:t>Tillitsvalgtverktøyet og Tillitsvalgtportalen</a:t>
            </a:r>
          </a:p>
        </p:txBody>
      </p:sp>
      <p:sp>
        <p:nvSpPr>
          <p:cNvPr id="5" name="Plassholder for lysbildenummer 4">
            <a:extLst>
              <a:ext uri="{FF2B5EF4-FFF2-40B4-BE49-F238E27FC236}">
                <a16:creationId xmlns:a16="http://schemas.microsoft.com/office/drawing/2014/main" id="{9D7A9E3A-091C-D448-9708-9C7AF2FC6948}"/>
              </a:ext>
            </a:extLst>
          </p:cNvPr>
          <p:cNvSpPr>
            <a:spLocks noGrp="1"/>
          </p:cNvSpPr>
          <p:nvPr>
            <p:ph type="sldNum" sz="quarter" idx="4"/>
          </p:nvPr>
        </p:nvSpPr>
        <p:spPr/>
        <p:txBody>
          <a:bodyPr/>
          <a:lstStyle/>
          <a:p>
            <a:fld id="{4CA162D6-F00B-4378-A732-E7D904156DA2}" type="slidenum">
              <a:rPr lang="en-US" smtClean="0"/>
              <a:pPr/>
              <a:t>33</a:t>
            </a:fld>
            <a:endParaRPr lang="en-US"/>
          </a:p>
        </p:txBody>
      </p:sp>
      <p:sp>
        <p:nvSpPr>
          <p:cNvPr id="6" name="Plassholder for tekst 5">
            <a:extLst>
              <a:ext uri="{FF2B5EF4-FFF2-40B4-BE49-F238E27FC236}">
                <a16:creationId xmlns:a16="http://schemas.microsoft.com/office/drawing/2014/main" id="{577CAF68-35D6-244C-8BDD-3CDB958EB5C2}"/>
              </a:ext>
            </a:extLst>
          </p:cNvPr>
          <p:cNvSpPr>
            <a:spLocks noGrp="1"/>
          </p:cNvSpPr>
          <p:nvPr>
            <p:ph type="body" sz="quarter" idx="14"/>
          </p:nvPr>
        </p:nvSpPr>
        <p:spPr/>
        <p:txBody>
          <a:bodyPr/>
          <a:lstStyle/>
          <a:p>
            <a:endParaRPr lang="nb-NO"/>
          </a:p>
        </p:txBody>
      </p:sp>
      <p:sp>
        <p:nvSpPr>
          <p:cNvPr id="8" name="Plassholder for tekst 7">
            <a:extLst>
              <a:ext uri="{FF2B5EF4-FFF2-40B4-BE49-F238E27FC236}">
                <a16:creationId xmlns:a16="http://schemas.microsoft.com/office/drawing/2014/main" id="{E2618D09-E932-064C-E1DC-7FDF35715988}"/>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2418888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
            <a:extLst>
              <a:ext uri="{FF2B5EF4-FFF2-40B4-BE49-F238E27FC236}">
                <a16:creationId xmlns:a16="http://schemas.microsoft.com/office/drawing/2014/main" id="{DAF0140A-9E50-4DE3-87E0-8F8FF1716394}"/>
              </a:ext>
            </a:extLst>
          </p:cNvPr>
          <p:cNvSpPr>
            <a:spLocks noGrp="1"/>
          </p:cNvSpPr>
          <p:nvPr>
            <p:ph idx="1"/>
          </p:nvPr>
        </p:nvSpPr>
        <p:spPr>
          <a:xfrm>
            <a:off x="1134217" y="1565232"/>
            <a:ext cx="4532334" cy="4921818"/>
          </a:xfrm>
        </p:spPr>
        <p:txBody>
          <a:bodyPr vert="horz" lIns="0" tIns="0" rIns="0" bIns="0" rtlCol="0" anchor="t">
            <a:normAutofit fontScale="70000" lnSpcReduction="20000"/>
          </a:bodyPr>
          <a:lstStyle/>
          <a:p>
            <a:pPr marL="0" indent="0">
              <a:buNone/>
            </a:pPr>
            <a:r>
              <a:rPr lang="en-US" err="1">
                <a:ea typeface="+mn-lt"/>
                <a:cs typeface="+mn-lt"/>
              </a:rPr>
              <a:t>Tilgang</a:t>
            </a:r>
            <a:r>
              <a:rPr lang="en-US">
                <a:ea typeface="+mn-lt"/>
                <a:cs typeface="+mn-lt"/>
              </a:rPr>
              <a:t> </a:t>
            </a:r>
            <a:r>
              <a:rPr lang="en-US" err="1">
                <a:ea typeface="+mn-lt"/>
                <a:cs typeface="+mn-lt"/>
              </a:rPr>
              <a:t>til</a:t>
            </a:r>
            <a:r>
              <a:rPr lang="en-US">
                <a:ea typeface="+mn-lt"/>
                <a:cs typeface="+mn-lt"/>
              </a:rPr>
              <a:t> live </a:t>
            </a:r>
            <a:r>
              <a:rPr lang="en-US" err="1">
                <a:ea typeface="+mn-lt"/>
                <a:cs typeface="+mn-lt"/>
              </a:rPr>
              <a:t>informasjon</a:t>
            </a:r>
            <a:r>
              <a:rPr lang="en-US">
                <a:ea typeface="+mn-lt"/>
                <a:cs typeface="+mn-lt"/>
              </a:rPr>
              <a:t> om de </a:t>
            </a:r>
            <a:r>
              <a:rPr lang="en-US" err="1">
                <a:ea typeface="+mn-lt"/>
                <a:cs typeface="+mn-lt"/>
              </a:rPr>
              <a:t>som</a:t>
            </a:r>
            <a:r>
              <a:rPr lang="en-US">
                <a:ea typeface="+mn-lt"/>
                <a:cs typeface="+mn-lt"/>
              </a:rPr>
              <a:t> </a:t>
            </a:r>
            <a:r>
              <a:rPr lang="en-US" err="1">
                <a:ea typeface="+mn-lt"/>
                <a:cs typeface="+mn-lt"/>
              </a:rPr>
              <a:t>dere</a:t>
            </a:r>
            <a:r>
              <a:rPr lang="en-US">
                <a:ea typeface="+mn-lt"/>
                <a:cs typeface="+mn-lt"/>
              </a:rPr>
              <a:t> er </a:t>
            </a:r>
            <a:r>
              <a:rPr lang="en-US" err="1">
                <a:ea typeface="+mn-lt"/>
                <a:cs typeface="+mn-lt"/>
              </a:rPr>
              <a:t>tillitsvalgte</a:t>
            </a:r>
            <a:r>
              <a:rPr lang="en-US">
                <a:ea typeface="+mn-lt"/>
                <a:cs typeface="+mn-lt"/>
              </a:rPr>
              <a:t> for.</a:t>
            </a:r>
            <a:endParaRPr lang="en-US">
              <a:cs typeface="Arial"/>
            </a:endParaRPr>
          </a:p>
          <a:p>
            <a:pPr marL="179705" indent="-179705"/>
            <a:endParaRPr lang="en-US">
              <a:ea typeface="+mn-lt"/>
              <a:cs typeface="+mn-lt"/>
            </a:endParaRPr>
          </a:p>
          <a:p>
            <a:pPr marL="179705" indent="-179705"/>
            <a:r>
              <a:rPr lang="en-US">
                <a:ea typeface="+mn-lt"/>
                <a:cs typeface="+mn-lt"/>
              </a:rPr>
              <a:t>Antall </a:t>
            </a:r>
            <a:r>
              <a:rPr lang="en-US" err="1">
                <a:ea typeface="+mn-lt"/>
                <a:cs typeface="+mn-lt"/>
              </a:rPr>
              <a:t>medlemmer</a:t>
            </a:r>
            <a:r>
              <a:rPr lang="en-US">
                <a:ea typeface="+mn-lt"/>
                <a:cs typeface="+mn-lt"/>
              </a:rPr>
              <a:t> </a:t>
            </a:r>
            <a:r>
              <a:rPr lang="en-US" err="1">
                <a:ea typeface="+mn-lt"/>
                <a:cs typeface="+mn-lt"/>
              </a:rPr>
              <a:t>på</a:t>
            </a:r>
            <a:r>
              <a:rPr lang="en-US">
                <a:ea typeface="+mn-lt"/>
                <a:cs typeface="+mn-lt"/>
              </a:rPr>
              <a:t> </a:t>
            </a:r>
            <a:r>
              <a:rPr lang="en-US" err="1">
                <a:ea typeface="+mn-lt"/>
                <a:cs typeface="+mn-lt"/>
              </a:rPr>
              <a:t>deres</a:t>
            </a:r>
            <a:r>
              <a:rPr lang="en-US">
                <a:ea typeface="+mn-lt"/>
                <a:cs typeface="+mn-lt"/>
              </a:rPr>
              <a:t> </a:t>
            </a:r>
            <a:r>
              <a:rPr lang="en-US" err="1">
                <a:ea typeface="+mn-lt"/>
                <a:cs typeface="+mn-lt"/>
              </a:rPr>
              <a:t>bedrift</a:t>
            </a:r>
            <a:r>
              <a:rPr lang="en-US">
                <a:ea typeface="+mn-lt"/>
                <a:cs typeface="+mn-lt"/>
              </a:rPr>
              <a:t>, </a:t>
            </a:r>
          </a:p>
          <a:p>
            <a:pPr marL="179705" indent="-179705"/>
            <a:r>
              <a:rPr lang="en-US" err="1">
                <a:ea typeface="+mn-lt"/>
                <a:cs typeface="+mn-lt"/>
              </a:rPr>
              <a:t>innmeldinger</a:t>
            </a:r>
            <a:r>
              <a:rPr lang="en-US">
                <a:ea typeface="+mn-lt"/>
                <a:cs typeface="+mn-lt"/>
              </a:rPr>
              <a:t> </a:t>
            </a:r>
            <a:r>
              <a:rPr lang="en-US" err="1">
                <a:ea typeface="+mn-lt"/>
                <a:cs typeface="+mn-lt"/>
              </a:rPr>
              <a:t>siste</a:t>
            </a:r>
            <a:r>
              <a:rPr lang="en-US">
                <a:ea typeface="+mn-lt"/>
                <a:cs typeface="+mn-lt"/>
              </a:rPr>
              <a:t> </a:t>
            </a:r>
            <a:r>
              <a:rPr lang="en-US" err="1">
                <a:ea typeface="+mn-lt"/>
                <a:cs typeface="+mn-lt"/>
              </a:rPr>
              <a:t>tre</a:t>
            </a:r>
            <a:r>
              <a:rPr lang="en-US">
                <a:ea typeface="+mn-lt"/>
                <a:cs typeface="+mn-lt"/>
              </a:rPr>
              <a:t> </a:t>
            </a:r>
            <a:r>
              <a:rPr lang="en-US" err="1">
                <a:ea typeface="+mn-lt"/>
                <a:cs typeface="+mn-lt"/>
              </a:rPr>
              <a:t>måneder</a:t>
            </a:r>
            <a:r>
              <a:rPr lang="en-US">
                <a:ea typeface="+mn-lt"/>
                <a:cs typeface="+mn-lt"/>
              </a:rPr>
              <a:t>/</a:t>
            </a:r>
            <a:r>
              <a:rPr lang="en-US" err="1">
                <a:ea typeface="+mn-lt"/>
                <a:cs typeface="+mn-lt"/>
              </a:rPr>
              <a:t>siste</a:t>
            </a:r>
            <a:r>
              <a:rPr lang="en-US">
                <a:ea typeface="+mn-lt"/>
                <a:cs typeface="+mn-lt"/>
              </a:rPr>
              <a:t> </a:t>
            </a:r>
            <a:r>
              <a:rPr lang="en-US" err="1">
                <a:ea typeface="+mn-lt"/>
                <a:cs typeface="+mn-lt"/>
              </a:rPr>
              <a:t>måned</a:t>
            </a:r>
            <a:endParaRPr lang="en-US" err="1"/>
          </a:p>
          <a:p>
            <a:pPr marL="179705" indent="-179705"/>
            <a:r>
              <a:rPr lang="en-US" err="1">
                <a:ea typeface="+mn-lt"/>
                <a:cs typeface="+mn-lt"/>
              </a:rPr>
              <a:t>utmeldinger</a:t>
            </a:r>
            <a:r>
              <a:rPr lang="en-US">
                <a:ea typeface="+mn-lt"/>
                <a:cs typeface="+mn-lt"/>
              </a:rPr>
              <a:t> den </a:t>
            </a:r>
            <a:r>
              <a:rPr lang="en-US" err="1">
                <a:ea typeface="+mn-lt"/>
                <a:cs typeface="+mn-lt"/>
              </a:rPr>
              <a:t>siste</a:t>
            </a:r>
            <a:r>
              <a:rPr lang="en-US">
                <a:ea typeface="+mn-lt"/>
                <a:cs typeface="+mn-lt"/>
              </a:rPr>
              <a:t> </a:t>
            </a:r>
            <a:r>
              <a:rPr lang="en-US" err="1">
                <a:ea typeface="+mn-lt"/>
                <a:cs typeface="+mn-lt"/>
              </a:rPr>
              <a:t>måned</a:t>
            </a:r>
            <a:r>
              <a:rPr lang="en-US">
                <a:ea typeface="+mn-lt"/>
                <a:cs typeface="+mn-lt"/>
              </a:rPr>
              <a:t> </a:t>
            </a:r>
            <a:endParaRPr lang="en-US"/>
          </a:p>
          <a:p>
            <a:pPr marL="179705" indent="-179705"/>
            <a:r>
              <a:rPr lang="en-US" err="1">
                <a:ea typeface="+mn-lt"/>
                <a:cs typeface="+mn-lt"/>
              </a:rPr>
              <a:t>medlemmer</a:t>
            </a:r>
            <a:r>
              <a:rPr lang="en-US">
                <a:ea typeface="+mn-lt"/>
                <a:cs typeface="+mn-lt"/>
              </a:rPr>
              <a:t> </a:t>
            </a:r>
            <a:r>
              <a:rPr lang="en-US" err="1">
                <a:ea typeface="+mn-lt"/>
                <a:cs typeface="+mn-lt"/>
              </a:rPr>
              <a:t>til</a:t>
            </a:r>
            <a:r>
              <a:rPr lang="en-US">
                <a:ea typeface="+mn-lt"/>
                <a:cs typeface="+mn-lt"/>
              </a:rPr>
              <a:t> </a:t>
            </a:r>
            <a:r>
              <a:rPr lang="en-US" err="1">
                <a:ea typeface="+mn-lt"/>
                <a:cs typeface="+mn-lt"/>
              </a:rPr>
              <a:t>behandling</a:t>
            </a:r>
            <a:r>
              <a:rPr lang="en-US">
                <a:ea typeface="+mn-lt"/>
                <a:cs typeface="+mn-lt"/>
              </a:rPr>
              <a:t>, det </a:t>
            </a:r>
            <a:r>
              <a:rPr lang="en-US" err="1">
                <a:ea typeface="+mn-lt"/>
                <a:cs typeface="+mn-lt"/>
              </a:rPr>
              <a:t>vil</a:t>
            </a:r>
            <a:r>
              <a:rPr lang="en-US">
                <a:ea typeface="+mn-lt"/>
                <a:cs typeface="+mn-lt"/>
              </a:rPr>
              <a:t> </a:t>
            </a:r>
            <a:r>
              <a:rPr lang="en-US" err="1">
                <a:ea typeface="+mn-lt"/>
                <a:cs typeface="+mn-lt"/>
              </a:rPr>
              <a:t>si</a:t>
            </a:r>
            <a:r>
              <a:rPr lang="en-US">
                <a:ea typeface="+mn-lt"/>
                <a:cs typeface="+mn-lt"/>
              </a:rPr>
              <a:t> </a:t>
            </a:r>
            <a:r>
              <a:rPr lang="en-US" err="1">
                <a:ea typeface="+mn-lt"/>
                <a:cs typeface="+mn-lt"/>
              </a:rPr>
              <a:t>antall</a:t>
            </a:r>
            <a:r>
              <a:rPr lang="en-US">
                <a:ea typeface="+mn-lt"/>
                <a:cs typeface="+mn-lt"/>
              </a:rPr>
              <a:t> </a:t>
            </a:r>
            <a:r>
              <a:rPr lang="en-US" err="1">
                <a:ea typeface="+mn-lt"/>
                <a:cs typeface="+mn-lt"/>
              </a:rPr>
              <a:t>tariffavtalekrav</a:t>
            </a:r>
            <a:r>
              <a:rPr lang="en-US">
                <a:ea typeface="+mn-lt"/>
                <a:cs typeface="+mn-lt"/>
              </a:rPr>
              <a:t> for </a:t>
            </a:r>
            <a:r>
              <a:rPr lang="en-US" err="1">
                <a:ea typeface="+mn-lt"/>
                <a:cs typeface="+mn-lt"/>
              </a:rPr>
              <a:t>medlemmer</a:t>
            </a:r>
            <a:r>
              <a:rPr lang="en-US">
                <a:ea typeface="+mn-lt"/>
                <a:cs typeface="+mn-lt"/>
              </a:rPr>
              <a:t> </a:t>
            </a:r>
            <a:r>
              <a:rPr lang="en-US" err="1">
                <a:ea typeface="+mn-lt"/>
                <a:cs typeface="+mn-lt"/>
              </a:rPr>
              <a:t>som</a:t>
            </a:r>
            <a:r>
              <a:rPr lang="en-US">
                <a:ea typeface="+mn-lt"/>
                <a:cs typeface="+mn-lt"/>
              </a:rPr>
              <a:t> venter </a:t>
            </a:r>
            <a:r>
              <a:rPr lang="en-US" err="1">
                <a:ea typeface="+mn-lt"/>
                <a:cs typeface="+mn-lt"/>
              </a:rPr>
              <a:t>på</a:t>
            </a:r>
            <a:r>
              <a:rPr lang="en-US">
                <a:ea typeface="+mn-lt"/>
                <a:cs typeface="+mn-lt"/>
              </a:rPr>
              <a:t> del 2. </a:t>
            </a:r>
          </a:p>
          <a:p>
            <a:pPr marL="0" indent="0">
              <a:buNone/>
            </a:pPr>
            <a:r>
              <a:rPr lang="en-US">
                <a:ea typeface="+mn-lt"/>
                <a:cs typeface="+mn-lt"/>
              </a:rPr>
              <a:t>Krever at vi </a:t>
            </a:r>
            <a:r>
              <a:rPr lang="en-US" err="1">
                <a:ea typeface="+mn-lt"/>
                <a:cs typeface="+mn-lt"/>
              </a:rPr>
              <a:t>har</a:t>
            </a:r>
            <a:r>
              <a:rPr lang="en-US">
                <a:ea typeface="+mn-lt"/>
                <a:cs typeface="+mn-lt"/>
              </a:rPr>
              <a:t> </a:t>
            </a:r>
            <a:r>
              <a:rPr lang="en-US" err="1">
                <a:ea typeface="+mn-lt"/>
                <a:cs typeface="+mn-lt"/>
              </a:rPr>
              <a:t>registrert</a:t>
            </a:r>
            <a:r>
              <a:rPr lang="en-US">
                <a:ea typeface="+mn-lt"/>
                <a:cs typeface="+mn-lt"/>
              </a:rPr>
              <a:t> </a:t>
            </a:r>
            <a:r>
              <a:rPr lang="en-US" err="1">
                <a:ea typeface="+mn-lt"/>
                <a:cs typeface="+mn-lt"/>
              </a:rPr>
              <a:t>vervene</a:t>
            </a:r>
            <a:r>
              <a:rPr lang="en-US">
                <a:ea typeface="+mn-lt"/>
                <a:cs typeface="+mn-lt"/>
              </a:rPr>
              <a:t>.</a:t>
            </a:r>
          </a:p>
          <a:p>
            <a:pPr marL="0" indent="0">
              <a:buNone/>
            </a:pPr>
            <a:r>
              <a:rPr lang="en-US">
                <a:ea typeface="+mn-lt"/>
                <a:cs typeface="+mn-lt"/>
              </a:rPr>
              <a:t>Krever at </a:t>
            </a:r>
            <a:r>
              <a:rPr lang="en-US" err="1">
                <a:ea typeface="+mn-lt"/>
                <a:cs typeface="+mn-lt"/>
              </a:rPr>
              <a:t>forbundet</a:t>
            </a:r>
            <a:r>
              <a:rPr lang="en-US">
                <a:ea typeface="+mn-lt"/>
                <a:cs typeface="+mn-lt"/>
              </a:rPr>
              <a:t> </a:t>
            </a:r>
            <a:r>
              <a:rPr lang="en-US" err="1">
                <a:ea typeface="+mn-lt"/>
                <a:cs typeface="+mn-lt"/>
              </a:rPr>
              <a:t>får</a:t>
            </a:r>
            <a:r>
              <a:rPr lang="en-US">
                <a:ea typeface="+mn-lt"/>
                <a:cs typeface="+mn-lt"/>
              </a:rPr>
              <a:t> melding om de </a:t>
            </a:r>
            <a:r>
              <a:rPr lang="en-US" err="1">
                <a:ea typeface="+mn-lt"/>
                <a:cs typeface="+mn-lt"/>
              </a:rPr>
              <a:t>valgene</a:t>
            </a:r>
            <a:r>
              <a:rPr lang="en-US">
                <a:ea typeface="+mn-lt"/>
                <a:cs typeface="+mn-lt"/>
              </a:rPr>
              <a:t> </a:t>
            </a:r>
            <a:r>
              <a:rPr lang="en-US" err="1">
                <a:ea typeface="+mn-lt"/>
                <a:cs typeface="+mn-lt"/>
              </a:rPr>
              <a:t>som</a:t>
            </a:r>
            <a:r>
              <a:rPr lang="en-US">
                <a:ea typeface="+mn-lt"/>
                <a:cs typeface="+mn-lt"/>
              </a:rPr>
              <a:t> </a:t>
            </a:r>
            <a:r>
              <a:rPr lang="en-US" err="1">
                <a:ea typeface="+mn-lt"/>
                <a:cs typeface="+mn-lt"/>
              </a:rPr>
              <a:t>gjøres</a:t>
            </a:r>
            <a:r>
              <a:rPr lang="en-US">
                <a:ea typeface="+mn-lt"/>
                <a:cs typeface="+mn-lt"/>
              </a:rPr>
              <a:t> </a:t>
            </a:r>
            <a:r>
              <a:rPr lang="en-US" err="1">
                <a:ea typeface="+mn-lt"/>
                <a:cs typeface="+mn-lt"/>
              </a:rPr>
              <a:t>ute</a:t>
            </a:r>
            <a:r>
              <a:rPr lang="en-US">
                <a:ea typeface="+mn-lt"/>
                <a:cs typeface="+mn-lt"/>
              </a:rPr>
              <a:t> </a:t>
            </a:r>
            <a:r>
              <a:rPr lang="en-US" err="1">
                <a:ea typeface="+mn-lt"/>
                <a:cs typeface="+mn-lt"/>
              </a:rPr>
              <a:t>i</a:t>
            </a:r>
            <a:r>
              <a:rPr lang="en-US">
                <a:ea typeface="+mn-lt"/>
                <a:cs typeface="+mn-lt"/>
              </a:rPr>
              <a:t> </a:t>
            </a:r>
            <a:r>
              <a:rPr lang="en-US" err="1">
                <a:ea typeface="+mn-lt"/>
                <a:cs typeface="+mn-lt"/>
              </a:rPr>
              <a:t>bedriftene</a:t>
            </a:r>
            <a:r>
              <a:rPr lang="en-US">
                <a:ea typeface="+mn-lt"/>
                <a:cs typeface="+mn-lt"/>
              </a:rPr>
              <a:t> </a:t>
            </a:r>
            <a:r>
              <a:rPr lang="en-US" err="1">
                <a:ea typeface="+mn-lt"/>
                <a:cs typeface="+mn-lt"/>
              </a:rPr>
              <a:t>og</a:t>
            </a:r>
            <a:r>
              <a:rPr lang="en-US">
                <a:ea typeface="+mn-lt"/>
                <a:cs typeface="+mn-lt"/>
              </a:rPr>
              <a:t> </a:t>
            </a:r>
            <a:r>
              <a:rPr lang="en-US" err="1">
                <a:ea typeface="+mn-lt"/>
                <a:cs typeface="+mn-lt"/>
              </a:rPr>
              <a:t>avdelingene</a:t>
            </a:r>
            <a:r>
              <a:rPr lang="en-US">
                <a:ea typeface="+mn-lt"/>
                <a:cs typeface="+mn-lt"/>
              </a:rPr>
              <a:t>. </a:t>
            </a:r>
          </a:p>
          <a:p>
            <a:pPr marL="179705" indent="-179705"/>
            <a:endParaRPr lang="en-US">
              <a:ea typeface="+mn-lt"/>
              <a:cs typeface="+mn-lt"/>
            </a:endParaRPr>
          </a:p>
          <a:p>
            <a:pPr marL="0" indent="0">
              <a:buNone/>
            </a:pPr>
            <a:r>
              <a:rPr lang="en-US">
                <a:ea typeface="+mn-lt"/>
                <a:cs typeface="+mn-lt"/>
              </a:rPr>
              <a:t>Merk: </a:t>
            </a:r>
            <a:r>
              <a:rPr lang="en-US" err="1">
                <a:ea typeface="+mn-lt"/>
                <a:cs typeface="+mn-lt"/>
              </a:rPr>
              <a:t>Tillitsvalgtverktøyet</a:t>
            </a:r>
            <a:r>
              <a:rPr lang="en-US">
                <a:ea typeface="+mn-lt"/>
                <a:cs typeface="+mn-lt"/>
              </a:rPr>
              <a:t> er </a:t>
            </a:r>
            <a:r>
              <a:rPr lang="en-US" err="1">
                <a:ea typeface="+mn-lt"/>
                <a:cs typeface="+mn-lt"/>
              </a:rPr>
              <a:t>inngangen</a:t>
            </a:r>
            <a:r>
              <a:rPr lang="en-US">
                <a:ea typeface="+mn-lt"/>
                <a:cs typeface="+mn-lt"/>
              </a:rPr>
              <a:t> </a:t>
            </a:r>
            <a:r>
              <a:rPr lang="en-US" err="1">
                <a:ea typeface="+mn-lt"/>
                <a:cs typeface="+mn-lt"/>
              </a:rPr>
              <a:t>til</a:t>
            </a:r>
            <a:r>
              <a:rPr lang="en-US">
                <a:ea typeface="+mn-lt"/>
                <a:cs typeface="+mn-lt"/>
              </a:rPr>
              <a:t> FLTs  </a:t>
            </a:r>
            <a:r>
              <a:rPr lang="en-US" err="1">
                <a:ea typeface="+mn-lt"/>
                <a:cs typeface="+mn-lt"/>
              </a:rPr>
              <a:t>medlemssystem</a:t>
            </a:r>
            <a:r>
              <a:rPr lang="en-US">
                <a:ea typeface="+mn-lt"/>
                <a:cs typeface="+mn-lt"/>
              </a:rPr>
              <a:t>. </a:t>
            </a:r>
            <a:r>
              <a:rPr lang="en-US" err="1">
                <a:ea typeface="+mn-lt"/>
                <a:cs typeface="+mn-lt"/>
              </a:rPr>
              <a:t>Opplysningene</a:t>
            </a:r>
            <a:r>
              <a:rPr lang="en-US">
                <a:ea typeface="+mn-lt"/>
                <a:cs typeface="+mn-lt"/>
              </a:rPr>
              <a:t> </a:t>
            </a:r>
            <a:r>
              <a:rPr lang="en-US" err="1">
                <a:ea typeface="+mn-lt"/>
                <a:cs typeface="+mn-lt"/>
              </a:rPr>
              <a:t>dere</a:t>
            </a:r>
            <a:r>
              <a:rPr lang="en-US">
                <a:ea typeface="+mn-lt"/>
                <a:cs typeface="+mn-lt"/>
              </a:rPr>
              <a:t> </a:t>
            </a:r>
            <a:r>
              <a:rPr lang="en-US" err="1">
                <a:ea typeface="+mn-lt"/>
                <a:cs typeface="+mn-lt"/>
              </a:rPr>
              <a:t>får</a:t>
            </a:r>
            <a:r>
              <a:rPr lang="en-US">
                <a:ea typeface="+mn-lt"/>
                <a:cs typeface="+mn-lt"/>
              </a:rPr>
              <a:t> her </a:t>
            </a:r>
            <a:r>
              <a:rPr lang="en-US" err="1">
                <a:ea typeface="+mn-lt"/>
                <a:cs typeface="+mn-lt"/>
              </a:rPr>
              <a:t>må</a:t>
            </a:r>
            <a:r>
              <a:rPr lang="en-US">
                <a:ea typeface="+mn-lt"/>
                <a:cs typeface="+mn-lt"/>
              </a:rPr>
              <a:t> </a:t>
            </a:r>
            <a:r>
              <a:rPr lang="en-US" err="1">
                <a:ea typeface="+mn-lt"/>
                <a:cs typeface="+mn-lt"/>
              </a:rPr>
              <a:t>behandles</a:t>
            </a:r>
            <a:r>
              <a:rPr lang="en-US">
                <a:ea typeface="+mn-lt"/>
                <a:cs typeface="+mn-lt"/>
              </a:rPr>
              <a:t> </a:t>
            </a:r>
            <a:r>
              <a:rPr lang="en-US" err="1">
                <a:ea typeface="+mn-lt"/>
                <a:cs typeface="+mn-lt"/>
              </a:rPr>
              <a:t>varsomt</a:t>
            </a:r>
            <a:r>
              <a:rPr lang="en-US">
                <a:ea typeface="+mn-lt"/>
                <a:cs typeface="+mn-lt"/>
              </a:rPr>
              <a:t> med </a:t>
            </a:r>
            <a:r>
              <a:rPr lang="en-US" err="1">
                <a:ea typeface="+mn-lt"/>
                <a:cs typeface="+mn-lt"/>
              </a:rPr>
              <a:t>hensyn</a:t>
            </a:r>
            <a:r>
              <a:rPr lang="en-US">
                <a:ea typeface="+mn-lt"/>
                <a:cs typeface="+mn-lt"/>
              </a:rPr>
              <a:t> </a:t>
            </a:r>
            <a:r>
              <a:rPr lang="en-US" err="1">
                <a:ea typeface="+mn-lt"/>
                <a:cs typeface="+mn-lt"/>
              </a:rPr>
              <a:t>til</a:t>
            </a:r>
            <a:r>
              <a:rPr lang="en-US">
                <a:ea typeface="+mn-lt"/>
                <a:cs typeface="+mn-lt"/>
              </a:rPr>
              <a:t> GDPR.</a:t>
            </a:r>
          </a:p>
          <a:p>
            <a:pPr marL="179705" indent="-179705"/>
            <a:endParaRPr lang="en-US">
              <a:cs typeface="Arial"/>
            </a:endParaRPr>
          </a:p>
        </p:txBody>
      </p:sp>
      <p:sp>
        <p:nvSpPr>
          <p:cNvPr id="21" name="Title 2">
            <a:extLst>
              <a:ext uri="{FF2B5EF4-FFF2-40B4-BE49-F238E27FC236}">
                <a16:creationId xmlns:a16="http://schemas.microsoft.com/office/drawing/2014/main" id="{0EFD2DE7-23CA-4BFF-9841-D01E6D19E81A}"/>
              </a:ext>
            </a:extLst>
          </p:cNvPr>
          <p:cNvSpPr>
            <a:spLocks noGrp="1"/>
          </p:cNvSpPr>
          <p:nvPr>
            <p:ph type="title"/>
          </p:nvPr>
        </p:nvSpPr>
        <p:spPr>
          <a:xfrm>
            <a:off x="1" y="801874"/>
            <a:ext cx="5735768" cy="608525"/>
          </a:xfrm>
        </p:spPr>
        <p:txBody>
          <a:bodyPr/>
          <a:lstStyle/>
          <a:p>
            <a:r>
              <a:rPr lang="en-US" err="1">
                <a:cs typeface="Arial"/>
              </a:rPr>
              <a:t>Tillitsvalgtverktøyet</a:t>
            </a:r>
            <a:endParaRPr lang="en-US" err="1"/>
          </a:p>
        </p:txBody>
      </p:sp>
      <p:pic>
        <p:nvPicPr>
          <p:cNvPr id="7" name="Bilde 5">
            <a:extLst>
              <a:ext uri="{FF2B5EF4-FFF2-40B4-BE49-F238E27FC236}">
                <a16:creationId xmlns:a16="http://schemas.microsoft.com/office/drawing/2014/main" id="{BD9CD709-DA0F-4EA0-9458-5D972118D2A9}"/>
              </a:ext>
            </a:extLst>
          </p:cNvPr>
          <p:cNvPicPr>
            <a:picLocks noChangeAspect="1"/>
          </p:cNvPicPr>
          <p:nvPr/>
        </p:nvPicPr>
        <p:blipFill>
          <a:blip r:embed="rId3"/>
          <a:stretch>
            <a:fillRect/>
          </a:stretch>
        </p:blipFill>
        <p:spPr>
          <a:xfrm>
            <a:off x="5982897" y="1682690"/>
            <a:ext cx="6209103" cy="3492620"/>
          </a:xfrm>
          <a:prstGeom prst="rect">
            <a:avLst/>
          </a:prstGeom>
          <a:noFill/>
        </p:spPr>
      </p:pic>
      <p:sp>
        <p:nvSpPr>
          <p:cNvPr id="5" name="Plassholder for lysbildenummer 4">
            <a:extLst>
              <a:ext uri="{FF2B5EF4-FFF2-40B4-BE49-F238E27FC236}">
                <a16:creationId xmlns:a16="http://schemas.microsoft.com/office/drawing/2014/main" id="{8547524A-5F89-4C8D-B0DC-46B8471907D3}"/>
              </a:ext>
            </a:extLst>
          </p:cNvPr>
          <p:cNvSpPr>
            <a:spLocks noGrp="1"/>
          </p:cNvSpPr>
          <p:nvPr>
            <p:ph type="sldNum" sz="quarter" idx="4"/>
          </p:nvPr>
        </p:nvSpPr>
        <p:spPr>
          <a:xfrm>
            <a:off x="0" y="6476613"/>
            <a:ext cx="412818" cy="276999"/>
          </a:xfrm>
        </p:spPr>
        <p:txBody>
          <a:bodyPr wrap="square" anchor="ctr">
            <a:normAutofit/>
          </a:bodyPr>
          <a:lstStyle/>
          <a:p>
            <a:pPr>
              <a:spcAft>
                <a:spcPts val="600"/>
              </a:spcAft>
            </a:pPr>
            <a:fld id="{4CA162D6-F00B-4378-A732-E7D904156DA2}" type="slidenum">
              <a:rPr lang="en-US" smtClean="0"/>
              <a:pPr>
                <a:spcAft>
                  <a:spcPts val="600"/>
                </a:spcAft>
              </a:pPr>
              <a:t>34</a:t>
            </a:fld>
            <a:endParaRPr lang="en-US"/>
          </a:p>
        </p:txBody>
      </p:sp>
    </p:spTree>
    <p:extLst>
      <p:ext uri="{BB962C8B-B14F-4D97-AF65-F5344CB8AC3E}">
        <p14:creationId xmlns:p14="http://schemas.microsoft.com/office/powerpoint/2010/main" val="1941792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B303743-2CB6-4910-85EC-A292FF13AA5A}"/>
              </a:ext>
            </a:extLst>
          </p:cNvPr>
          <p:cNvSpPr>
            <a:spLocks noGrp="1"/>
          </p:cNvSpPr>
          <p:nvPr>
            <p:ph idx="1"/>
          </p:nvPr>
        </p:nvSpPr>
        <p:spPr>
          <a:xfrm>
            <a:off x="988080" y="2128902"/>
            <a:ext cx="5438461" cy="4076313"/>
          </a:xfrm>
        </p:spPr>
        <p:txBody>
          <a:bodyPr vert="horz" lIns="0" tIns="0" rIns="0" bIns="0" rtlCol="0" anchor="t">
            <a:noAutofit/>
          </a:bodyPr>
          <a:lstStyle/>
          <a:p>
            <a:pPr marL="179705" indent="-179705">
              <a:lnSpc>
                <a:spcPct val="90000"/>
              </a:lnSpc>
            </a:pPr>
            <a:r>
              <a:rPr lang="en-US" sz="2800" dirty="0" err="1"/>
              <a:t>Tillitsvalgtportalen</a:t>
            </a:r>
            <a:r>
              <a:rPr lang="en-US" sz="2800" dirty="0"/>
              <a:t> er </a:t>
            </a:r>
            <a:r>
              <a:rPr lang="en-US" sz="2800" dirty="0" err="1"/>
              <a:t>en</a:t>
            </a:r>
            <a:r>
              <a:rPr lang="en-US" sz="2800" dirty="0"/>
              <a:t> digital </a:t>
            </a:r>
            <a:r>
              <a:rPr lang="en-US" sz="2800" dirty="0" err="1"/>
              <a:t>verktøykasse</a:t>
            </a:r>
            <a:r>
              <a:rPr lang="en-US" sz="2800" dirty="0"/>
              <a:t> </a:t>
            </a:r>
            <a:r>
              <a:rPr lang="en-US" sz="2800" dirty="0" err="1"/>
              <a:t>på</a:t>
            </a:r>
            <a:r>
              <a:rPr lang="en-US" sz="2800" dirty="0"/>
              <a:t> </a:t>
            </a:r>
            <a:r>
              <a:rPr lang="en-US" sz="2800" dirty="0" err="1"/>
              <a:t>hvor</a:t>
            </a:r>
            <a:r>
              <a:rPr lang="en-US" sz="2800" dirty="0"/>
              <a:t> </a:t>
            </a:r>
            <a:r>
              <a:rPr lang="en-US" sz="2800" dirty="0" err="1"/>
              <a:t>dere</a:t>
            </a:r>
            <a:r>
              <a:rPr lang="en-US" sz="2800" dirty="0"/>
              <a:t> </a:t>
            </a:r>
            <a:r>
              <a:rPr lang="en-US" sz="2800" dirty="0" err="1"/>
              <a:t>finner</a:t>
            </a:r>
            <a:r>
              <a:rPr lang="en-US" sz="2800" dirty="0"/>
              <a:t> </a:t>
            </a:r>
            <a:r>
              <a:rPr lang="en-US" sz="2800" dirty="0" err="1"/>
              <a:t>maler</a:t>
            </a:r>
            <a:r>
              <a:rPr lang="en-US" sz="2800" dirty="0"/>
              <a:t>, tips, </a:t>
            </a:r>
            <a:r>
              <a:rPr lang="en-US" sz="2800" dirty="0" err="1"/>
              <a:t>råd</a:t>
            </a:r>
            <a:r>
              <a:rPr lang="en-US" sz="2800" dirty="0"/>
              <a:t> </a:t>
            </a:r>
            <a:r>
              <a:rPr lang="en-US" sz="2800" dirty="0" err="1"/>
              <a:t>og</a:t>
            </a:r>
            <a:r>
              <a:rPr lang="en-US" sz="2800" dirty="0"/>
              <a:t> </a:t>
            </a:r>
            <a:r>
              <a:rPr lang="en-US" sz="2800" dirty="0" err="1"/>
              <a:t>informasjon</a:t>
            </a:r>
            <a:r>
              <a:rPr lang="en-US" sz="2800" dirty="0"/>
              <a:t> </a:t>
            </a:r>
            <a:r>
              <a:rPr lang="en-US" sz="2800" dirty="0" err="1"/>
              <a:t>til</a:t>
            </a:r>
            <a:r>
              <a:rPr lang="en-US" sz="2800" dirty="0"/>
              <a:t> bruk </a:t>
            </a:r>
            <a:r>
              <a:rPr lang="en-US" sz="2800" dirty="0" err="1"/>
              <a:t>i</a:t>
            </a:r>
            <a:r>
              <a:rPr lang="en-US" sz="2800" dirty="0"/>
              <a:t> </a:t>
            </a:r>
            <a:r>
              <a:rPr lang="en-US" sz="2800" dirty="0" err="1"/>
              <a:t>tillitsvalgtarbeidet</a:t>
            </a:r>
            <a:r>
              <a:rPr lang="en-US" sz="2800" dirty="0"/>
              <a:t>.</a:t>
            </a:r>
            <a:endParaRPr lang="nb-NO" sz="2800" dirty="0">
              <a:cs typeface="Arial"/>
            </a:endParaRPr>
          </a:p>
          <a:p>
            <a:pPr marL="179705" indent="-179705">
              <a:lnSpc>
                <a:spcPct val="90000"/>
              </a:lnSpc>
            </a:pPr>
            <a:endParaRPr lang="en-US" sz="2800">
              <a:cs typeface="Arial"/>
            </a:endParaRPr>
          </a:p>
          <a:p>
            <a:pPr marL="179705" indent="-179705">
              <a:lnSpc>
                <a:spcPct val="90000"/>
              </a:lnSpc>
            </a:pPr>
            <a:r>
              <a:rPr lang="en-US" sz="2800" dirty="0" err="1">
                <a:ea typeface="+mn-lt"/>
                <a:cs typeface="+mn-lt"/>
              </a:rPr>
              <a:t>Søkbart</a:t>
            </a:r>
            <a:r>
              <a:rPr lang="en-US" sz="2800" dirty="0">
                <a:ea typeface="+mn-lt"/>
                <a:cs typeface="+mn-lt"/>
              </a:rPr>
              <a:t> </a:t>
            </a:r>
            <a:r>
              <a:rPr lang="en-US" sz="2800" dirty="0" err="1">
                <a:ea typeface="+mn-lt"/>
                <a:cs typeface="+mn-lt"/>
              </a:rPr>
              <a:t>og</a:t>
            </a:r>
            <a:r>
              <a:rPr lang="en-US" sz="2800" dirty="0">
                <a:ea typeface="+mn-lt"/>
                <a:cs typeface="+mn-lt"/>
              </a:rPr>
              <a:t> </a:t>
            </a:r>
            <a:r>
              <a:rPr lang="en-US" sz="2800" dirty="0" err="1">
                <a:ea typeface="+mn-lt"/>
                <a:cs typeface="+mn-lt"/>
              </a:rPr>
              <a:t>kan</a:t>
            </a:r>
            <a:r>
              <a:rPr lang="en-US" sz="2800" dirty="0">
                <a:ea typeface="+mn-lt"/>
                <a:cs typeface="+mn-lt"/>
              </a:rPr>
              <a:t> </a:t>
            </a:r>
            <a:r>
              <a:rPr lang="en-US" sz="2800" dirty="0" err="1">
                <a:ea typeface="+mn-lt"/>
                <a:cs typeface="+mn-lt"/>
              </a:rPr>
              <a:t>lastes</a:t>
            </a:r>
            <a:r>
              <a:rPr lang="en-US" sz="2800" dirty="0">
                <a:ea typeface="+mn-lt"/>
                <a:cs typeface="+mn-lt"/>
              </a:rPr>
              <a:t> </a:t>
            </a:r>
            <a:r>
              <a:rPr lang="en-US" sz="2800" dirty="0" err="1">
                <a:ea typeface="+mn-lt"/>
                <a:cs typeface="+mn-lt"/>
              </a:rPr>
              <a:t>ned</a:t>
            </a:r>
            <a:r>
              <a:rPr lang="en-US" sz="2800" dirty="0">
                <a:ea typeface="+mn-lt"/>
                <a:cs typeface="+mn-lt"/>
              </a:rPr>
              <a:t> </a:t>
            </a:r>
            <a:r>
              <a:rPr lang="en-US" sz="2800" dirty="0" err="1">
                <a:ea typeface="+mn-lt"/>
                <a:cs typeface="+mn-lt"/>
              </a:rPr>
              <a:t>som</a:t>
            </a:r>
            <a:r>
              <a:rPr lang="en-US" sz="2800" dirty="0">
                <a:ea typeface="+mn-lt"/>
                <a:cs typeface="+mn-lt"/>
              </a:rPr>
              <a:t> </a:t>
            </a:r>
            <a:r>
              <a:rPr lang="en-US" sz="2800" dirty="0" err="1">
                <a:ea typeface="+mn-lt"/>
                <a:cs typeface="+mn-lt"/>
              </a:rPr>
              <a:t>tekstdokumenter</a:t>
            </a:r>
            <a:r>
              <a:rPr lang="en-US" sz="2800" dirty="0">
                <a:ea typeface="+mn-lt"/>
                <a:cs typeface="+mn-lt"/>
              </a:rPr>
              <a:t>.</a:t>
            </a:r>
            <a:endParaRPr lang="en-US" sz="2800" dirty="0">
              <a:cs typeface="Arial"/>
            </a:endParaRPr>
          </a:p>
        </p:txBody>
      </p:sp>
      <p:sp>
        <p:nvSpPr>
          <p:cNvPr id="5" name="Plassholder for lysbildenummer 4">
            <a:extLst>
              <a:ext uri="{FF2B5EF4-FFF2-40B4-BE49-F238E27FC236}">
                <a16:creationId xmlns:a16="http://schemas.microsoft.com/office/drawing/2014/main" id="{8547524A-5F89-4C8D-B0DC-46B8471907D3}"/>
              </a:ext>
            </a:extLst>
          </p:cNvPr>
          <p:cNvSpPr>
            <a:spLocks noGrp="1"/>
          </p:cNvSpPr>
          <p:nvPr>
            <p:ph type="sldNum" sz="quarter" idx="12"/>
          </p:nvPr>
        </p:nvSpPr>
        <p:spPr>
          <a:xfrm>
            <a:off x="0" y="6476613"/>
            <a:ext cx="412818" cy="276999"/>
          </a:xfrm>
        </p:spPr>
        <p:txBody>
          <a:bodyPr wrap="square" anchor="ctr">
            <a:normAutofit/>
          </a:bodyPr>
          <a:lstStyle/>
          <a:p>
            <a:pPr>
              <a:spcAft>
                <a:spcPts val="600"/>
              </a:spcAft>
            </a:pPr>
            <a:fld id="{4CA162D6-F00B-4378-A732-E7D904156DA2}" type="slidenum">
              <a:rPr lang="en-US" smtClean="0"/>
              <a:pPr>
                <a:spcAft>
                  <a:spcPts val="600"/>
                </a:spcAft>
              </a:pPr>
              <a:t>35</a:t>
            </a:fld>
            <a:endParaRPr lang="en-US"/>
          </a:p>
        </p:txBody>
      </p:sp>
      <p:pic>
        <p:nvPicPr>
          <p:cNvPr id="14" name="Picture 13" descr="Målings verktøy">
            <a:extLst>
              <a:ext uri="{FF2B5EF4-FFF2-40B4-BE49-F238E27FC236}">
                <a16:creationId xmlns:a16="http://schemas.microsoft.com/office/drawing/2014/main" id="{BC642259-75DA-46E5-866D-95B5CA187BDB}"/>
              </a:ext>
            </a:extLst>
          </p:cNvPr>
          <p:cNvPicPr>
            <a:picLocks noChangeAspect="1"/>
          </p:cNvPicPr>
          <p:nvPr/>
        </p:nvPicPr>
        <p:blipFill rotWithShape="1">
          <a:blip r:embed="rId3"/>
          <a:srcRect l="52274" r="787" b="-3"/>
          <a:stretch/>
        </p:blipFill>
        <p:spPr>
          <a:xfrm>
            <a:off x="7362286" y="10"/>
            <a:ext cx="4829714" cy="6857990"/>
          </a:xfrm>
          <a:prstGeom prst="rect">
            <a:avLst/>
          </a:prstGeom>
          <a:noFill/>
        </p:spPr>
      </p:pic>
      <p:sp>
        <p:nvSpPr>
          <p:cNvPr id="3" name="Tittel 2">
            <a:extLst>
              <a:ext uri="{FF2B5EF4-FFF2-40B4-BE49-F238E27FC236}">
                <a16:creationId xmlns:a16="http://schemas.microsoft.com/office/drawing/2014/main" id="{47F7B667-A244-4FC7-A036-8FA9918E9259}"/>
              </a:ext>
            </a:extLst>
          </p:cNvPr>
          <p:cNvSpPr>
            <a:spLocks noGrp="1"/>
          </p:cNvSpPr>
          <p:nvPr>
            <p:ph type="title"/>
          </p:nvPr>
        </p:nvSpPr>
        <p:spPr>
          <a:xfrm>
            <a:off x="1" y="801874"/>
            <a:ext cx="5443494" cy="1151618"/>
          </a:xfrm>
        </p:spPr>
        <p:txBody>
          <a:bodyPr wrap="square" anchor="t">
            <a:normAutofit/>
          </a:bodyPr>
          <a:lstStyle/>
          <a:p>
            <a:pPr>
              <a:lnSpc>
                <a:spcPct val="90000"/>
              </a:lnSpc>
            </a:pPr>
            <a:r>
              <a:rPr lang="nb-NO"/>
              <a:t>Tillitsvalgtportalen</a:t>
            </a:r>
            <a:br>
              <a:rPr lang="nb-NO"/>
            </a:br>
            <a:r>
              <a:rPr lang="nb-NO" sz="2000">
                <a:hlinkClick r:id="rId4"/>
              </a:rPr>
              <a:t>https://tillitsvalgtportalen.no/</a:t>
            </a:r>
            <a:endParaRPr lang="nb-NO" sz="2000"/>
          </a:p>
        </p:txBody>
      </p:sp>
      <p:sp>
        <p:nvSpPr>
          <p:cNvPr id="18" name="Text Placeholder 5">
            <a:extLst>
              <a:ext uri="{FF2B5EF4-FFF2-40B4-BE49-F238E27FC236}">
                <a16:creationId xmlns:a16="http://schemas.microsoft.com/office/drawing/2014/main" id="{F1ED5A2E-8966-445C-BE00-D8CEC0AC0ED0}"/>
              </a:ext>
            </a:extLst>
          </p:cNvPr>
          <p:cNvSpPr>
            <a:spLocks noGrp="1"/>
          </p:cNvSpPr>
          <p:nvPr>
            <p:ph type="body" sz="quarter" idx="14"/>
          </p:nvPr>
        </p:nvSpPr>
        <p:spPr>
          <a:xfrm>
            <a:off x="10921993" y="403164"/>
            <a:ext cx="748132" cy="712061"/>
          </a:xfrm>
        </p:spPr>
        <p:txBody>
          <a:bodyPr/>
          <a:lstStyle/>
          <a:p>
            <a:endParaRPr lang="en-US"/>
          </a:p>
        </p:txBody>
      </p:sp>
    </p:spTree>
    <p:extLst>
      <p:ext uri="{BB962C8B-B14F-4D97-AF65-F5344CB8AC3E}">
        <p14:creationId xmlns:p14="http://schemas.microsoft.com/office/powerpoint/2010/main" val="820377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D89C6B-E365-4D5A-9C82-F2687C86F777}"/>
              </a:ext>
            </a:extLst>
          </p:cNvPr>
          <p:cNvSpPr>
            <a:spLocks noGrp="1"/>
          </p:cNvSpPr>
          <p:nvPr>
            <p:ph type="ctrTitle"/>
          </p:nvPr>
        </p:nvSpPr>
        <p:spPr>
          <a:xfrm>
            <a:off x="3660096" y="2864158"/>
            <a:ext cx="7858614" cy="1142651"/>
          </a:xfrm>
        </p:spPr>
        <p:txBody>
          <a:bodyPr/>
          <a:lstStyle/>
          <a:p>
            <a:r>
              <a:rPr lang="en-US" err="1"/>
              <a:t>Bli</a:t>
            </a:r>
            <a:r>
              <a:rPr lang="en-US"/>
              <a:t> </a:t>
            </a:r>
            <a:r>
              <a:rPr lang="en-US" err="1"/>
              <a:t>kjent</a:t>
            </a:r>
            <a:r>
              <a:rPr lang="en-US"/>
              <a:t> </a:t>
            </a:r>
            <a:r>
              <a:rPr lang="en-US" err="1"/>
              <a:t>i</a:t>
            </a:r>
            <a:r>
              <a:rPr lang="en-US"/>
              <a:t> </a:t>
            </a:r>
            <a:r>
              <a:rPr lang="en-US" err="1"/>
              <a:t>avtaleverket</a:t>
            </a:r>
            <a:endParaRPr lang="en-US"/>
          </a:p>
        </p:txBody>
      </p:sp>
      <p:sp>
        <p:nvSpPr>
          <p:cNvPr id="3" name="Undertittel 2">
            <a:extLst>
              <a:ext uri="{FF2B5EF4-FFF2-40B4-BE49-F238E27FC236}">
                <a16:creationId xmlns:a16="http://schemas.microsoft.com/office/drawing/2014/main" id="{5A0CA3D1-2D9E-4ED1-941F-0E14C8FEF065}"/>
              </a:ext>
            </a:extLst>
          </p:cNvPr>
          <p:cNvSpPr>
            <a:spLocks noGrp="1"/>
          </p:cNvSpPr>
          <p:nvPr>
            <p:ph type="subTitle" idx="1"/>
          </p:nvPr>
        </p:nvSpPr>
        <p:spPr>
          <a:xfrm>
            <a:off x="4106041" y="3561676"/>
            <a:ext cx="7000830" cy="307777"/>
          </a:xfrm>
        </p:spPr>
        <p:txBody>
          <a:bodyPr/>
          <a:lstStyle/>
          <a:p>
            <a:r>
              <a:rPr lang="en-US" sz="2000"/>
              <a:t>GRUNNOPPLÆRING MODUL 1 NETTBASERT</a:t>
            </a:r>
          </a:p>
        </p:txBody>
      </p:sp>
      <p:sp>
        <p:nvSpPr>
          <p:cNvPr id="4" name="Plassholder for lysbildenummer 3">
            <a:extLst>
              <a:ext uri="{FF2B5EF4-FFF2-40B4-BE49-F238E27FC236}">
                <a16:creationId xmlns:a16="http://schemas.microsoft.com/office/drawing/2014/main" id="{9268DD8E-AA24-FE48-BD70-84F795C4F674}"/>
              </a:ext>
            </a:extLst>
          </p:cNvPr>
          <p:cNvSpPr>
            <a:spLocks noGrp="1"/>
          </p:cNvSpPr>
          <p:nvPr>
            <p:ph type="sldNum" sz="quarter" idx="12"/>
          </p:nvPr>
        </p:nvSpPr>
        <p:spPr/>
        <p:txBody>
          <a:bodyPr/>
          <a:lstStyle/>
          <a:p>
            <a:fld id="{4CA162D6-F00B-4378-A732-E7D904156DA2}" type="slidenum">
              <a:rPr lang="en-US" smtClean="0"/>
              <a:pPr/>
              <a:t>36</a:t>
            </a:fld>
            <a:endParaRPr lang="en-US"/>
          </a:p>
        </p:txBody>
      </p:sp>
    </p:spTree>
    <p:extLst>
      <p:ext uri="{BB962C8B-B14F-4D97-AF65-F5344CB8AC3E}">
        <p14:creationId xmlns:p14="http://schemas.microsoft.com/office/powerpoint/2010/main" val="1539441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03E724-7995-CD41-8EF3-B2AB4B8706B5}"/>
              </a:ext>
            </a:extLst>
          </p:cNvPr>
          <p:cNvSpPr>
            <a:spLocks noGrp="1"/>
          </p:cNvSpPr>
          <p:nvPr>
            <p:ph type="title"/>
          </p:nvPr>
        </p:nvSpPr>
        <p:spPr/>
        <p:txBody>
          <a:bodyPr/>
          <a:lstStyle/>
          <a:p>
            <a:r>
              <a:rPr lang="nb-NO"/>
              <a:t>Temaer i denne bolken</a:t>
            </a:r>
          </a:p>
        </p:txBody>
      </p:sp>
      <p:sp>
        <p:nvSpPr>
          <p:cNvPr id="3" name="Plassholder for innhold 2">
            <a:extLst>
              <a:ext uri="{FF2B5EF4-FFF2-40B4-BE49-F238E27FC236}">
                <a16:creationId xmlns:a16="http://schemas.microsoft.com/office/drawing/2014/main" id="{756DA204-8672-D041-9365-2EB7E7F77072}"/>
              </a:ext>
            </a:extLst>
          </p:cNvPr>
          <p:cNvSpPr>
            <a:spLocks noGrp="1"/>
          </p:cNvSpPr>
          <p:nvPr>
            <p:ph idx="1"/>
          </p:nvPr>
        </p:nvSpPr>
        <p:spPr/>
        <p:txBody>
          <a:bodyPr/>
          <a:lstStyle/>
          <a:p>
            <a:pPr>
              <a:spcAft>
                <a:spcPts val="1300"/>
              </a:spcAft>
            </a:pPr>
            <a:r>
              <a:rPr lang="nb-NO"/>
              <a:t>Lov- og avtalehierarkiet</a:t>
            </a:r>
          </a:p>
          <a:p>
            <a:pPr>
              <a:spcAft>
                <a:spcPts val="1300"/>
              </a:spcAft>
            </a:pPr>
            <a:r>
              <a:rPr lang="nb-NO"/>
              <a:t>Arbeidsgivers styringsrett</a:t>
            </a:r>
          </a:p>
          <a:p>
            <a:pPr>
              <a:spcAft>
                <a:spcPts val="1300"/>
              </a:spcAft>
            </a:pPr>
            <a:r>
              <a:rPr lang="nb-NO"/>
              <a:t>Bedriftsdemokrati etter Hovedavtalen</a:t>
            </a:r>
          </a:p>
          <a:p>
            <a:pPr marL="0" indent="0">
              <a:spcAft>
                <a:spcPts val="1300"/>
              </a:spcAft>
              <a:buNone/>
            </a:pPr>
            <a:endParaRPr lang="nb-NO"/>
          </a:p>
        </p:txBody>
      </p:sp>
      <p:sp>
        <p:nvSpPr>
          <p:cNvPr id="4" name="Plassholder for lysbildenummer 3">
            <a:extLst>
              <a:ext uri="{FF2B5EF4-FFF2-40B4-BE49-F238E27FC236}">
                <a16:creationId xmlns:a16="http://schemas.microsoft.com/office/drawing/2014/main" id="{D53511FF-E8AC-724C-94EB-D2A0812C2BBF}"/>
              </a:ext>
            </a:extLst>
          </p:cNvPr>
          <p:cNvSpPr>
            <a:spLocks noGrp="1"/>
          </p:cNvSpPr>
          <p:nvPr>
            <p:ph type="sldNum" sz="quarter" idx="16"/>
          </p:nvPr>
        </p:nvSpPr>
        <p:spPr/>
        <p:txBody>
          <a:bodyPr/>
          <a:lstStyle/>
          <a:p>
            <a:fld id="{4CA162D6-F00B-4378-A732-E7D904156DA2}" type="slidenum">
              <a:rPr lang="en-US" smtClean="0"/>
              <a:pPr/>
              <a:t>37</a:t>
            </a:fld>
            <a:endParaRPr lang="en-US"/>
          </a:p>
        </p:txBody>
      </p:sp>
    </p:spTree>
    <p:extLst>
      <p:ext uri="{BB962C8B-B14F-4D97-AF65-F5344CB8AC3E}">
        <p14:creationId xmlns:p14="http://schemas.microsoft.com/office/powerpoint/2010/main" val="1014768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F1E6E5B-4364-384C-84EF-BF1E00A31A3D}"/>
              </a:ext>
            </a:extLst>
          </p:cNvPr>
          <p:cNvSpPr txBox="1"/>
          <p:nvPr/>
        </p:nvSpPr>
        <p:spPr>
          <a:xfrm>
            <a:off x="412818" y="2398097"/>
            <a:ext cx="11779182" cy="1615827"/>
          </a:xfrm>
          <a:prstGeom prst="rect">
            <a:avLst/>
          </a:prstGeom>
          <a:noFill/>
        </p:spPr>
        <p:txBody>
          <a:bodyPr wrap="square" rtlCol="0">
            <a:spAutoFit/>
          </a:bodyPr>
          <a:lstStyle/>
          <a:p>
            <a:pPr algn="ctr">
              <a:spcAft>
                <a:spcPts val="1800"/>
              </a:spcAft>
            </a:pPr>
            <a:r>
              <a:rPr lang="nb-NO" sz="2800">
                <a:solidFill>
                  <a:srgbClr val="323232"/>
                </a:solidFill>
              </a:rPr>
              <a:t>Spørsmål</a:t>
            </a:r>
          </a:p>
          <a:p>
            <a:pPr algn="ctr"/>
            <a:r>
              <a:rPr lang="nb-NO" sz="2800">
                <a:solidFill>
                  <a:schemeClr val="tx2"/>
                </a:solidFill>
                <a:ea typeface="+mn-lt"/>
                <a:cs typeface="+mn-lt"/>
              </a:rPr>
              <a:t>Har du erfaring med å navigere i lov- og avtaleverk </a:t>
            </a:r>
          </a:p>
          <a:p>
            <a:pPr algn="ctr"/>
            <a:r>
              <a:rPr lang="nb-NO" sz="2800">
                <a:solidFill>
                  <a:schemeClr val="tx2"/>
                </a:solidFill>
                <a:ea typeface="+mn-lt"/>
                <a:cs typeface="+mn-lt"/>
              </a:rPr>
              <a:t>for å finne svar på et spørsmål?</a:t>
            </a:r>
          </a:p>
        </p:txBody>
      </p:sp>
      <p:sp>
        <p:nvSpPr>
          <p:cNvPr id="4" name="Plassholder for lysbildenummer 3">
            <a:extLst>
              <a:ext uri="{FF2B5EF4-FFF2-40B4-BE49-F238E27FC236}">
                <a16:creationId xmlns:a16="http://schemas.microsoft.com/office/drawing/2014/main" id="{8A0AAE5C-4E83-F14C-89AC-5B3A53EA3EDC}"/>
              </a:ext>
            </a:extLst>
          </p:cNvPr>
          <p:cNvSpPr>
            <a:spLocks noGrp="1"/>
          </p:cNvSpPr>
          <p:nvPr>
            <p:ph type="sldNum" sz="quarter" idx="4"/>
          </p:nvPr>
        </p:nvSpPr>
        <p:spPr/>
        <p:txBody>
          <a:bodyPr/>
          <a:lstStyle/>
          <a:p>
            <a:fld id="{4CA162D6-F00B-4378-A732-E7D904156DA2}" type="slidenum">
              <a:rPr lang="en-US" smtClean="0"/>
              <a:pPr/>
              <a:t>38</a:t>
            </a:fld>
            <a:endParaRPr lang="en-US"/>
          </a:p>
        </p:txBody>
      </p:sp>
    </p:spTree>
    <p:extLst>
      <p:ext uri="{BB962C8B-B14F-4D97-AF65-F5344CB8AC3E}">
        <p14:creationId xmlns:p14="http://schemas.microsoft.com/office/powerpoint/2010/main" val="2972939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13">
            <a:extLst>
              <a:ext uri="{FF2B5EF4-FFF2-40B4-BE49-F238E27FC236}">
                <a16:creationId xmlns:a16="http://schemas.microsoft.com/office/drawing/2014/main" id="{B7B8D173-511B-9D4E-9D75-B34743327E0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734" r="4734"/>
          <a:stretch>
            <a:fillRect/>
          </a:stretch>
        </p:blipFill>
        <p:spPr/>
      </p:pic>
      <p:sp>
        <p:nvSpPr>
          <p:cNvPr id="2" name="Tittel 1">
            <a:extLst>
              <a:ext uri="{FF2B5EF4-FFF2-40B4-BE49-F238E27FC236}">
                <a16:creationId xmlns:a16="http://schemas.microsoft.com/office/drawing/2014/main" id="{44D90359-0381-8341-909E-47787EC7BC90}"/>
              </a:ext>
            </a:extLst>
          </p:cNvPr>
          <p:cNvSpPr>
            <a:spLocks noGrp="1"/>
          </p:cNvSpPr>
          <p:nvPr>
            <p:ph type="title"/>
          </p:nvPr>
        </p:nvSpPr>
        <p:spPr>
          <a:xfrm>
            <a:off x="0" y="1987449"/>
            <a:ext cx="5363569" cy="1562390"/>
          </a:xfrm>
        </p:spPr>
        <p:txBody>
          <a:bodyPr/>
          <a:lstStyle/>
          <a:p>
            <a:r>
              <a:rPr lang="nb-NO"/>
              <a:t>Lov- og avtale-hierarkiet</a:t>
            </a:r>
          </a:p>
        </p:txBody>
      </p:sp>
      <p:sp>
        <p:nvSpPr>
          <p:cNvPr id="3" name="Plassholder for tekst 2">
            <a:extLst>
              <a:ext uri="{FF2B5EF4-FFF2-40B4-BE49-F238E27FC236}">
                <a16:creationId xmlns:a16="http://schemas.microsoft.com/office/drawing/2014/main" id="{3B52C315-6A07-4747-A757-E404C1019B5B}"/>
              </a:ext>
            </a:extLst>
          </p:cNvPr>
          <p:cNvSpPr>
            <a:spLocks noGrp="1"/>
          </p:cNvSpPr>
          <p:nvPr>
            <p:ph type="body" idx="1"/>
          </p:nvPr>
        </p:nvSpPr>
        <p:spPr/>
        <p:txBody>
          <a:bodyPr/>
          <a:lstStyle/>
          <a:p>
            <a:r>
              <a:rPr lang="nb-NO"/>
              <a:t>Tema 1</a:t>
            </a:r>
          </a:p>
        </p:txBody>
      </p:sp>
      <p:sp>
        <p:nvSpPr>
          <p:cNvPr id="5" name="Plassholder for lysbildenummer 4">
            <a:extLst>
              <a:ext uri="{FF2B5EF4-FFF2-40B4-BE49-F238E27FC236}">
                <a16:creationId xmlns:a16="http://schemas.microsoft.com/office/drawing/2014/main" id="{9BA94191-6147-344E-9951-2FEFE40F52A3}"/>
              </a:ext>
            </a:extLst>
          </p:cNvPr>
          <p:cNvSpPr>
            <a:spLocks noGrp="1"/>
          </p:cNvSpPr>
          <p:nvPr>
            <p:ph type="sldNum" sz="quarter" idx="4"/>
          </p:nvPr>
        </p:nvSpPr>
        <p:spPr/>
        <p:txBody>
          <a:bodyPr/>
          <a:lstStyle/>
          <a:p>
            <a:fld id="{4CA162D6-F00B-4378-A732-E7D904156DA2}" type="slidenum">
              <a:rPr lang="en-US" smtClean="0"/>
              <a:pPr/>
              <a:t>39</a:t>
            </a:fld>
            <a:endParaRPr lang="en-US"/>
          </a:p>
        </p:txBody>
      </p:sp>
      <p:sp>
        <p:nvSpPr>
          <p:cNvPr id="6" name="Plassholder for tekst 5">
            <a:extLst>
              <a:ext uri="{FF2B5EF4-FFF2-40B4-BE49-F238E27FC236}">
                <a16:creationId xmlns:a16="http://schemas.microsoft.com/office/drawing/2014/main" id="{B16E1831-998E-904A-A548-55C397E5F7C9}"/>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895609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95A795D-A473-C74A-99F0-BECD4C401604}"/>
              </a:ext>
            </a:extLst>
          </p:cNvPr>
          <p:cNvSpPr>
            <a:spLocks noGrp="1"/>
          </p:cNvSpPr>
          <p:nvPr>
            <p:ph type="title"/>
          </p:nvPr>
        </p:nvSpPr>
        <p:spPr/>
        <p:txBody>
          <a:bodyPr/>
          <a:lstStyle/>
          <a:p>
            <a:r>
              <a:rPr lang="nb-NO"/>
              <a:t>Formen på kurset</a:t>
            </a:r>
          </a:p>
        </p:txBody>
      </p:sp>
      <p:sp>
        <p:nvSpPr>
          <p:cNvPr id="4" name="Plassholder for lysbildenummer 3">
            <a:extLst>
              <a:ext uri="{FF2B5EF4-FFF2-40B4-BE49-F238E27FC236}">
                <a16:creationId xmlns:a16="http://schemas.microsoft.com/office/drawing/2014/main" id="{BD0EF757-5FD8-C241-9440-30B29CFF11CA}"/>
              </a:ext>
            </a:extLst>
          </p:cNvPr>
          <p:cNvSpPr>
            <a:spLocks noGrp="1"/>
          </p:cNvSpPr>
          <p:nvPr>
            <p:ph type="sldNum" sz="quarter" idx="4"/>
          </p:nvPr>
        </p:nvSpPr>
        <p:spPr/>
        <p:txBody>
          <a:bodyPr/>
          <a:lstStyle/>
          <a:p>
            <a:fld id="{4CA162D6-F00B-4378-A732-E7D904156DA2}" type="slidenum">
              <a:rPr lang="en-US" smtClean="0"/>
              <a:pPr/>
              <a:t>4</a:t>
            </a:fld>
            <a:endParaRPr lang="en-US"/>
          </a:p>
        </p:txBody>
      </p:sp>
      <p:sp>
        <p:nvSpPr>
          <p:cNvPr id="17" name="Plassholder for innhold 1">
            <a:extLst>
              <a:ext uri="{FF2B5EF4-FFF2-40B4-BE49-F238E27FC236}">
                <a16:creationId xmlns:a16="http://schemas.microsoft.com/office/drawing/2014/main" id="{7961AE2C-88A4-9E4C-94E3-983480335095}"/>
              </a:ext>
            </a:extLst>
          </p:cNvPr>
          <p:cNvSpPr txBox="1">
            <a:spLocks/>
          </p:cNvSpPr>
          <p:nvPr/>
        </p:nvSpPr>
        <p:spPr>
          <a:xfrm>
            <a:off x="3149934" y="2127881"/>
            <a:ext cx="2315817" cy="441049"/>
          </a:xfrm>
          <a:prstGeom prst="rect">
            <a:avLst/>
          </a:prstGeom>
        </p:spPr>
        <p:txBody>
          <a:bodyPr vert="horz" lIns="0" tIns="0" rIns="0" bIns="0" rtlCol="0">
            <a:normAutofit/>
          </a:bodyPr>
          <a:lstStyle>
            <a:lvl1pPr marL="180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1pPr>
            <a:lvl2pPr marL="864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2pPr>
            <a:lvl3pPr marL="1314450" indent="-179388"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4pPr>
            <a:lvl5pPr marL="2057297"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2800">
                <a:solidFill>
                  <a:schemeClr val="bg2">
                    <a:lumMod val="75000"/>
                  </a:schemeClr>
                </a:solidFill>
              </a:rPr>
              <a:t>Forelesninger</a:t>
            </a:r>
          </a:p>
        </p:txBody>
      </p:sp>
      <p:sp>
        <p:nvSpPr>
          <p:cNvPr id="18" name="Rektangel 17">
            <a:extLst>
              <a:ext uri="{FF2B5EF4-FFF2-40B4-BE49-F238E27FC236}">
                <a16:creationId xmlns:a16="http://schemas.microsoft.com/office/drawing/2014/main" id="{8CA6FD0C-E86C-8F43-8EE5-84F9836A85D8}"/>
              </a:ext>
            </a:extLst>
          </p:cNvPr>
          <p:cNvSpPr>
            <a:spLocks noChangeAspect="1"/>
          </p:cNvSpPr>
          <p:nvPr/>
        </p:nvSpPr>
        <p:spPr>
          <a:xfrm>
            <a:off x="2207643" y="1934406"/>
            <a:ext cx="828000" cy="82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89468390-91D1-754E-BF11-46606FB57B7D}"/>
              </a:ext>
            </a:extLst>
          </p:cNvPr>
          <p:cNvSpPr>
            <a:spLocks noChangeAspect="1"/>
          </p:cNvSpPr>
          <p:nvPr/>
        </p:nvSpPr>
        <p:spPr>
          <a:xfrm>
            <a:off x="2207643" y="3002592"/>
            <a:ext cx="828000" cy="82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1" name="Bilde 20">
            <a:extLst>
              <a:ext uri="{FF2B5EF4-FFF2-40B4-BE49-F238E27FC236}">
                <a16:creationId xmlns:a16="http://schemas.microsoft.com/office/drawing/2014/main" id="{EDBA7D4C-80D2-324C-A578-7D822D41C9E7}"/>
              </a:ext>
            </a:extLst>
          </p:cNvPr>
          <p:cNvPicPr>
            <a:picLocks noChangeAspect="1"/>
          </p:cNvPicPr>
          <p:nvPr/>
        </p:nvPicPr>
        <p:blipFill>
          <a:blip r:embed="rId3"/>
          <a:stretch>
            <a:fillRect/>
          </a:stretch>
        </p:blipFill>
        <p:spPr>
          <a:xfrm>
            <a:off x="2321934" y="2045685"/>
            <a:ext cx="612000" cy="612000"/>
          </a:xfrm>
          <a:prstGeom prst="rect">
            <a:avLst/>
          </a:prstGeom>
        </p:spPr>
      </p:pic>
      <p:pic>
        <p:nvPicPr>
          <p:cNvPr id="22" name="Bilde 21">
            <a:extLst>
              <a:ext uri="{FF2B5EF4-FFF2-40B4-BE49-F238E27FC236}">
                <a16:creationId xmlns:a16="http://schemas.microsoft.com/office/drawing/2014/main" id="{B8F76C67-609A-2D4E-9E50-F17107A27745}"/>
              </a:ext>
            </a:extLst>
          </p:cNvPr>
          <p:cNvPicPr>
            <a:picLocks noChangeAspect="1"/>
          </p:cNvPicPr>
          <p:nvPr/>
        </p:nvPicPr>
        <p:blipFill>
          <a:blip r:embed="rId4"/>
          <a:stretch>
            <a:fillRect/>
          </a:stretch>
        </p:blipFill>
        <p:spPr>
          <a:xfrm>
            <a:off x="2311995" y="3187458"/>
            <a:ext cx="612000" cy="497681"/>
          </a:xfrm>
          <a:prstGeom prst="rect">
            <a:avLst/>
          </a:prstGeom>
        </p:spPr>
      </p:pic>
      <p:sp>
        <p:nvSpPr>
          <p:cNvPr id="24" name="Rektangel 23">
            <a:extLst>
              <a:ext uri="{FF2B5EF4-FFF2-40B4-BE49-F238E27FC236}">
                <a16:creationId xmlns:a16="http://schemas.microsoft.com/office/drawing/2014/main" id="{282ED6F9-3FC8-1849-A054-C65119E2676C}"/>
              </a:ext>
            </a:extLst>
          </p:cNvPr>
          <p:cNvSpPr>
            <a:spLocks noChangeAspect="1"/>
          </p:cNvSpPr>
          <p:nvPr/>
        </p:nvSpPr>
        <p:spPr>
          <a:xfrm>
            <a:off x="2206756" y="4185278"/>
            <a:ext cx="828000" cy="82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5" name="Bilde 24">
            <a:extLst>
              <a:ext uri="{FF2B5EF4-FFF2-40B4-BE49-F238E27FC236}">
                <a16:creationId xmlns:a16="http://schemas.microsoft.com/office/drawing/2014/main" id="{CBEBEEB7-9104-0D47-B580-0A63D88BF09B}"/>
              </a:ext>
            </a:extLst>
          </p:cNvPr>
          <p:cNvPicPr>
            <a:picLocks noChangeAspect="1"/>
          </p:cNvPicPr>
          <p:nvPr/>
        </p:nvPicPr>
        <p:blipFill>
          <a:blip r:embed="rId5"/>
          <a:stretch>
            <a:fillRect/>
          </a:stretch>
        </p:blipFill>
        <p:spPr>
          <a:xfrm>
            <a:off x="2308820" y="4293278"/>
            <a:ext cx="612625" cy="612000"/>
          </a:xfrm>
          <a:prstGeom prst="rect">
            <a:avLst/>
          </a:prstGeom>
        </p:spPr>
      </p:pic>
      <p:sp>
        <p:nvSpPr>
          <p:cNvPr id="26" name="Plassholder for innhold 1">
            <a:extLst>
              <a:ext uri="{FF2B5EF4-FFF2-40B4-BE49-F238E27FC236}">
                <a16:creationId xmlns:a16="http://schemas.microsoft.com/office/drawing/2014/main" id="{C5ABE6C5-E37E-3B40-AF87-95834BA41295}"/>
              </a:ext>
            </a:extLst>
          </p:cNvPr>
          <p:cNvSpPr txBox="1">
            <a:spLocks/>
          </p:cNvSpPr>
          <p:nvPr/>
        </p:nvSpPr>
        <p:spPr>
          <a:xfrm>
            <a:off x="3149934" y="3215773"/>
            <a:ext cx="2535250" cy="441049"/>
          </a:xfrm>
          <a:prstGeom prst="rect">
            <a:avLst/>
          </a:prstGeom>
        </p:spPr>
        <p:txBody>
          <a:bodyPr vert="horz" lIns="0" tIns="0" rIns="0" bIns="0" rtlCol="0">
            <a:normAutofit/>
          </a:bodyPr>
          <a:lstStyle>
            <a:lvl1pPr marL="180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1pPr>
            <a:lvl2pPr marL="864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2pPr>
            <a:lvl3pPr marL="1314450" indent="-179388"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4pPr>
            <a:lvl5pPr marL="2057297"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2800">
                <a:solidFill>
                  <a:schemeClr val="bg2">
                    <a:lumMod val="75000"/>
                  </a:schemeClr>
                </a:solidFill>
              </a:rPr>
              <a:t>Gruppearbeid</a:t>
            </a:r>
          </a:p>
        </p:txBody>
      </p:sp>
      <p:sp>
        <p:nvSpPr>
          <p:cNvPr id="27" name="Plassholder for innhold 1">
            <a:extLst>
              <a:ext uri="{FF2B5EF4-FFF2-40B4-BE49-F238E27FC236}">
                <a16:creationId xmlns:a16="http://schemas.microsoft.com/office/drawing/2014/main" id="{37E95305-D0E9-D942-A777-5E645E3A41D8}"/>
              </a:ext>
            </a:extLst>
          </p:cNvPr>
          <p:cNvSpPr txBox="1">
            <a:spLocks/>
          </p:cNvSpPr>
          <p:nvPr/>
        </p:nvSpPr>
        <p:spPr>
          <a:xfrm>
            <a:off x="7026195" y="1934406"/>
            <a:ext cx="3765765" cy="1411870"/>
          </a:xfrm>
          <a:prstGeom prst="rect">
            <a:avLst/>
          </a:prstGeom>
        </p:spPr>
        <p:txBody>
          <a:bodyPr vert="horz" lIns="0" tIns="0" rIns="0" bIns="0" rtlCol="0" anchor="t">
            <a:noAutofit/>
          </a:bodyPr>
          <a:lstStyle>
            <a:lvl1pPr marL="180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1pPr>
            <a:lvl2pPr marL="864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2pPr>
            <a:lvl3pPr marL="1314450" indent="-179388"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4pPr>
            <a:lvl5pPr marL="2057297"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sz="2800">
              <a:solidFill>
                <a:schemeClr val="bg2">
                  <a:lumMod val="75000"/>
                </a:schemeClr>
              </a:solidFill>
              <a:cs typeface="Arial"/>
            </a:endParaRPr>
          </a:p>
        </p:txBody>
      </p:sp>
      <p:sp>
        <p:nvSpPr>
          <p:cNvPr id="28" name="Plassholder for innhold 1">
            <a:extLst>
              <a:ext uri="{FF2B5EF4-FFF2-40B4-BE49-F238E27FC236}">
                <a16:creationId xmlns:a16="http://schemas.microsoft.com/office/drawing/2014/main" id="{6D24E8B3-7516-5642-B559-170C08908F31}"/>
              </a:ext>
            </a:extLst>
          </p:cNvPr>
          <p:cNvSpPr txBox="1">
            <a:spLocks/>
          </p:cNvSpPr>
          <p:nvPr/>
        </p:nvSpPr>
        <p:spPr>
          <a:xfrm>
            <a:off x="3255882" y="4185280"/>
            <a:ext cx="3320442" cy="828000"/>
          </a:xfrm>
          <a:prstGeom prst="rect">
            <a:avLst/>
          </a:prstGeom>
        </p:spPr>
        <p:txBody>
          <a:bodyPr vert="horz" lIns="0" tIns="0" rIns="0" bIns="0" rtlCol="0">
            <a:normAutofit lnSpcReduction="10000"/>
          </a:bodyPr>
          <a:lstStyle>
            <a:lvl1pPr marL="180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1pPr>
            <a:lvl2pPr marL="864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2pPr>
            <a:lvl3pPr marL="1314450" indent="-179388"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4pPr>
            <a:lvl5pPr marL="2057297"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2800">
                <a:solidFill>
                  <a:schemeClr val="bg2">
                    <a:lumMod val="75000"/>
                  </a:schemeClr>
                </a:solidFill>
              </a:rPr>
              <a:t>Videoer og animasjoner</a:t>
            </a:r>
          </a:p>
        </p:txBody>
      </p:sp>
    </p:spTree>
    <p:extLst>
      <p:ext uri="{BB962C8B-B14F-4D97-AF65-F5344CB8AC3E}">
        <p14:creationId xmlns:p14="http://schemas.microsoft.com/office/powerpoint/2010/main" val="130085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863942A-C094-D348-A564-E314F6790141}"/>
              </a:ext>
            </a:extLst>
          </p:cNvPr>
          <p:cNvSpPr>
            <a:spLocks noGrp="1"/>
          </p:cNvSpPr>
          <p:nvPr>
            <p:ph idx="1"/>
          </p:nvPr>
        </p:nvSpPr>
        <p:spPr>
          <a:xfrm>
            <a:off x="1146311" y="1636335"/>
            <a:ext cx="4684223" cy="4562088"/>
          </a:xfrm>
        </p:spPr>
        <p:txBody>
          <a:bodyPr vert="horz" lIns="0" tIns="0" rIns="0" bIns="0" rtlCol="0" anchor="t">
            <a:normAutofit/>
          </a:bodyPr>
          <a:lstStyle/>
          <a:p>
            <a:pPr marL="179705" indent="-179705"/>
            <a:r>
              <a:rPr lang="nb-NO" sz="2100"/>
              <a:t>Forpliktende samarbeid mellom myndighetene og partene i arbeidslivet</a:t>
            </a:r>
            <a:endParaRPr lang="en-US"/>
          </a:p>
          <a:p>
            <a:pPr marL="393700" lvl="1" indent="-190500">
              <a:buClr>
                <a:schemeClr val="bg2"/>
              </a:buClr>
              <a:buFont typeface="Systemfont normal"/>
              <a:buChar char="-"/>
            </a:pPr>
            <a:r>
              <a:rPr lang="nb-NO" sz="2100"/>
              <a:t>Storting/regjering lager lover og regler for arbeidslivet i </a:t>
            </a:r>
            <a:r>
              <a:rPr lang="nb-NO" sz="2100">
                <a:ea typeface="+mn-lt"/>
                <a:cs typeface="+mn-lt"/>
              </a:rPr>
              <a:t>nær dialog med partene </a:t>
            </a:r>
            <a:endParaRPr lang="nb-NO" sz="2100">
              <a:cs typeface="Arial"/>
            </a:endParaRPr>
          </a:p>
          <a:p>
            <a:pPr marL="393700" lvl="1" indent="-190500">
              <a:buClr>
                <a:schemeClr val="bg2"/>
              </a:buClr>
              <a:buFont typeface="Systemfont normal"/>
              <a:buChar char="-"/>
            </a:pPr>
            <a:r>
              <a:rPr lang="nb-NO" sz="2100"/>
              <a:t>Organisasjonene inngår avtaler om lønns- og arbeidsbetingelser, men lytter til signaler om dette fra regjeringen</a:t>
            </a:r>
            <a:endParaRPr lang="nb-NO" sz="2100">
              <a:cs typeface="Arial"/>
            </a:endParaRPr>
          </a:p>
          <a:p>
            <a:pPr marL="179705" indent="-179705"/>
            <a:r>
              <a:rPr lang="nb-NO" sz="2100"/>
              <a:t>Dette samarbeidet sørger for relativt høy stabilitet i arbeidslivet, men forutsetter en høy organisasjonsgrad</a:t>
            </a:r>
            <a:endParaRPr lang="nb-NO" sz="2100">
              <a:cs typeface="Arial"/>
            </a:endParaRPr>
          </a:p>
        </p:txBody>
      </p:sp>
      <p:sp>
        <p:nvSpPr>
          <p:cNvPr id="3" name="Tittel 2">
            <a:extLst>
              <a:ext uri="{FF2B5EF4-FFF2-40B4-BE49-F238E27FC236}">
                <a16:creationId xmlns:a16="http://schemas.microsoft.com/office/drawing/2014/main" id="{599320A4-6AB8-FB43-B649-7E66D404413A}"/>
              </a:ext>
            </a:extLst>
          </p:cNvPr>
          <p:cNvSpPr>
            <a:spLocks noGrp="1"/>
          </p:cNvSpPr>
          <p:nvPr>
            <p:ph type="title"/>
          </p:nvPr>
        </p:nvSpPr>
        <p:spPr/>
        <p:txBody>
          <a:bodyPr/>
          <a:lstStyle/>
          <a:p>
            <a:r>
              <a:rPr lang="nb-NO"/>
              <a:t>Trepartssamarbeidet</a:t>
            </a:r>
          </a:p>
        </p:txBody>
      </p:sp>
      <p:sp>
        <p:nvSpPr>
          <p:cNvPr id="4" name="Plassholder for lysbildenummer 3">
            <a:extLst>
              <a:ext uri="{FF2B5EF4-FFF2-40B4-BE49-F238E27FC236}">
                <a16:creationId xmlns:a16="http://schemas.microsoft.com/office/drawing/2014/main" id="{F584F279-4F0D-7B4A-B9BE-6F71497C693B}"/>
              </a:ext>
            </a:extLst>
          </p:cNvPr>
          <p:cNvSpPr>
            <a:spLocks noGrp="1"/>
          </p:cNvSpPr>
          <p:nvPr>
            <p:ph type="sldNum" sz="quarter" idx="4"/>
          </p:nvPr>
        </p:nvSpPr>
        <p:spPr/>
        <p:txBody>
          <a:bodyPr/>
          <a:lstStyle/>
          <a:p>
            <a:fld id="{4CA162D6-F00B-4378-A732-E7D904156DA2}" type="slidenum">
              <a:rPr lang="en-US" smtClean="0"/>
              <a:pPr/>
              <a:t>40</a:t>
            </a:fld>
            <a:endParaRPr lang="en-US"/>
          </a:p>
        </p:txBody>
      </p:sp>
      <p:sp>
        <p:nvSpPr>
          <p:cNvPr id="21" name="Trekant 20">
            <a:extLst>
              <a:ext uri="{FF2B5EF4-FFF2-40B4-BE49-F238E27FC236}">
                <a16:creationId xmlns:a16="http://schemas.microsoft.com/office/drawing/2014/main" id="{6763667A-334F-124B-8373-3FB8C476FAC4}"/>
              </a:ext>
            </a:extLst>
          </p:cNvPr>
          <p:cNvSpPr/>
          <p:nvPr/>
        </p:nvSpPr>
        <p:spPr>
          <a:xfrm>
            <a:off x="7416436" y="2669279"/>
            <a:ext cx="2816586" cy="1670177"/>
          </a:xfrm>
          <a:prstGeom prst="triangle">
            <a:avLst/>
          </a:prstGeom>
          <a:noFill/>
          <a:ln w="762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TekstSylinder 21">
            <a:extLst>
              <a:ext uri="{FF2B5EF4-FFF2-40B4-BE49-F238E27FC236}">
                <a16:creationId xmlns:a16="http://schemas.microsoft.com/office/drawing/2014/main" id="{FBC2CCB0-B5F0-004D-BB02-7F58281D201D}"/>
              </a:ext>
            </a:extLst>
          </p:cNvPr>
          <p:cNvSpPr txBox="1"/>
          <p:nvPr/>
        </p:nvSpPr>
        <p:spPr>
          <a:xfrm>
            <a:off x="6159961" y="4331435"/>
            <a:ext cx="1921269" cy="646331"/>
          </a:xfrm>
          <a:prstGeom prst="rect">
            <a:avLst/>
          </a:prstGeom>
          <a:noFill/>
        </p:spPr>
        <p:txBody>
          <a:bodyPr wrap="square" rtlCol="0">
            <a:spAutoFit/>
          </a:bodyPr>
          <a:lstStyle/>
          <a:p>
            <a:pPr algn="ctr"/>
            <a:r>
              <a:rPr lang="nb-NO" sz="1800">
                <a:solidFill>
                  <a:schemeClr val="bg2">
                    <a:lumMod val="75000"/>
                  </a:schemeClr>
                </a:solidFill>
                <a:latin typeface="Arial" panose="020B0604020202020204" pitchFamily="34" charset="0"/>
                <a:cs typeface="Arial" panose="020B0604020202020204" pitchFamily="34" charset="0"/>
              </a:rPr>
              <a:t>Arbeidsgivernes organisasjoner</a:t>
            </a:r>
          </a:p>
        </p:txBody>
      </p:sp>
      <p:sp>
        <p:nvSpPr>
          <p:cNvPr id="23" name="TekstSylinder 22">
            <a:extLst>
              <a:ext uri="{FF2B5EF4-FFF2-40B4-BE49-F238E27FC236}">
                <a16:creationId xmlns:a16="http://schemas.microsoft.com/office/drawing/2014/main" id="{7729AE6B-58D1-2B4C-8513-363EC1251DDB}"/>
              </a:ext>
            </a:extLst>
          </p:cNvPr>
          <p:cNvSpPr txBox="1"/>
          <p:nvPr/>
        </p:nvSpPr>
        <p:spPr>
          <a:xfrm>
            <a:off x="9581363" y="4331435"/>
            <a:ext cx="1995242" cy="646331"/>
          </a:xfrm>
          <a:prstGeom prst="rect">
            <a:avLst/>
          </a:prstGeom>
          <a:noFill/>
        </p:spPr>
        <p:txBody>
          <a:bodyPr wrap="square" rtlCol="0">
            <a:spAutoFit/>
          </a:bodyPr>
          <a:lstStyle/>
          <a:p>
            <a:pPr algn="ctr"/>
            <a:r>
              <a:rPr lang="nb-NO" sz="1800">
                <a:solidFill>
                  <a:schemeClr val="bg2">
                    <a:lumMod val="75000"/>
                  </a:schemeClr>
                </a:solidFill>
                <a:latin typeface="Arial" panose="020B0604020202020204" pitchFamily="34" charset="0"/>
                <a:cs typeface="Arial" panose="020B0604020202020204" pitchFamily="34" charset="0"/>
              </a:rPr>
              <a:t>Arbeidstakernes organisasjoner</a:t>
            </a:r>
          </a:p>
        </p:txBody>
      </p:sp>
      <p:sp>
        <p:nvSpPr>
          <p:cNvPr id="24" name="TekstSylinder 23">
            <a:extLst>
              <a:ext uri="{FF2B5EF4-FFF2-40B4-BE49-F238E27FC236}">
                <a16:creationId xmlns:a16="http://schemas.microsoft.com/office/drawing/2014/main" id="{8E086D7B-5174-764D-BDF6-45EADD26B949}"/>
              </a:ext>
            </a:extLst>
          </p:cNvPr>
          <p:cNvSpPr txBox="1"/>
          <p:nvPr/>
        </p:nvSpPr>
        <p:spPr>
          <a:xfrm>
            <a:off x="8027820" y="1899569"/>
            <a:ext cx="1595065" cy="646331"/>
          </a:xfrm>
          <a:prstGeom prst="rect">
            <a:avLst/>
          </a:prstGeom>
          <a:noFill/>
        </p:spPr>
        <p:txBody>
          <a:bodyPr wrap="square" rtlCol="0">
            <a:spAutoFit/>
          </a:bodyPr>
          <a:lstStyle/>
          <a:p>
            <a:pPr algn="ctr"/>
            <a:r>
              <a:rPr lang="nb-NO" sz="1800">
                <a:solidFill>
                  <a:schemeClr val="bg2">
                    <a:lumMod val="75000"/>
                  </a:schemeClr>
                </a:solidFill>
                <a:latin typeface="Arial" panose="020B0604020202020204" pitchFamily="34" charset="0"/>
                <a:cs typeface="Arial" panose="020B0604020202020204" pitchFamily="34" charset="0"/>
              </a:rPr>
              <a:t>Stortinget og regjeringen</a:t>
            </a:r>
          </a:p>
        </p:txBody>
      </p:sp>
      <p:cxnSp>
        <p:nvCxnSpPr>
          <p:cNvPr id="26" name="Rett linje 25">
            <a:extLst>
              <a:ext uri="{FF2B5EF4-FFF2-40B4-BE49-F238E27FC236}">
                <a16:creationId xmlns:a16="http://schemas.microsoft.com/office/drawing/2014/main" id="{C43FCA94-3289-654A-AF88-52B50EFAF988}"/>
              </a:ext>
            </a:extLst>
          </p:cNvPr>
          <p:cNvCxnSpPr/>
          <p:nvPr/>
        </p:nvCxnSpPr>
        <p:spPr>
          <a:xfrm>
            <a:off x="8028558" y="4689573"/>
            <a:ext cx="792000" cy="0"/>
          </a:xfrm>
          <a:prstGeom prst="line">
            <a:avLst/>
          </a:prstGeom>
          <a:ln w="7620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C800A4D3-1E86-4B4A-95BA-F83BA5667230}"/>
              </a:ext>
            </a:extLst>
          </p:cNvPr>
          <p:cNvCxnSpPr>
            <a:cxnSpLocks/>
          </p:cNvCxnSpPr>
          <p:nvPr/>
        </p:nvCxnSpPr>
        <p:spPr>
          <a:xfrm rot="5400000">
            <a:off x="8424601" y="5056308"/>
            <a:ext cx="792000" cy="0"/>
          </a:xfrm>
          <a:prstGeom prst="line">
            <a:avLst/>
          </a:prstGeom>
          <a:ln w="76200">
            <a:solidFill>
              <a:schemeClr val="accent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9E76D0AD-D8B5-E947-9DE3-52087AE71A87}"/>
              </a:ext>
            </a:extLst>
          </p:cNvPr>
          <p:cNvCxnSpPr>
            <a:cxnSpLocks/>
          </p:cNvCxnSpPr>
          <p:nvPr/>
        </p:nvCxnSpPr>
        <p:spPr>
          <a:xfrm rot="10800000" flipH="1">
            <a:off x="8027820" y="4689529"/>
            <a:ext cx="468000" cy="0"/>
          </a:xfrm>
          <a:prstGeom prst="line">
            <a:avLst/>
          </a:prstGeom>
          <a:ln w="76200">
            <a:solidFill>
              <a:schemeClr val="accent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6" name="Gruppe 35">
            <a:extLst>
              <a:ext uri="{FF2B5EF4-FFF2-40B4-BE49-F238E27FC236}">
                <a16:creationId xmlns:a16="http://schemas.microsoft.com/office/drawing/2014/main" id="{254F4165-459A-A84F-A545-8E0E56CAC53F}"/>
              </a:ext>
            </a:extLst>
          </p:cNvPr>
          <p:cNvGrpSpPr/>
          <p:nvPr/>
        </p:nvGrpSpPr>
        <p:grpSpPr>
          <a:xfrm>
            <a:off x="6592887" y="2944374"/>
            <a:ext cx="4445719" cy="584775"/>
            <a:chOff x="6592887" y="2944374"/>
            <a:chExt cx="4445719" cy="584775"/>
          </a:xfrm>
        </p:grpSpPr>
        <p:sp>
          <p:nvSpPr>
            <p:cNvPr id="29" name="TekstSylinder 28">
              <a:extLst>
                <a:ext uri="{FF2B5EF4-FFF2-40B4-BE49-F238E27FC236}">
                  <a16:creationId xmlns:a16="http://schemas.microsoft.com/office/drawing/2014/main" id="{613B7C39-CCF5-D04E-96A6-09EB85FAD422}"/>
                </a:ext>
              </a:extLst>
            </p:cNvPr>
            <p:cNvSpPr txBox="1"/>
            <p:nvPr/>
          </p:nvSpPr>
          <p:spPr>
            <a:xfrm>
              <a:off x="6592887" y="2944374"/>
              <a:ext cx="1386909" cy="584775"/>
            </a:xfrm>
            <a:prstGeom prst="rect">
              <a:avLst/>
            </a:prstGeom>
            <a:noFill/>
          </p:spPr>
          <p:txBody>
            <a:bodyPr wrap="square" rtlCol="0">
              <a:spAutoFit/>
            </a:bodyPr>
            <a:lstStyle/>
            <a:p>
              <a:pPr algn="ctr"/>
              <a:r>
                <a:rPr lang="nb-NO" sz="1600">
                  <a:latin typeface="Arial" panose="020B0604020202020204" pitchFamily="34" charset="0"/>
                  <a:cs typeface="Arial" panose="020B0604020202020204" pitchFamily="34" charset="0"/>
                </a:rPr>
                <a:t>LOVER OG REGLER</a:t>
              </a:r>
            </a:p>
          </p:txBody>
        </p:sp>
        <p:sp>
          <p:nvSpPr>
            <p:cNvPr id="30" name="TekstSylinder 29">
              <a:extLst>
                <a:ext uri="{FF2B5EF4-FFF2-40B4-BE49-F238E27FC236}">
                  <a16:creationId xmlns:a16="http://schemas.microsoft.com/office/drawing/2014/main" id="{1680B521-78D1-B34B-9D92-58EB42C9CF4B}"/>
                </a:ext>
              </a:extLst>
            </p:cNvPr>
            <p:cNvSpPr txBox="1"/>
            <p:nvPr/>
          </p:nvSpPr>
          <p:spPr>
            <a:xfrm>
              <a:off x="9651697" y="2944374"/>
              <a:ext cx="1386909" cy="584775"/>
            </a:xfrm>
            <a:prstGeom prst="rect">
              <a:avLst/>
            </a:prstGeom>
            <a:noFill/>
          </p:spPr>
          <p:txBody>
            <a:bodyPr wrap="square" rtlCol="0">
              <a:spAutoFit/>
            </a:bodyPr>
            <a:lstStyle/>
            <a:p>
              <a:pPr algn="ctr"/>
              <a:r>
                <a:rPr lang="nb-NO" sz="1600">
                  <a:latin typeface="Arial" panose="020B0604020202020204" pitchFamily="34" charset="0"/>
                  <a:cs typeface="Arial" panose="020B0604020202020204" pitchFamily="34" charset="0"/>
                </a:rPr>
                <a:t>LOVER OG REGLER</a:t>
              </a:r>
            </a:p>
          </p:txBody>
        </p:sp>
      </p:grpSp>
      <p:sp>
        <p:nvSpPr>
          <p:cNvPr id="31" name="TekstSylinder 30">
            <a:extLst>
              <a:ext uri="{FF2B5EF4-FFF2-40B4-BE49-F238E27FC236}">
                <a16:creationId xmlns:a16="http://schemas.microsoft.com/office/drawing/2014/main" id="{2DCEAEC8-4D45-9F4C-87FE-C71CB37FD426}"/>
              </a:ext>
            </a:extLst>
          </p:cNvPr>
          <p:cNvSpPr txBox="1"/>
          <p:nvPr/>
        </p:nvSpPr>
        <p:spPr>
          <a:xfrm>
            <a:off x="8149038" y="5417389"/>
            <a:ext cx="1386909" cy="338554"/>
          </a:xfrm>
          <a:prstGeom prst="rect">
            <a:avLst/>
          </a:prstGeom>
          <a:noFill/>
        </p:spPr>
        <p:txBody>
          <a:bodyPr wrap="square" rtlCol="0">
            <a:spAutoFit/>
          </a:bodyPr>
          <a:lstStyle/>
          <a:p>
            <a:pPr algn="ctr"/>
            <a:r>
              <a:rPr lang="nb-NO" sz="1600">
                <a:latin typeface="Arial" panose="020B0604020202020204" pitchFamily="34" charset="0"/>
                <a:cs typeface="Arial" panose="020B0604020202020204" pitchFamily="34" charset="0"/>
              </a:rPr>
              <a:t>AVTALER</a:t>
            </a:r>
          </a:p>
        </p:txBody>
      </p:sp>
      <p:grpSp>
        <p:nvGrpSpPr>
          <p:cNvPr id="35" name="Gruppe 34">
            <a:extLst>
              <a:ext uri="{FF2B5EF4-FFF2-40B4-BE49-F238E27FC236}">
                <a16:creationId xmlns:a16="http://schemas.microsoft.com/office/drawing/2014/main" id="{C579D511-5EC4-CF49-9F9B-62333E5C0D38}"/>
              </a:ext>
            </a:extLst>
          </p:cNvPr>
          <p:cNvGrpSpPr/>
          <p:nvPr/>
        </p:nvGrpSpPr>
        <p:grpSpPr>
          <a:xfrm>
            <a:off x="7316134" y="2695514"/>
            <a:ext cx="3017190" cy="1369571"/>
            <a:chOff x="7316134" y="2695514"/>
            <a:chExt cx="3017190" cy="1369571"/>
          </a:xfrm>
        </p:grpSpPr>
        <p:cxnSp>
          <p:nvCxnSpPr>
            <p:cNvPr id="25" name="Rett pil 24">
              <a:extLst>
                <a:ext uri="{FF2B5EF4-FFF2-40B4-BE49-F238E27FC236}">
                  <a16:creationId xmlns:a16="http://schemas.microsoft.com/office/drawing/2014/main" id="{2B6F7A4C-BF89-6D46-BA45-178796394CA0}"/>
                </a:ext>
              </a:extLst>
            </p:cNvPr>
            <p:cNvCxnSpPr>
              <a:cxnSpLocks/>
            </p:cNvCxnSpPr>
            <p:nvPr/>
          </p:nvCxnSpPr>
          <p:spPr>
            <a:xfrm rot="60000" flipH="1">
              <a:off x="7316134" y="2695514"/>
              <a:ext cx="1142072" cy="1365366"/>
            </a:xfrm>
            <a:prstGeom prst="straightConnector1">
              <a:avLst/>
            </a:prstGeom>
            <a:ln w="76200">
              <a:solidFill>
                <a:schemeClr val="accent1">
                  <a:lumMod val="75000"/>
                  <a:lumOff val="2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Rett pil 31">
              <a:extLst>
                <a:ext uri="{FF2B5EF4-FFF2-40B4-BE49-F238E27FC236}">
                  <a16:creationId xmlns:a16="http://schemas.microsoft.com/office/drawing/2014/main" id="{D47DBD5A-EB1F-A148-9D5E-75C1D73F8959}"/>
                </a:ext>
              </a:extLst>
            </p:cNvPr>
            <p:cNvCxnSpPr>
              <a:cxnSpLocks/>
            </p:cNvCxnSpPr>
            <p:nvPr/>
          </p:nvCxnSpPr>
          <p:spPr>
            <a:xfrm rot="21540000">
              <a:off x="9191252" y="2699719"/>
              <a:ext cx="1142072" cy="1365366"/>
            </a:xfrm>
            <a:prstGeom prst="straightConnector1">
              <a:avLst/>
            </a:prstGeom>
            <a:ln w="76200">
              <a:solidFill>
                <a:schemeClr val="accent1">
                  <a:lumMod val="75000"/>
                  <a:lumOff val="2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33" name="Rett linje 32">
            <a:extLst>
              <a:ext uri="{FF2B5EF4-FFF2-40B4-BE49-F238E27FC236}">
                <a16:creationId xmlns:a16="http://schemas.microsoft.com/office/drawing/2014/main" id="{B12DD2AF-3FCE-C24F-82AE-D47892E2ABA2}"/>
              </a:ext>
            </a:extLst>
          </p:cNvPr>
          <p:cNvCxnSpPr/>
          <p:nvPr/>
        </p:nvCxnSpPr>
        <p:spPr>
          <a:xfrm>
            <a:off x="8820601" y="4689573"/>
            <a:ext cx="792000" cy="0"/>
          </a:xfrm>
          <a:prstGeom prst="line">
            <a:avLst/>
          </a:prstGeom>
          <a:ln w="7620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304D51ED-55D0-674F-9F7D-5A5DED88E1AC}"/>
              </a:ext>
            </a:extLst>
          </p:cNvPr>
          <p:cNvCxnSpPr>
            <a:cxnSpLocks/>
          </p:cNvCxnSpPr>
          <p:nvPr/>
        </p:nvCxnSpPr>
        <p:spPr>
          <a:xfrm rot="10800000">
            <a:off x="9148935" y="4685195"/>
            <a:ext cx="468000" cy="0"/>
          </a:xfrm>
          <a:prstGeom prst="line">
            <a:avLst/>
          </a:prstGeom>
          <a:ln w="76200">
            <a:solidFill>
              <a:schemeClr val="accent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17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par>
                                <p:cTn id="19" presetID="22" presetClass="entr" presetSubtype="2"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right)">
                                      <p:cBhvr>
                                        <p:cTn id="21" dur="500"/>
                                        <p:tgtEl>
                                          <p:spTgt spid="34"/>
                                        </p:tgtEl>
                                      </p:cBhvr>
                                    </p:animEffect>
                                  </p:childTnLst>
                                </p:cTn>
                              </p:par>
                              <p:par>
                                <p:cTn id="22" presetID="22" presetClass="entr" presetSubtype="2"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right)">
                                      <p:cBhvr>
                                        <p:cTn id="24" dur="500"/>
                                        <p:tgtEl>
                                          <p:spTgt spid="33"/>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500"/>
                                        <p:tgtEl>
                                          <p:spTgt spid="27"/>
                                        </p:tgtEl>
                                      </p:cBhvr>
                                    </p:animEffect>
                                  </p:childTnLst>
                                </p:cTn>
                              </p:par>
                            </p:childTnLst>
                          </p:cTn>
                        </p:par>
                        <p:par>
                          <p:cTn id="29" fill="hold">
                            <p:stCondLst>
                              <p:cond delay="1000"/>
                            </p:stCondLst>
                            <p:childTnLst>
                              <p:par>
                                <p:cTn id="30" presetID="1" presetClass="entr" presetSubtype="0" fill="hold" grpId="0" nodeType="afterEffect">
                                  <p:stCondLst>
                                    <p:cond delay="50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 på Internett 4" title="Den norske modellen">
            <a:hlinkClick r:id="" action="ppaction://media"/>
            <a:extLst>
              <a:ext uri="{FF2B5EF4-FFF2-40B4-BE49-F238E27FC236}">
                <a16:creationId xmlns:a16="http://schemas.microsoft.com/office/drawing/2014/main" id="{37F1151A-399E-406E-AB8F-783289DF619A}"/>
              </a:ext>
            </a:extLst>
          </p:cNvPr>
          <p:cNvPicPr>
            <a:picLocks noGrp="1" noRot="1" noChangeAspect="1"/>
          </p:cNvPicPr>
          <p:nvPr>
            <p:ph idx="1"/>
            <a:videoFile r:link="rId1"/>
          </p:nvPr>
        </p:nvPicPr>
        <p:blipFill>
          <a:blip r:embed="rId4"/>
          <a:stretch>
            <a:fillRect/>
          </a:stretch>
        </p:blipFill>
        <p:spPr>
          <a:xfrm>
            <a:off x="1983766" y="1410399"/>
            <a:ext cx="8521423" cy="4814344"/>
          </a:xfrm>
          <a:prstGeom prst="rect">
            <a:avLst/>
          </a:prstGeom>
          <a:ln>
            <a:noFill/>
          </a:ln>
          <a:effectLst>
            <a:softEdge rad="112500"/>
          </a:effectLst>
        </p:spPr>
      </p:pic>
      <p:sp>
        <p:nvSpPr>
          <p:cNvPr id="3" name="Tittel 2">
            <a:extLst>
              <a:ext uri="{FF2B5EF4-FFF2-40B4-BE49-F238E27FC236}">
                <a16:creationId xmlns:a16="http://schemas.microsoft.com/office/drawing/2014/main" id="{3DD0880F-A460-4FF9-AB9A-6EF8299D923D}"/>
              </a:ext>
            </a:extLst>
          </p:cNvPr>
          <p:cNvSpPr>
            <a:spLocks noGrp="1"/>
          </p:cNvSpPr>
          <p:nvPr>
            <p:ph type="title"/>
          </p:nvPr>
        </p:nvSpPr>
        <p:spPr>
          <a:xfrm>
            <a:off x="0" y="633257"/>
            <a:ext cx="10248993" cy="608525"/>
          </a:xfrm>
        </p:spPr>
        <p:txBody>
          <a:bodyPr/>
          <a:lstStyle/>
          <a:p>
            <a:r>
              <a:rPr lang="nb-NO"/>
              <a:t>Den norske modellen</a:t>
            </a:r>
          </a:p>
        </p:txBody>
      </p:sp>
      <p:sp>
        <p:nvSpPr>
          <p:cNvPr id="4" name="Plassholder for lysbildenummer 3">
            <a:extLst>
              <a:ext uri="{FF2B5EF4-FFF2-40B4-BE49-F238E27FC236}">
                <a16:creationId xmlns:a16="http://schemas.microsoft.com/office/drawing/2014/main" id="{D0ACD3DC-725B-4E79-BC18-368329E7BF3B}"/>
              </a:ext>
            </a:extLst>
          </p:cNvPr>
          <p:cNvSpPr>
            <a:spLocks noGrp="1"/>
          </p:cNvSpPr>
          <p:nvPr>
            <p:ph type="sldNum" sz="quarter" idx="4"/>
          </p:nvPr>
        </p:nvSpPr>
        <p:spPr/>
        <p:txBody>
          <a:bodyPr/>
          <a:lstStyle/>
          <a:p>
            <a:fld id="{4CA162D6-F00B-4378-A732-E7D904156DA2}" type="slidenum">
              <a:rPr lang="en-US" smtClean="0"/>
              <a:pPr/>
              <a:t>41</a:t>
            </a:fld>
            <a:endParaRPr lang="en-US"/>
          </a:p>
        </p:txBody>
      </p:sp>
    </p:spTree>
    <p:extLst>
      <p:ext uri="{BB962C8B-B14F-4D97-AF65-F5344CB8AC3E}">
        <p14:creationId xmlns:p14="http://schemas.microsoft.com/office/powerpoint/2010/main" val="108407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F748519-7771-6340-9F52-551728C7AA96}"/>
              </a:ext>
            </a:extLst>
          </p:cNvPr>
          <p:cNvSpPr/>
          <p:nvPr/>
        </p:nvSpPr>
        <p:spPr>
          <a:xfrm>
            <a:off x="1928861" y="941566"/>
            <a:ext cx="8568000" cy="4968000"/>
          </a:xfrm>
          <a:prstGeom prst="rect">
            <a:avLst/>
          </a:prstGeom>
          <a:solidFill>
            <a:schemeClr val="tx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300"/>
          </a:p>
          <a:p>
            <a:pPr algn="ctr"/>
            <a:r>
              <a:rPr lang="nb-NO" sz="2400"/>
              <a:t>LOVER</a:t>
            </a:r>
          </a:p>
          <a:p>
            <a:pPr algn="ctr"/>
            <a:r>
              <a:rPr lang="nb-NO" sz="1800"/>
              <a:t>Arbeidsmiljølov, ferielov mv </a:t>
            </a:r>
            <a:r>
              <a:rPr lang="nb-NO" sz="1800" b="1">
                <a:sym typeface="Symbol" pitchFamily="2" charset="2"/>
              </a:rPr>
              <a:t></a:t>
            </a:r>
            <a:r>
              <a:rPr lang="nb-NO" sz="1800"/>
              <a:t>  Norsk og internasjonal rettspraksis</a:t>
            </a:r>
          </a:p>
        </p:txBody>
      </p:sp>
      <p:grpSp>
        <p:nvGrpSpPr>
          <p:cNvPr id="15" name="Gruppe 14">
            <a:extLst>
              <a:ext uri="{FF2B5EF4-FFF2-40B4-BE49-F238E27FC236}">
                <a16:creationId xmlns:a16="http://schemas.microsoft.com/office/drawing/2014/main" id="{D3D8B6D0-511C-D84A-8913-F54CB2854EC2}"/>
              </a:ext>
            </a:extLst>
          </p:cNvPr>
          <p:cNvGrpSpPr/>
          <p:nvPr/>
        </p:nvGrpSpPr>
        <p:grpSpPr>
          <a:xfrm>
            <a:off x="2256183" y="1849342"/>
            <a:ext cx="7921487" cy="4068000"/>
            <a:chOff x="2256183" y="1849342"/>
            <a:chExt cx="7921487" cy="4068000"/>
          </a:xfrm>
        </p:grpSpPr>
        <p:sp>
          <p:nvSpPr>
            <p:cNvPr id="6" name="Rektangel 5">
              <a:extLst>
                <a:ext uri="{FF2B5EF4-FFF2-40B4-BE49-F238E27FC236}">
                  <a16:creationId xmlns:a16="http://schemas.microsoft.com/office/drawing/2014/main" id="{58D79762-F7DD-0744-B70B-E2D299E5D6BD}"/>
                </a:ext>
              </a:extLst>
            </p:cNvPr>
            <p:cNvSpPr/>
            <p:nvPr/>
          </p:nvSpPr>
          <p:spPr>
            <a:xfrm>
              <a:off x="2256183" y="1849342"/>
              <a:ext cx="7921487" cy="4068000"/>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300"/>
            </a:p>
            <a:p>
              <a:pPr algn="ctr"/>
              <a:r>
                <a:rPr lang="nb-NO" sz="2400"/>
                <a:t>SENTRAL TARIFFAVTALE</a:t>
              </a:r>
            </a:p>
          </p:txBody>
        </p:sp>
        <p:sp>
          <p:nvSpPr>
            <p:cNvPr id="10" name="Rektangel 9">
              <a:extLst>
                <a:ext uri="{FF2B5EF4-FFF2-40B4-BE49-F238E27FC236}">
                  <a16:creationId xmlns:a16="http://schemas.microsoft.com/office/drawing/2014/main" id="{5B1CB218-F9EE-BE47-8E1C-CF1349433AAE}"/>
                </a:ext>
              </a:extLst>
            </p:cNvPr>
            <p:cNvSpPr/>
            <p:nvPr/>
          </p:nvSpPr>
          <p:spPr>
            <a:xfrm>
              <a:off x="2388042" y="2330176"/>
              <a:ext cx="7675200" cy="727984"/>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sz="1800"/>
                <a:t>Hovedavtale</a:t>
              </a:r>
            </a:p>
          </p:txBody>
        </p:sp>
        <p:sp>
          <p:nvSpPr>
            <p:cNvPr id="11" name="Rektangel 10">
              <a:extLst>
                <a:ext uri="{FF2B5EF4-FFF2-40B4-BE49-F238E27FC236}">
                  <a16:creationId xmlns:a16="http://schemas.microsoft.com/office/drawing/2014/main" id="{45D89B37-CC90-4742-A6CA-8D945F95E9F1}"/>
                </a:ext>
              </a:extLst>
            </p:cNvPr>
            <p:cNvSpPr/>
            <p:nvPr/>
          </p:nvSpPr>
          <p:spPr>
            <a:xfrm>
              <a:off x="2507311" y="2722880"/>
              <a:ext cx="7416000" cy="335280"/>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sz="1800"/>
                <a:t>Overenskomster</a:t>
              </a:r>
            </a:p>
          </p:txBody>
        </p:sp>
        <p:sp>
          <p:nvSpPr>
            <p:cNvPr id="13" name="Rektangel 12">
              <a:extLst>
                <a:ext uri="{FF2B5EF4-FFF2-40B4-BE49-F238E27FC236}">
                  <a16:creationId xmlns:a16="http://schemas.microsoft.com/office/drawing/2014/main" id="{35A2863B-972C-4F4A-812C-339C432275E9}"/>
                </a:ext>
              </a:extLst>
            </p:cNvPr>
            <p:cNvSpPr/>
            <p:nvPr/>
          </p:nvSpPr>
          <p:spPr>
            <a:xfrm>
              <a:off x="2306983" y="3037612"/>
              <a:ext cx="7807059"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 name="Plassholder for lysbildenummer 1">
            <a:extLst>
              <a:ext uri="{FF2B5EF4-FFF2-40B4-BE49-F238E27FC236}">
                <a16:creationId xmlns:a16="http://schemas.microsoft.com/office/drawing/2014/main" id="{333D78B7-1DED-9045-B690-0F2A3752440A}"/>
              </a:ext>
            </a:extLst>
          </p:cNvPr>
          <p:cNvSpPr>
            <a:spLocks noGrp="1"/>
          </p:cNvSpPr>
          <p:nvPr>
            <p:ph type="sldNum" sz="quarter" idx="4"/>
          </p:nvPr>
        </p:nvSpPr>
        <p:spPr/>
        <p:txBody>
          <a:bodyPr/>
          <a:lstStyle/>
          <a:p>
            <a:fld id="{4CA162D6-F00B-4378-A732-E7D904156DA2}" type="slidenum">
              <a:rPr lang="en-US" smtClean="0"/>
              <a:pPr/>
              <a:t>42</a:t>
            </a:fld>
            <a:endParaRPr lang="en-US"/>
          </a:p>
        </p:txBody>
      </p:sp>
      <p:sp>
        <p:nvSpPr>
          <p:cNvPr id="7" name="Rektangel 6">
            <a:extLst>
              <a:ext uri="{FF2B5EF4-FFF2-40B4-BE49-F238E27FC236}">
                <a16:creationId xmlns:a16="http://schemas.microsoft.com/office/drawing/2014/main" id="{5D08CB5A-A983-FC4D-A114-8F00C1957DF7}"/>
              </a:ext>
            </a:extLst>
          </p:cNvPr>
          <p:cNvSpPr/>
          <p:nvPr/>
        </p:nvSpPr>
        <p:spPr>
          <a:xfrm>
            <a:off x="2583733" y="3227657"/>
            <a:ext cx="7271468" cy="2664000"/>
          </a:xfrm>
          <a:prstGeom prst="rect">
            <a:avLst/>
          </a:prstGeom>
          <a:solidFill>
            <a:schemeClr val="tx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300"/>
          </a:p>
          <a:p>
            <a:pPr algn="ctr"/>
            <a:r>
              <a:rPr lang="nb-NO" sz="2400"/>
              <a:t>SÆRAVTALER</a:t>
            </a:r>
          </a:p>
          <a:p>
            <a:pPr algn="ctr"/>
            <a:r>
              <a:rPr lang="nb-NO" sz="1800"/>
              <a:t>Tjenestereiser, velferdspermisjon, fleksitid mv</a:t>
            </a:r>
          </a:p>
        </p:txBody>
      </p:sp>
      <p:sp>
        <p:nvSpPr>
          <p:cNvPr id="8" name="Rektangel 7">
            <a:extLst>
              <a:ext uri="{FF2B5EF4-FFF2-40B4-BE49-F238E27FC236}">
                <a16:creationId xmlns:a16="http://schemas.microsoft.com/office/drawing/2014/main" id="{F301512A-479A-DC4E-B437-BA68933F5AD8}"/>
              </a:ext>
            </a:extLst>
          </p:cNvPr>
          <p:cNvSpPr/>
          <p:nvPr/>
        </p:nvSpPr>
        <p:spPr>
          <a:xfrm>
            <a:off x="2885654" y="4144937"/>
            <a:ext cx="6660000" cy="1764629"/>
          </a:xfrm>
          <a:prstGeom prst="rect">
            <a:avLst/>
          </a:prstGeom>
          <a:solidFill>
            <a:schemeClr val="tx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300"/>
          </a:p>
          <a:p>
            <a:pPr algn="ctr"/>
            <a:r>
              <a:rPr lang="nb-NO" sz="2400"/>
              <a:t>INDIVIDUELL ARBEIDSAVTALE</a:t>
            </a:r>
          </a:p>
        </p:txBody>
      </p:sp>
      <p:cxnSp>
        <p:nvCxnSpPr>
          <p:cNvPr id="4" name="Rett linje 3">
            <a:extLst>
              <a:ext uri="{FF2B5EF4-FFF2-40B4-BE49-F238E27FC236}">
                <a16:creationId xmlns:a16="http://schemas.microsoft.com/office/drawing/2014/main" id="{9E48DD84-64EF-5E43-A48D-AABC06666447}"/>
              </a:ext>
            </a:extLst>
          </p:cNvPr>
          <p:cNvCxnSpPr/>
          <p:nvPr/>
        </p:nvCxnSpPr>
        <p:spPr>
          <a:xfrm>
            <a:off x="1667124" y="5885953"/>
            <a:ext cx="9084365"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55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6">
            <a:extLst>
              <a:ext uri="{FF2B5EF4-FFF2-40B4-BE49-F238E27FC236}">
                <a16:creationId xmlns:a16="http://schemas.microsoft.com/office/drawing/2014/main" id="{75A6B686-32F0-A340-A167-9CB498F9002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35" r="2635"/>
          <a:stretch>
            <a:fillRect/>
          </a:stretch>
        </p:blipFill>
        <p:spPr/>
      </p:pic>
      <p:sp>
        <p:nvSpPr>
          <p:cNvPr id="3" name="Plassholder for lysbildenummer 2">
            <a:extLst>
              <a:ext uri="{FF2B5EF4-FFF2-40B4-BE49-F238E27FC236}">
                <a16:creationId xmlns:a16="http://schemas.microsoft.com/office/drawing/2014/main" id="{24926E4A-6EDD-824E-8CAF-E21275140C3A}"/>
              </a:ext>
            </a:extLst>
          </p:cNvPr>
          <p:cNvSpPr>
            <a:spLocks noGrp="1"/>
          </p:cNvSpPr>
          <p:nvPr>
            <p:ph type="sldNum" sz="quarter" idx="12"/>
          </p:nvPr>
        </p:nvSpPr>
        <p:spPr/>
        <p:txBody>
          <a:bodyPr/>
          <a:lstStyle/>
          <a:p>
            <a:fld id="{4CA162D6-F00B-4378-A732-E7D904156DA2}" type="slidenum">
              <a:rPr lang="en-US" smtClean="0"/>
              <a:t>43</a:t>
            </a:fld>
            <a:endParaRPr lang="en-US"/>
          </a:p>
        </p:txBody>
      </p:sp>
      <p:sp>
        <p:nvSpPr>
          <p:cNvPr id="5" name="Tittel 4">
            <a:extLst>
              <a:ext uri="{FF2B5EF4-FFF2-40B4-BE49-F238E27FC236}">
                <a16:creationId xmlns:a16="http://schemas.microsoft.com/office/drawing/2014/main" id="{EDEFA528-5BA9-6E4F-A06F-07FBEAB8DC41}"/>
              </a:ext>
            </a:extLst>
          </p:cNvPr>
          <p:cNvSpPr>
            <a:spLocks noGrp="1"/>
          </p:cNvSpPr>
          <p:nvPr>
            <p:ph type="title"/>
          </p:nvPr>
        </p:nvSpPr>
        <p:spPr>
          <a:xfrm>
            <a:off x="1" y="801874"/>
            <a:ext cx="5151221" cy="608525"/>
          </a:xfrm>
        </p:spPr>
        <p:txBody>
          <a:bodyPr/>
          <a:lstStyle/>
          <a:p>
            <a:r>
              <a:rPr lang="nb-NO"/>
              <a:t>Lovverket</a:t>
            </a:r>
          </a:p>
        </p:txBody>
      </p:sp>
      <p:sp>
        <p:nvSpPr>
          <p:cNvPr id="6" name="Plassholder for tekst 5">
            <a:extLst>
              <a:ext uri="{FF2B5EF4-FFF2-40B4-BE49-F238E27FC236}">
                <a16:creationId xmlns:a16="http://schemas.microsoft.com/office/drawing/2014/main" id="{C5F9C66A-EF76-7042-838F-F6B738E7DA83}"/>
              </a:ext>
            </a:extLst>
          </p:cNvPr>
          <p:cNvSpPr>
            <a:spLocks noGrp="1"/>
          </p:cNvSpPr>
          <p:nvPr>
            <p:ph type="body" sz="quarter" idx="14"/>
          </p:nvPr>
        </p:nvSpPr>
        <p:spPr/>
        <p:txBody>
          <a:bodyPr/>
          <a:lstStyle/>
          <a:p>
            <a:endParaRPr lang="nb-NO"/>
          </a:p>
        </p:txBody>
      </p:sp>
      <p:sp>
        <p:nvSpPr>
          <p:cNvPr id="9" name="Plassholder for innhold 1">
            <a:extLst>
              <a:ext uri="{FF2B5EF4-FFF2-40B4-BE49-F238E27FC236}">
                <a16:creationId xmlns:a16="http://schemas.microsoft.com/office/drawing/2014/main" id="{31868A17-926A-FF47-9CC4-B9ECE74494D4}"/>
              </a:ext>
            </a:extLst>
          </p:cNvPr>
          <p:cNvSpPr>
            <a:spLocks noGrp="1"/>
          </p:cNvSpPr>
          <p:nvPr>
            <p:ph idx="1"/>
          </p:nvPr>
        </p:nvSpPr>
        <p:spPr>
          <a:xfrm>
            <a:off x="1084506" y="1473014"/>
            <a:ext cx="6173544" cy="4940984"/>
          </a:xfrm>
        </p:spPr>
        <p:txBody>
          <a:bodyPr vert="horz" lIns="0" tIns="0" rIns="0" bIns="0" rtlCol="0" anchor="t">
            <a:normAutofit/>
          </a:bodyPr>
          <a:lstStyle/>
          <a:p>
            <a:pPr marL="0" indent="0">
              <a:buNone/>
            </a:pPr>
            <a:r>
              <a:rPr lang="nb-NO">
                <a:solidFill>
                  <a:schemeClr val="tx2"/>
                </a:solidFill>
              </a:rPr>
              <a:t>Arbeidsmiljøloven</a:t>
            </a:r>
            <a:r>
              <a:rPr lang="en-US" sz="2000"/>
              <a:t>​</a:t>
            </a:r>
          </a:p>
          <a:p>
            <a:pPr marL="179705" indent="-179705"/>
            <a:r>
              <a:rPr lang="nb-NO" sz="2000" b="1"/>
              <a:t>Vernelov </a:t>
            </a:r>
            <a:r>
              <a:rPr lang="nb-NO" sz="2000"/>
              <a:t>- kan ikke fravikes ved avtale til ugunst for arbeidstaker, med mindre det er særskilt fastsatt</a:t>
            </a:r>
            <a:endParaRPr lang="en-US" sz="2000">
              <a:cs typeface="Arial"/>
            </a:endParaRPr>
          </a:p>
          <a:p>
            <a:pPr marL="179705" indent="-179705"/>
            <a:r>
              <a:rPr lang="nb-NO" sz="2000" b="1"/>
              <a:t>Inneholder regler om blant annet:</a:t>
            </a:r>
            <a:r>
              <a:rPr lang="en-US" sz="2000"/>
              <a:t>​</a:t>
            </a:r>
          </a:p>
          <a:p>
            <a:pPr marL="177800" lvl="1" indent="0">
              <a:buClr>
                <a:schemeClr val="bg2"/>
              </a:buClr>
              <a:buNone/>
            </a:pPr>
            <a:r>
              <a:rPr lang="en-US" sz="2000">
                <a:cs typeface="Arial"/>
              </a:rPr>
              <a:t>- </a:t>
            </a:r>
            <a:r>
              <a:rPr lang="en-US" sz="2000" err="1">
                <a:cs typeface="Arial"/>
              </a:rPr>
              <a:t>arbeidsgivers</a:t>
            </a:r>
            <a:r>
              <a:rPr lang="en-US" sz="2000">
                <a:cs typeface="Arial"/>
              </a:rPr>
              <a:t> og </a:t>
            </a:r>
            <a:r>
              <a:rPr lang="en-US" sz="2000" err="1">
                <a:cs typeface="Arial"/>
              </a:rPr>
              <a:t>arbeidstakers</a:t>
            </a:r>
            <a:r>
              <a:rPr lang="en-US" sz="2000">
                <a:cs typeface="Arial"/>
              </a:rPr>
              <a:t> </a:t>
            </a:r>
            <a:r>
              <a:rPr lang="en-US" sz="2000" err="1">
                <a:cs typeface="Arial"/>
              </a:rPr>
              <a:t>plikter</a:t>
            </a:r>
            <a:r>
              <a:rPr lang="en-US" sz="2000">
                <a:cs typeface="Arial"/>
              </a:rPr>
              <a:t> </a:t>
            </a:r>
            <a:r>
              <a:rPr lang="en-US" sz="2000" err="1">
                <a:cs typeface="Arial"/>
              </a:rPr>
              <a:t>kap</a:t>
            </a:r>
            <a:r>
              <a:rPr lang="en-US" sz="2000">
                <a:cs typeface="Arial"/>
              </a:rPr>
              <a:t> 2</a:t>
            </a:r>
          </a:p>
          <a:p>
            <a:pPr marL="177800" lvl="1" indent="0">
              <a:buClr>
                <a:schemeClr val="bg2"/>
              </a:buClr>
              <a:buNone/>
            </a:pPr>
            <a:r>
              <a:rPr lang="nb-NO" sz="2000"/>
              <a:t>- arbeidsmiljø – fysisk og psykisk</a:t>
            </a:r>
            <a:r>
              <a:rPr lang="en-US" sz="2000"/>
              <a:t>​ </a:t>
            </a:r>
            <a:r>
              <a:rPr lang="en-US" sz="2000" err="1"/>
              <a:t>kap</a:t>
            </a:r>
            <a:r>
              <a:rPr lang="en-US" sz="2000"/>
              <a:t> 4</a:t>
            </a:r>
            <a:endParaRPr lang="en-US" sz="2000">
              <a:cs typeface="Arial"/>
            </a:endParaRPr>
          </a:p>
          <a:p>
            <a:pPr marL="177800" lvl="1" indent="0">
              <a:buClr>
                <a:schemeClr val="bg2"/>
              </a:buClr>
              <a:buNone/>
            </a:pPr>
            <a:r>
              <a:rPr lang="nb-NO" sz="2000"/>
              <a:t>- informasjon og drøfting</a:t>
            </a:r>
            <a:r>
              <a:rPr lang="en-US" sz="2000"/>
              <a:t>​ </a:t>
            </a:r>
            <a:r>
              <a:rPr lang="en-US" sz="2000" err="1"/>
              <a:t>kap</a:t>
            </a:r>
            <a:r>
              <a:rPr lang="en-US" sz="2000"/>
              <a:t> 8</a:t>
            </a:r>
            <a:endParaRPr lang="en-US" sz="2000">
              <a:cs typeface="Arial"/>
            </a:endParaRPr>
          </a:p>
          <a:p>
            <a:pPr marL="177800" lvl="1" indent="0">
              <a:buClr>
                <a:schemeClr val="bg2"/>
              </a:buClr>
              <a:buNone/>
            </a:pPr>
            <a:r>
              <a:rPr lang="nb-NO" sz="2000"/>
              <a:t>- arbeidstid og hviletid</a:t>
            </a:r>
            <a:r>
              <a:rPr lang="en-US" sz="2000"/>
              <a:t>​</a:t>
            </a:r>
            <a:r>
              <a:rPr lang="nb-NO" sz="2000"/>
              <a:t>​ </a:t>
            </a:r>
            <a:r>
              <a:rPr lang="nb-NO" sz="2000" err="1"/>
              <a:t>kap</a:t>
            </a:r>
            <a:r>
              <a:rPr lang="nb-NO" sz="2000"/>
              <a:t> 10</a:t>
            </a:r>
            <a:endParaRPr lang="nb-NO" sz="2000">
              <a:cs typeface="Arial"/>
            </a:endParaRPr>
          </a:p>
          <a:p>
            <a:pPr marL="177800" lvl="1" indent="0">
              <a:buClr>
                <a:schemeClr val="bg2"/>
              </a:buClr>
              <a:buNone/>
            </a:pPr>
            <a:r>
              <a:rPr lang="nb-NO" sz="2000"/>
              <a:t>- ansettelse</a:t>
            </a:r>
            <a:r>
              <a:rPr lang="en-US" sz="2000"/>
              <a:t>​ </a:t>
            </a:r>
            <a:r>
              <a:rPr lang="en-US" sz="2000" err="1"/>
              <a:t>kap</a:t>
            </a:r>
            <a:r>
              <a:rPr lang="en-US" sz="2000"/>
              <a:t> 14</a:t>
            </a:r>
            <a:endParaRPr lang="en-US" sz="2000">
              <a:cs typeface="Arial"/>
            </a:endParaRPr>
          </a:p>
          <a:p>
            <a:pPr marL="177800" lvl="1" indent="0">
              <a:buClr>
                <a:schemeClr val="bg2"/>
              </a:buClr>
              <a:buNone/>
            </a:pPr>
            <a:r>
              <a:rPr lang="nb-NO" sz="2000"/>
              <a:t>- oppsigelse </a:t>
            </a:r>
            <a:r>
              <a:rPr lang="nb-NO" sz="2000" err="1"/>
              <a:t>kap</a:t>
            </a:r>
            <a:r>
              <a:rPr lang="nb-NO" sz="2000"/>
              <a:t> 15</a:t>
            </a:r>
          </a:p>
          <a:p>
            <a:pPr marL="177800" lvl="1" indent="0">
              <a:buClr>
                <a:schemeClr val="bg2"/>
              </a:buClr>
              <a:buNone/>
            </a:pPr>
            <a:r>
              <a:rPr lang="nb-NO" sz="2000">
                <a:cs typeface="Arial"/>
              </a:rPr>
              <a:t>- HMS, BHT, verneombud, AMU </a:t>
            </a:r>
            <a:r>
              <a:rPr lang="nb-NO" sz="2000" err="1">
                <a:cs typeface="Arial"/>
              </a:rPr>
              <a:t>kap</a:t>
            </a:r>
            <a:r>
              <a:rPr lang="nb-NO" sz="2000">
                <a:cs typeface="Arial"/>
              </a:rPr>
              <a:t> 3,6 og 7</a:t>
            </a:r>
            <a:endParaRPr lang="en-US" sz="2000">
              <a:cs typeface="Arial"/>
            </a:endParaRPr>
          </a:p>
          <a:p>
            <a:pPr marL="179705" indent="-179705"/>
            <a:endParaRPr lang="nb-NO">
              <a:cs typeface="Arial"/>
            </a:endParaRPr>
          </a:p>
        </p:txBody>
      </p:sp>
    </p:spTree>
    <p:extLst>
      <p:ext uri="{BB962C8B-B14F-4D97-AF65-F5344CB8AC3E}">
        <p14:creationId xmlns:p14="http://schemas.microsoft.com/office/powerpoint/2010/main" val="4216220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p:cNvPicPr>
            <a:picLocks noGrp="1" noChangeAspect="1"/>
          </p:cNvPicPr>
          <p:nvPr>
            <p:ph type="pic" sz="quarter" idx="13"/>
          </p:nvPr>
        </p:nvPicPr>
        <p:blipFill rotWithShape="1">
          <a:blip r:embed="rId3"/>
          <a:srcRect l="11594" t="14196" r="26132" b="9071"/>
          <a:stretch/>
        </p:blipFill>
        <p:spPr>
          <a:xfrm>
            <a:off x="6625590" y="-22860"/>
            <a:ext cx="5566410" cy="6858000"/>
          </a:xfrm>
          <a:prstGeom prst="rect">
            <a:avLst/>
          </a:prstGeom>
        </p:spPr>
      </p:pic>
      <p:sp>
        <p:nvSpPr>
          <p:cNvPr id="3" name="Plassholder for lysbildenummer 2">
            <a:extLst>
              <a:ext uri="{FF2B5EF4-FFF2-40B4-BE49-F238E27FC236}">
                <a16:creationId xmlns:a16="http://schemas.microsoft.com/office/drawing/2014/main" id="{24926E4A-6EDD-824E-8CAF-E21275140C3A}"/>
              </a:ext>
            </a:extLst>
          </p:cNvPr>
          <p:cNvSpPr>
            <a:spLocks noGrp="1"/>
          </p:cNvSpPr>
          <p:nvPr>
            <p:ph type="sldNum" sz="quarter" idx="12"/>
          </p:nvPr>
        </p:nvSpPr>
        <p:spPr/>
        <p:txBody>
          <a:bodyPr/>
          <a:lstStyle/>
          <a:p>
            <a:fld id="{4CA162D6-F00B-4378-A732-E7D904156DA2}" type="slidenum">
              <a:rPr lang="en-US" smtClean="0"/>
              <a:t>44</a:t>
            </a:fld>
            <a:endParaRPr lang="en-US"/>
          </a:p>
        </p:txBody>
      </p:sp>
      <p:sp>
        <p:nvSpPr>
          <p:cNvPr id="5" name="Tittel 4">
            <a:extLst>
              <a:ext uri="{FF2B5EF4-FFF2-40B4-BE49-F238E27FC236}">
                <a16:creationId xmlns:a16="http://schemas.microsoft.com/office/drawing/2014/main" id="{EDEFA528-5BA9-6E4F-A06F-07FBEAB8DC41}"/>
              </a:ext>
            </a:extLst>
          </p:cNvPr>
          <p:cNvSpPr>
            <a:spLocks noGrp="1"/>
          </p:cNvSpPr>
          <p:nvPr>
            <p:ph type="title"/>
          </p:nvPr>
        </p:nvSpPr>
        <p:spPr>
          <a:xfrm>
            <a:off x="1" y="801874"/>
            <a:ext cx="5151221" cy="608525"/>
          </a:xfrm>
        </p:spPr>
        <p:txBody>
          <a:bodyPr/>
          <a:lstStyle/>
          <a:p>
            <a:r>
              <a:rPr lang="nb-NO"/>
              <a:t>Lovverket</a:t>
            </a:r>
          </a:p>
        </p:txBody>
      </p:sp>
      <p:sp>
        <p:nvSpPr>
          <p:cNvPr id="6" name="Plassholder for tekst 5">
            <a:extLst>
              <a:ext uri="{FF2B5EF4-FFF2-40B4-BE49-F238E27FC236}">
                <a16:creationId xmlns:a16="http://schemas.microsoft.com/office/drawing/2014/main" id="{C5F9C66A-EF76-7042-838F-F6B738E7DA83}"/>
              </a:ext>
            </a:extLst>
          </p:cNvPr>
          <p:cNvSpPr>
            <a:spLocks noGrp="1"/>
          </p:cNvSpPr>
          <p:nvPr>
            <p:ph type="body" sz="quarter" idx="14"/>
          </p:nvPr>
        </p:nvSpPr>
        <p:spPr>
          <a:xfrm>
            <a:off x="11310518" y="89813"/>
            <a:ext cx="748132" cy="712061"/>
          </a:xfrm>
        </p:spPr>
        <p:txBody>
          <a:bodyPr/>
          <a:lstStyle/>
          <a:p>
            <a:endParaRPr lang="nb-NO"/>
          </a:p>
        </p:txBody>
      </p:sp>
      <p:sp>
        <p:nvSpPr>
          <p:cNvPr id="9" name="Plassholder for innhold 1">
            <a:extLst>
              <a:ext uri="{FF2B5EF4-FFF2-40B4-BE49-F238E27FC236}">
                <a16:creationId xmlns:a16="http://schemas.microsoft.com/office/drawing/2014/main" id="{31868A17-926A-FF47-9CC4-B9ECE74494D4}"/>
              </a:ext>
            </a:extLst>
          </p:cNvPr>
          <p:cNvSpPr>
            <a:spLocks noGrp="1"/>
          </p:cNvSpPr>
          <p:nvPr>
            <p:ph idx="1"/>
          </p:nvPr>
        </p:nvSpPr>
        <p:spPr>
          <a:xfrm>
            <a:off x="1198806" y="1562998"/>
            <a:ext cx="5190564" cy="4940984"/>
          </a:xfrm>
        </p:spPr>
        <p:txBody>
          <a:bodyPr vert="horz" lIns="0" tIns="0" rIns="0" bIns="0" rtlCol="0" anchor="t">
            <a:normAutofit/>
          </a:bodyPr>
          <a:lstStyle/>
          <a:p>
            <a:pPr marL="0" indent="0">
              <a:buNone/>
            </a:pPr>
            <a:r>
              <a:rPr lang="nb-NO">
                <a:solidFill>
                  <a:schemeClr val="tx2"/>
                </a:solidFill>
              </a:rPr>
              <a:t>Annet aktuelt lovverk</a:t>
            </a:r>
            <a:endParaRPr lang="nb-NO">
              <a:solidFill>
                <a:schemeClr val="tx2"/>
              </a:solidFill>
              <a:cs typeface="Arial"/>
            </a:endParaRPr>
          </a:p>
          <a:p>
            <a:pPr marL="179705" indent="-179705"/>
            <a:r>
              <a:rPr lang="nb-NO" sz="2000"/>
              <a:t>Ferieloven </a:t>
            </a:r>
          </a:p>
          <a:p>
            <a:pPr marL="179705" indent="-179705"/>
            <a:r>
              <a:rPr lang="nb-NO" sz="2000"/>
              <a:t>Personopplysningsloven</a:t>
            </a:r>
          </a:p>
          <a:p>
            <a:pPr marL="179705" indent="-179705"/>
            <a:r>
              <a:rPr lang="nb-NO" sz="2000"/>
              <a:t>Permitteringslønnsloven</a:t>
            </a:r>
          </a:p>
          <a:p>
            <a:pPr marL="179705" indent="-179705"/>
            <a:r>
              <a:rPr lang="nb-NO" sz="2000"/>
              <a:t>Avtaleloven</a:t>
            </a:r>
          </a:p>
          <a:p>
            <a:pPr marL="179705" indent="-179705"/>
            <a:r>
              <a:rPr lang="nb-NO" sz="2000"/>
              <a:t>Likestillings- og diskrimineringsloven,</a:t>
            </a:r>
          </a:p>
          <a:p>
            <a:pPr marL="179705" indent="-179705"/>
            <a:r>
              <a:rPr lang="nb-NO" sz="2000"/>
              <a:t>Folketrygdloven</a:t>
            </a:r>
          </a:p>
          <a:p>
            <a:pPr marL="179705" indent="-179705"/>
            <a:r>
              <a:rPr lang="nb-NO" sz="2000"/>
              <a:t>Aksjeloven</a:t>
            </a:r>
          </a:p>
          <a:p>
            <a:pPr marL="179705" indent="-179705"/>
            <a:r>
              <a:rPr lang="nb-NO" sz="2000"/>
              <a:t>Tjenestepensjonsloven, m.m.</a:t>
            </a:r>
            <a:endParaRPr lang="nb-NO" sz="2000">
              <a:cs typeface="Arial"/>
            </a:endParaRPr>
          </a:p>
          <a:p>
            <a:pPr marL="179705" indent="-179705"/>
            <a:endParaRPr lang="nb-NO">
              <a:cs typeface="Arial"/>
            </a:endParaRPr>
          </a:p>
        </p:txBody>
      </p:sp>
    </p:spTree>
    <p:extLst>
      <p:ext uri="{BB962C8B-B14F-4D97-AF65-F5344CB8AC3E}">
        <p14:creationId xmlns:p14="http://schemas.microsoft.com/office/powerpoint/2010/main" val="588393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a:extLst>
              <a:ext uri="{FF2B5EF4-FFF2-40B4-BE49-F238E27FC236}">
                <a16:creationId xmlns:a16="http://schemas.microsoft.com/office/drawing/2014/main" id="{803FDAE8-63A4-3B4E-BC96-93D3C1B5285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886651" y="1754045"/>
            <a:ext cx="1836000" cy="2268000"/>
          </a:xfrm>
          <a:prstGeom prst="rect">
            <a:avLst/>
          </a:prstGeom>
        </p:spPr>
      </p:pic>
      <p:sp>
        <p:nvSpPr>
          <p:cNvPr id="3" name="Tittel 2">
            <a:extLst>
              <a:ext uri="{FF2B5EF4-FFF2-40B4-BE49-F238E27FC236}">
                <a16:creationId xmlns:a16="http://schemas.microsoft.com/office/drawing/2014/main" id="{9AFC9386-4D17-7148-8354-7E24D5049EF0}"/>
              </a:ext>
            </a:extLst>
          </p:cNvPr>
          <p:cNvSpPr>
            <a:spLocks noGrp="1"/>
          </p:cNvSpPr>
          <p:nvPr>
            <p:ph type="title"/>
          </p:nvPr>
        </p:nvSpPr>
        <p:spPr/>
        <p:txBody>
          <a:bodyPr/>
          <a:lstStyle/>
          <a:p>
            <a:r>
              <a:rPr lang="nb-NO"/>
              <a:t>Sentrale tariffavtaler</a:t>
            </a:r>
          </a:p>
        </p:txBody>
      </p:sp>
      <p:sp>
        <p:nvSpPr>
          <p:cNvPr id="4" name="Plassholder for lysbildenummer 3">
            <a:extLst>
              <a:ext uri="{FF2B5EF4-FFF2-40B4-BE49-F238E27FC236}">
                <a16:creationId xmlns:a16="http://schemas.microsoft.com/office/drawing/2014/main" id="{82C25D5E-F479-BB4D-9CA6-FF583EC5E001}"/>
              </a:ext>
            </a:extLst>
          </p:cNvPr>
          <p:cNvSpPr>
            <a:spLocks noGrp="1"/>
          </p:cNvSpPr>
          <p:nvPr>
            <p:ph type="sldNum" sz="quarter" idx="4"/>
          </p:nvPr>
        </p:nvSpPr>
        <p:spPr/>
        <p:txBody>
          <a:bodyPr/>
          <a:lstStyle/>
          <a:p>
            <a:fld id="{4CA162D6-F00B-4378-A732-E7D904156DA2}" type="slidenum">
              <a:rPr lang="en-US" smtClean="0"/>
              <a:pPr/>
              <a:t>45</a:t>
            </a:fld>
            <a:endParaRPr lang="en-US"/>
          </a:p>
        </p:txBody>
      </p:sp>
      <p:sp>
        <p:nvSpPr>
          <p:cNvPr id="19" name="Høyre klammeparentes 18">
            <a:extLst>
              <a:ext uri="{FF2B5EF4-FFF2-40B4-BE49-F238E27FC236}">
                <a16:creationId xmlns:a16="http://schemas.microsoft.com/office/drawing/2014/main" id="{55F5A2ED-94A0-E646-AF41-B70995810B04}"/>
              </a:ext>
            </a:extLst>
          </p:cNvPr>
          <p:cNvSpPr/>
          <p:nvPr/>
        </p:nvSpPr>
        <p:spPr>
          <a:xfrm rot="5400000">
            <a:off x="5868339" y="1442242"/>
            <a:ext cx="223186" cy="566853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20" name="TekstSylinder 19">
            <a:extLst>
              <a:ext uri="{FF2B5EF4-FFF2-40B4-BE49-F238E27FC236}">
                <a16:creationId xmlns:a16="http://schemas.microsoft.com/office/drawing/2014/main" id="{2D3A3A89-710B-8147-97C1-D15D871099CA}"/>
              </a:ext>
            </a:extLst>
          </p:cNvPr>
          <p:cNvSpPr txBox="1"/>
          <p:nvPr/>
        </p:nvSpPr>
        <p:spPr>
          <a:xfrm>
            <a:off x="3021183" y="4504535"/>
            <a:ext cx="5944121" cy="1328569"/>
          </a:xfrm>
          <a:prstGeom prst="rect">
            <a:avLst/>
          </a:prstGeom>
          <a:noFill/>
        </p:spPr>
        <p:txBody>
          <a:bodyPr wrap="square" rtlCol="0">
            <a:spAutoFit/>
          </a:bodyPr>
          <a:lstStyle/>
          <a:p>
            <a:pPr marL="184150" indent="-174625" algn="ctr">
              <a:spcAft>
                <a:spcPts val="1000"/>
              </a:spcAft>
              <a:buClr>
                <a:schemeClr val="tx2"/>
              </a:buClr>
              <a:buFont typeface="Arial" panose="020B0604020202020204" pitchFamily="34" charset="0"/>
              <a:buChar char="•"/>
            </a:pPr>
            <a:r>
              <a:rPr lang="nb-NO" sz="2400"/>
              <a:t>Kollektive avtaler</a:t>
            </a:r>
          </a:p>
          <a:p>
            <a:pPr marL="184150" indent="-174625" algn="ctr">
              <a:spcAft>
                <a:spcPts val="1000"/>
              </a:spcAft>
              <a:buClr>
                <a:schemeClr val="tx2"/>
              </a:buClr>
              <a:buFont typeface="Arial" panose="020B0604020202020204" pitchFamily="34" charset="0"/>
              <a:buChar char="•"/>
            </a:pPr>
            <a:r>
              <a:rPr lang="nb-NO" sz="2400"/>
              <a:t>Inngås mellom arbeidstakerorganisasjon og arbeidsgiverorganisasjon</a:t>
            </a:r>
          </a:p>
        </p:txBody>
      </p:sp>
      <p:pic>
        <p:nvPicPr>
          <p:cNvPr id="22" name="Bilde 21">
            <a:extLst>
              <a:ext uri="{FF2B5EF4-FFF2-40B4-BE49-F238E27FC236}">
                <a16:creationId xmlns:a16="http://schemas.microsoft.com/office/drawing/2014/main" id="{C4D594FE-E4E4-944B-B928-974AAC2041D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206627" y="1754045"/>
            <a:ext cx="1836000" cy="2268000"/>
          </a:xfrm>
          <a:prstGeom prst="rect">
            <a:avLst/>
          </a:prstGeom>
        </p:spPr>
      </p:pic>
      <p:sp>
        <p:nvSpPr>
          <p:cNvPr id="23" name="TekstSylinder 22">
            <a:extLst>
              <a:ext uri="{FF2B5EF4-FFF2-40B4-BE49-F238E27FC236}">
                <a16:creationId xmlns:a16="http://schemas.microsoft.com/office/drawing/2014/main" id="{CDBD0366-E42B-2449-B144-F7A10D508C35}"/>
              </a:ext>
            </a:extLst>
          </p:cNvPr>
          <p:cNvSpPr txBox="1"/>
          <p:nvPr/>
        </p:nvSpPr>
        <p:spPr>
          <a:xfrm>
            <a:off x="3308750" y="2658171"/>
            <a:ext cx="1643866" cy="769441"/>
          </a:xfrm>
          <a:prstGeom prst="rect">
            <a:avLst/>
          </a:prstGeom>
          <a:noFill/>
        </p:spPr>
        <p:txBody>
          <a:bodyPr wrap="square" rtlCol="0">
            <a:spAutoFit/>
          </a:bodyPr>
          <a:lstStyle/>
          <a:p>
            <a:pPr algn="ctr"/>
            <a:r>
              <a:rPr lang="nb-NO" sz="2200">
                <a:solidFill>
                  <a:schemeClr val="accent1">
                    <a:lumMod val="75000"/>
                    <a:lumOff val="25000"/>
                  </a:schemeClr>
                </a:solidFill>
              </a:rPr>
              <a:t>HOVED-AVTALE</a:t>
            </a:r>
          </a:p>
        </p:txBody>
      </p:sp>
      <p:sp>
        <p:nvSpPr>
          <p:cNvPr id="24" name="TekstSylinder 23">
            <a:extLst>
              <a:ext uri="{FF2B5EF4-FFF2-40B4-BE49-F238E27FC236}">
                <a16:creationId xmlns:a16="http://schemas.microsoft.com/office/drawing/2014/main" id="{19C9043A-0FDC-6042-8289-5F1BE3269A87}"/>
              </a:ext>
            </a:extLst>
          </p:cNvPr>
          <p:cNvSpPr txBox="1"/>
          <p:nvPr/>
        </p:nvSpPr>
        <p:spPr>
          <a:xfrm>
            <a:off x="6962196" y="2658171"/>
            <a:ext cx="1664591" cy="769441"/>
          </a:xfrm>
          <a:prstGeom prst="rect">
            <a:avLst/>
          </a:prstGeom>
          <a:noFill/>
        </p:spPr>
        <p:txBody>
          <a:bodyPr wrap="square" rtlCol="0">
            <a:spAutoFit/>
          </a:bodyPr>
          <a:lstStyle/>
          <a:p>
            <a:pPr algn="ctr"/>
            <a:r>
              <a:rPr lang="nb-NO" sz="2200">
                <a:solidFill>
                  <a:schemeClr val="accent1">
                    <a:lumMod val="75000"/>
                    <a:lumOff val="25000"/>
                  </a:schemeClr>
                </a:solidFill>
              </a:rPr>
              <a:t>OVERENS-KOMST</a:t>
            </a:r>
          </a:p>
        </p:txBody>
      </p:sp>
    </p:spTree>
    <p:extLst>
      <p:ext uri="{BB962C8B-B14F-4D97-AF65-F5344CB8AC3E}">
        <p14:creationId xmlns:p14="http://schemas.microsoft.com/office/powerpoint/2010/main" val="1194973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AFC9386-4D17-7148-8354-7E24D5049EF0}"/>
              </a:ext>
            </a:extLst>
          </p:cNvPr>
          <p:cNvSpPr>
            <a:spLocks noGrp="1"/>
          </p:cNvSpPr>
          <p:nvPr>
            <p:ph type="title"/>
          </p:nvPr>
        </p:nvSpPr>
        <p:spPr/>
        <p:txBody>
          <a:bodyPr/>
          <a:lstStyle/>
          <a:p>
            <a:r>
              <a:rPr lang="nb-NO"/>
              <a:t>Hovedavtale</a:t>
            </a:r>
          </a:p>
        </p:txBody>
      </p:sp>
      <p:sp>
        <p:nvSpPr>
          <p:cNvPr id="4" name="Plassholder for lysbildenummer 3">
            <a:extLst>
              <a:ext uri="{FF2B5EF4-FFF2-40B4-BE49-F238E27FC236}">
                <a16:creationId xmlns:a16="http://schemas.microsoft.com/office/drawing/2014/main" id="{82C25D5E-F479-BB4D-9CA6-FF583EC5E001}"/>
              </a:ext>
            </a:extLst>
          </p:cNvPr>
          <p:cNvSpPr>
            <a:spLocks noGrp="1"/>
          </p:cNvSpPr>
          <p:nvPr>
            <p:ph type="sldNum" sz="quarter" idx="4"/>
          </p:nvPr>
        </p:nvSpPr>
        <p:spPr/>
        <p:txBody>
          <a:bodyPr/>
          <a:lstStyle/>
          <a:p>
            <a:fld id="{4CA162D6-F00B-4378-A732-E7D904156DA2}" type="slidenum">
              <a:rPr lang="en-US" smtClean="0"/>
              <a:pPr/>
              <a:t>46</a:t>
            </a:fld>
            <a:endParaRPr lang="en-US"/>
          </a:p>
        </p:txBody>
      </p:sp>
      <p:sp>
        <p:nvSpPr>
          <p:cNvPr id="20" name="TekstSylinder 19">
            <a:extLst>
              <a:ext uri="{FF2B5EF4-FFF2-40B4-BE49-F238E27FC236}">
                <a16:creationId xmlns:a16="http://schemas.microsoft.com/office/drawing/2014/main" id="{2D3A3A89-710B-8147-97C1-D15D871099CA}"/>
              </a:ext>
            </a:extLst>
          </p:cNvPr>
          <p:cNvSpPr txBox="1"/>
          <p:nvPr/>
        </p:nvSpPr>
        <p:spPr>
          <a:xfrm>
            <a:off x="4263574" y="2119670"/>
            <a:ext cx="6397725" cy="3380413"/>
          </a:xfrm>
          <a:prstGeom prst="rect">
            <a:avLst/>
          </a:prstGeom>
          <a:noFill/>
        </p:spPr>
        <p:txBody>
          <a:bodyPr wrap="square" rtlCol="0">
            <a:spAutoFit/>
          </a:bodyPr>
          <a:lstStyle/>
          <a:p>
            <a:pPr marL="9525">
              <a:spcAft>
                <a:spcPts val="1000"/>
              </a:spcAft>
              <a:buClr>
                <a:schemeClr val="tx2"/>
              </a:buClr>
            </a:pPr>
            <a:r>
              <a:rPr lang="nb-NO" sz="2000">
                <a:solidFill>
                  <a:schemeClr val="tx2"/>
                </a:solidFill>
              </a:rPr>
              <a:t>«Arbeidslivets grunnlov»</a:t>
            </a:r>
          </a:p>
          <a:p>
            <a:pPr marL="184150" indent="-174625">
              <a:spcAft>
                <a:spcPts val="1000"/>
              </a:spcAft>
              <a:buClr>
                <a:schemeClr val="tx2"/>
              </a:buClr>
              <a:buFont typeface="Arial" panose="020B0604020202020204" pitchFamily="34" charset="0"/>
              <a:buChar char="•"/>
            </a:pPr>
            <a:r>
              <a:rPr lang="nb-NO" sz="2000"/>
              <a:t>Omhandler grunnleggende spilleregler, forhandlings- og samarbeidsformer</a:t>
            </a:r>
          </a:p>
          <a:p>
            <a:pPr marL="184150" indent="-174625">
              <a:spcAft>
                <a:spcPts val="1000"/>
              </a:spcAft>
              <a:buClr>
                <a:schemeClr val="tx2"/>
              </a:buClr>
              <a:buFont typeface="Arial" panose="020B0604020202020204" pitchFamily="34" charset="0"/>
              <a:buChar char="•"/>
            </a:pPr>
            <a:r>
              <a:rPr lang="nb-NO" sz="2000"/>
              <a:t>Gjelder kun arbeidstakere som har tariffavtale </a:t>
            </a:r>
          </a:p>
          <a:p>
            <a:pPr marL="184150" indent="-174625">
              <a:spcAft>
                <a:spcPts val="500"/>
              </a:spcAft>
              <a:buClr>
                <a:schemeClr val="tx2"/>
              </a:buClr>
              <a:buFont typeface="Arial" panose="020B0604020202020204" pitchFamily="34" charset="0"/>
              <a:buChar char="•"/>
            </a:pPr>
            <a:r>
              <a:rPr lang="nb-NO" sz="2000"/>
              <a:t>Er alltid del 1 i </a:t>
            </a:r>
            <a:r>
              <a:rPr lang="nb-NO" sz="2000" err="1"/>
              <a:t>FLTs</a:t>
            </a:r>
            <a:r>
              <a:rPr lang="nb-NO" sz="2000"/>
              <a:t> tariffavtaler:</a:t>
            </a:r>
          </a:p>
          <a:p>
            <a:pPr marL="361950" lvl="1" indent="-180975">
              <a:spcAft>
                <a:spcPts val="500"/>
              </a:spcAft>
              <a:buClr>
                <a:schemeClr val="tx1">
                  <a:lumMod val="50000"/>
                  <a:lumOff val="50000"/>
                </a:schemeClr>
              </a:buClr>
              <a:buFont typeface="Systemfont normal"/>
              <a:buChar char="-"/>
            </a:pPr>
            <a:r>
              <a:rPr lang="nb-NO" sz="1800"/>
              <a:t>Hovedavtalen LO – NHO (Arbeiderhovedavtalen)</a:t>
            </a:r>
          </a:p>
          <a:p>
            <a:pPr marL="361950" lvl="1" indent="-180975">
              <a:spcAft>
                <a:spcPts val="500"/>
              </a:spcAft>
              <a:buClr>
                <a:schemeClr val="tx1">
                  <a:lumMod val="50000"/>
                  <a:lumOff val="50000"/>
                </a:schemeClr>
              </a:buClr>
              <a:buFont typeface="Systemfont normal"/>
              <a:buChar char="-"/>
            </a:pPr>
            <a:r>
              <a:rPr lang="nb-NO" sz="1800"/>
              <a:t>Hovedavtalen HK/FLT – NHO</a:t>
            </a:r>
          </a:p>
          <a:p>
            <a:pPr marL="361950" lvl="1" indent="-180975">
              <a:spcAft>
                <a:spcPts val="500"/>
              </a:spcAft>
              <a:buClr>
                <a:schemeClr val="tx1">
                  <a:lumMod val="50000"/>
                  <a:lumOff val="50000"/>
                </a:schemeClr>
              </a:buClr>
              <a:buFont typeface="Systemfont normal"/>
              <a:buChar char="-"/>
            </a:pPr>
            <a:r>
              <a:rPr lang="nb-NO" sz="1800"/>
              <a:t>Hovedavtalen LO – ASVL</a:t>
            </a:r>
          </a:p>
          <a:p>
            <a:pPr marL="361950" lvl="1" indent="-180975">
              <a:spcAft>
                <a:spcPts val="1000"/>
              </a:spcAft>
              <a:buClr>
                <a:schemeClr val="tx1">
                  <a:lumMod val="50000"/>
                  <a:lumOff val="50000"/>
                </a:schemeClr>
              </a:buClr>
              <a:buFont typeface="Systemfont normal"/>
              <a:buChar char="-"/>
            </a:pPr>
            <a:r>
              <a:rPr lang="nb-NO" sz="1800"/>
              <a:t>Andre hovedavtaler (eks. Staten og Spekter)</a:t>
            </a:r>
          </a:p>
        </p:txBody>
      </p:sp>
      <p:pic>
        <p:nvPicPr>
          <p:cNvPr id="14" name="Bilde 13">
            <a:extLst>
              <a:ext uri="{FF2B5EF4-FFF2-40B4-BE49-F238E27FC236}">
                <a16:creationId xmlns:a16="http://schemas.microsoft.com/office/drawing/2014/main" id="{486BB042-CEE0-C447-8A17-0179D580B77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123826" y="1726434"/>
            <a:ext cx="2584573" cy="3636000"/>
          </a:xfrm>
          <a:prstGeom prst="rect">
            <a:avLst/>
          </a:prstGeom>
        </p:spPr>
      </p:pic>
      <p:sp>
        <p:nvSpPr>
          <p:cNvPr id="15" name="TekstSylinder 14">
            <a:extLst>
              <a:ext uri="{FF2B5EF4-FFF2-40B4-BE49-F238E27FC236}">
                <a16:creationId xmlns:a16="http://schemas.microsoft.com/office/drawing/2014/main" id="{5C28C6E7-40D3-E34F-A8F1-B1211CD3975E}"/>
              </a:ext>
            </a:extLst>
          </p:cNvPr>
          <p:cNvSpPr txBox="1"/>
          <p:nvPr/>
        </p:nvSpPr>
        <p:spPr>
          <a:xfrm>
            <a:off x="1286238" y="2640608"/>
            <a:ext cx="2260830" cy="2436564"/>
          </a:xfrm>
          <a:prstGeom prst="rect">
            <a:avLst/>
          </a:prstGeom>
          <a:noFill/>
        </p:spPr>
        <p:txBody>
          <a:bodyPr wrap="square" rtlCol="0">
            <a:spAutoFit/>
          </a:bodyPr>
          <a:lstStyle/>
          <a:p>
            <a:pPr algn="ctr">
              <a:spcAft>
                <a:spcPts val="1000"/>
              </a:spcAft>
            </a:pPr>
            <a:r>
              <a:rPr lang="nb-NO" sz="2200">
                <a:solidFill>
                  <a:schemeClr val="accent1">
                    <a:lumMod val="75000"/>
                    <a:lumOff val="25000"/>
                  </a:schemeClr>
                </a:solidFill>
              </a:rPr>
              <a:t>HOVEDAVTALE</a:t>
            </a:r>
          </a:p>
          <a:p>
            <a:pPr marL="628650" indent="-619125">
              <a:spcAft>
                <a:spcPts val="400"/>
              </a:spcAft>
            </a:pPr>
            <a:r>
              <a:rPr lang="nb-NO" sz="1600">
                <a:solidFill>
                  <a:schemeClr val="accent1"/>
                </a:solidFill>
              </a:rPr>
              <a:t>Del A:	Rettigheter og plikter</a:t>
            </a:r>
          </a:p>
          <a:p>
            <a:pPr marL="628650" indent="-619125">
              <a:spcAft>
                <a:spcPts val="400"/>
              </a:spcAft>
            </a:pPr>
            <a:r>
              <a:rPr lang="nb-NO" sz="1600">
                <a:solidFill>
                  <a:schemeClr val="accent1"/>
                </a:solidFill>
              </a:rPr>
              <a:t>Del B:	Samarbeids-avtalen</a:t>
            </a:r>
          </a:p>
          <a:p>
            <a:pPr marL="628650" indent="-619125">
              <a:spcAft>
                <a:spcPts val="400"/>
              </a:spcAft>
            </a:pPr>
            <a:r>
              <a:rPr lang="nb-NO" sz="1600">
                <a:solidFill>
                  <a:schemeClr val="accent1"/>
                </a:solidFill>
              </a:rPr>
              <a:t>Del C:	Tilleggsavtaler</a:t>
            </a:r>
          </a:p>
          <a:p>
            <a:pPr marL="628650" indent="-619125">
              <a:spcAft>
                <a:spcPts val="400"/>
              </a:spcAft>
            </a:pPr>
            <a:r>
              <a:rPr lang="nb-NO" sz="1600">
                <a:solidFill>
                  <a:schemeClr val="accent1"/>
                </a:solidFill>
              </a:rPr>
              <a:t>Del D:	Spesielle bestemmelser</a:t>
            </a:r>
          </a:p>
        </p:txBody>
      </p:sp>
    </p:spTree>
    <p:extLst>
      <p:ext uri="{BB962C8B-B14F-4D97-AF65-F5344CB8AC3E}">
        <p14:creationId xmlns:p14="http://schemas.microsoft.com/office/powerpoint/2010/main" val="3313140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AFC9386-4D17-7148-8354-7E24D5049EF0}"/>
              </a:ext>
            </a:extLst>
          </p:cNvPr>
          <p:cNvSpPr>
            <a:spLocks noGrp="1"/>
          </p:cNvSpPr>
          <p:nvPr>
            <p:ph type="title"/>
          </p:nvPr>
        </p:nvSpPr>
        <p:spPr/>
        <p:txBody>
          <a:bodyPr/>
          <a:lstStyle/>
          <a:p>
            <a:r>
              <a:rPr lang="nb-NO"/>
              <a:t>Overenskomst</a:t>
            </a:r>
          </a:p>
        </p:txBody>
      </p:sp>
      <p:sp>
        <p:nvSpPr>
          <p:cNvPr id="4" name="Plassholder for lysbildenummer 3">
            <a:extLst>
              <a:ext uri="{FF2B5EF4-FFF2-40B4-BE49-F238E27FC236}">
                <a16:creationId xmlns:a16="http://schemas.microsoft.com/office/drawing/2014/main" id="{82C25D5E-F479-BB4D-9CA6-FF583EC5E001}"/>
              </a:ext>
            </a:extLst>
          </p:cNvPr>
          <p:cNvSpPr>
            <a:spLocks noGrp="1"/>
          </p:cNvSpPr>
          <p:nvPr>
            <p:ph type="sldNum" sz="quarter" idx="4"/>
          </p:nvPr>
        </p:nvSpPr>
        <p:spPr/>
        <p:txBody>
          <a:bodyPr/>
          <a:lstStyle/>
          <a:p>
            <a:fld id="{4CA162D6-F00B-4378-A732-E7D904156DA2}" type="slidenum">
              <a:rPr lang="en-US" smtClean="0"/>
              <a:pPr/>
              <a:t>47</a:t>
            </a:fld>
            <a:endParaRPr lang="en-US"/>
          </a:p>
        </p:txBody>
      </p:sp>
      <p:sp>
        <p:nvSpPr>
          <p:cNvPr id="20" name="TekstSylinder 19">
            <a:extLst>
              <a:ext uri="{FF2B5EF4-FFF2-40B4-BE49-F238E27FC236}">
                <a16:creationId xmlns:a16="http://schemas.microsoft.com/office/drawing/2014/main" id="{2D3A3A89-710B-8147-97C1-D15D871099CA}"/>
              </a:ext>
            </a:extLst>
          </p:cNvPr>
          <p:cNvSpPr txBox="1"/>
          <p:nvPr/>
        </p:nvSpPr>
        <p:spPr>
          <a:xfrm>
            <a:off x="4263575" y="2119670"/>
            <a:ext cx="4428250" cy="2977738"/>
          </a:xfrm>
          <a:prstGeom prst="rect">
            <a:avLst/>
          </a:prstGeom>
          <a:noFill/>
        </p:spPr>
        <p:txBody>
          <a:bodyPr wrap="square" rtlCol="0">
            <a:spAutoFit/>
          </a:bodyPr>
          <a:lstStyle/>
          <a:p>
            <a:pPr marL="184150" indent="-174625">
              <a:spcAft>
                <a:spcPts val="1000"/>
              </a:spcAft>
              <a:buClr>
                <a:schemeClr val="tx2"/>
              </a:buClr>
              <a:buFont typeface="Arial" panose="020B0604020202020204" pitchFamily="34" charset="0"/>
              <a:buChar char="•"/>
            </a:pPr>
            <a:r>
              <a:rPr lang="nb-NO" sz="2000"/>
              <a:t>Del 2 i tariffavtalene</a:t>
            </a:r>
          </a:p>
          <a:p>
            <a:pPr marL="184150" indent="-174625">
              <a:spcAft>
                <a:spcPts val="1000"/>
              </a:spcAft>
              <a:buClr>
                <a:schemeClr val="tx2"/>
              </a:buClr>
              <a:buFont typeface="Arial" panose="020B0604020202020204" pitchFamily="34" charset="0"/>
              <a:buChar char="•"/>
            </a:pPr>
            <a:r>
              <a:rPr lang="nb-NO" sz="2000"/>
              <a:t>Omhandler lønns- og arbeidsvilkår</a:t>
            </a:r>
          </a:p>
          <a:p>
            <a:pPr marL="184150" indent="-174625">
              <a:spcAft>
                <a:spcPts val="500"/>
              </a:spcAft>
              <a:buClr>
                <a:schemeClr val="tx2"/>
              </a:buClr>
              <a:buFont typeface="Arial" panose="020B0604020202020204" pitchFamily="34" charset="0"/>
              <a:buChar char="•"/>
            </a:pPr>
            <a:r>
              <a:rPr lang="nb-NO" sz="2000"/>
              <a:t>Inneholder</a:t>
            </a:r>
          </a:p>
          <a:p>
            <a:pPr marL="361950" lvl="1" indent="-180975">
              <a:spcAft>
                <a:spcPts val="500"/>
              </a:spcAft>
              <a:buClr>
                <a:schemeClr val="tx1">
                  <a:lumMod val="50000"/>
                  <a:lumOff val="50000"/>
                </a:schemeClr>
              </a:buClr>
              <a:buFont typeface="Systemfont normal"/>
              <a:buChar char="-"/>
            </a:pPr>
            <a:r>
              <a:rPr lang="nb-NO" sz="1800"/>
              <a:t>Hovedavtalen</a:t>
            </a:r>
          </a:p>
          <a:p>
            <a:pPr marL="361950" lvl="1" indent="-180975">
              <a:spcAft>
                <a:spcPts val="500"/>
              </a:spcAft>
              <a:buClr>
                <a:schemeClr val="tx1">
                  <a:lumMod val="50000"/>
                  <a:lumOff val="50000"/>
                </a:schemeClr>
              </a:buClr>
              <a:buFont typeface="Systemfont normal"/>
              <a:buChar char="-"/>
            </a:pPr>
            <a:r>
              <a:rPr lang="nb-NO" sz="1800"/>
              <a:t>Omfangsbestemmelse</a:t>
            </a:r>
          </a:p>
          <a:p>
            <a:pPr marL="361950" lvl="1" indent="-180975">
              <a:spcAft>
                <a:spcPts val="500"/>
              </a:spcAft>
              <a:buClr>
                <a:schemeClr val="tx1">
                  <a:lumMod val="50000"/>
                  <a:lumOff val="50000"/>
                </a:schemeClr>
              </a:buClr>
              <a:buFont typeface="Systemfont normal"/>
              <a:buChar char="-"/>
            </a:pPr>
            <a:r>
              <a:rPr lang="nb-NO" sz="1800"/>
              <a:t>Lønnsbestemmelse</a:t>
            </a:r>
          </a:p>
          <a:p>
            <a:pPr marL="361950" lvl="1" indent="-180975">
              <a:spcAft>
                <a:spcPts val="500"/>
              </a:spcAft>
              <a:buClr>
                <a:schemeClr val="tx1">
                  <a:lumMod val="50000"/>
                  <a:lumOff val="50000"/>
                </a:schemeClr>
              </a:buClr>
              <a:buFont typeface="Systemfont normal"/>
              <a:buChar char="-"/>
            </a:pPr>
            <a:r>
              <a:rPr lang="nb-NO" sz="1800"/>
              <a:t>Overtidsbestemmelser</a:t>
            </a:r>
          </a:p>
          <a:p>
            <a:pPr marL="361950" lvl="1" indent="-180975">
              <a:spcAft>
                <a:spcPts val="500"/>
              </a:spcAft>
              <a:buClr>
                <a:schemeClr val="tx1">
                  <a:lumMod val="50000"/>
                  <a:lumOff val="50000"/>
                </a:schemeClr>
              </a:buClr>
              <a:buFont typeface="Systemfont normal"/>
              <a:buChar char="-"/>
            </a:pPr>
            <a:r>
              <a:rPr lang="nb-NO" sz="1800"/>
              <a:t>EVU-ordningen</a:t>
            </a:r>
          </a:p>
        </p:txBody>
      </p:sp>
      <p:pic>
        <p:nvPicPr>
          <p:cNvPr id="14" name="Bilde 13">
            <a:extLst>
              <a:ext uri="{FF2B5EF4-FFF2-40B4-BE49-F238E27FC236}">
                <a16:creationId xmlns:a16="http://schemas.microsoft.com/office/drawing/2014/main" id="{486BB042-CEE0-C447-8A17-0179D580B77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123826" y="1726434"/>
            <a:ext cx="2584573" cy="3636000"/>
          </a:xfrm>
          <a:prstGeom prst="rect">
            <a:avLst/>
          </a:prstGeom>
        </p:spPr>
      </p:pic>
      <p:sp>
        <p:nvSpPr>
          <p:cNvPr id="15" name="TekstSylinder 14">
            <a:extLst>
              <a:ext uri="{FF2B5EF4-FFF2-40B4-BE49-F238E27FC236}">
                <a16:creationId xmlns:a16="http://schemas.microsoft.com/office/drawing/2014/main" id="{5C28C6E7-40D3-E34F-A8F1-B1211CD3975E}"/>
              </a:ext>
            </a:extLst>
          </p:cNvPr>
          <p:cNvSpPr txBox="1"/>
          <p:nvPr/>
        </p:nvSpPr>
        <p:spPr>
          <a:xfrm>
            <a:off x="1286238" y="3402608"/>
            <a:ext cx="2260830" cy="769441"/>
          </a:xfrm>
          <a:prstGeom prst="rect">
            <a:avLst/>
          </a:prstGeom>
          <a:noFill/>
        </p:spPr>
        <p:txBody>
          <a:bodyPr wrap="square" rtlCol="0">
            <a:spAutoFit/>
          </a:bodyPr>
          <a:lstStyle/>
          <a:p>
            <a:pPr algn="ctr">
              <a:spcAft>
                <a:spcPts val="1000"/>
              </a:spcAft>
            </a:pPr>
            <a:r>
              <a:rPr lang="nb-NO" sz="2200">
                <a:solidFill>
                  <a:schemeClr val="accent1">
                    <a:lumMod val="75000"/>
                    <a:lumOff val="25000"/>
                  </a:schemeClr>
                </a:solidFill>
              </a:rPr>
              <a:t>OVERENS-KOMST</a:t>
            </a:r>
          </a:p>
        </p:txBody>
      </p:sp>
      <p:sp>
        <p:nvSpPr>
          <p:cNvPr id="8" name="TekstSylinder 7">
            <a:extLst>
              <a:ext uri="{FF2B5EF4-FFF2-40B4-BE49-F238E27FC236}">
                <a16:creationId xmlns:a16="http://schemas.microsoft.com/office/drawing/2014/main" id="{79C73D69-3A07-5D4E-9C95-011709843DBC}"/>
              </a:ext>
            </a:extLst>
          </p:cNvPr>
          <p:cNvSpPr txBox="1"/>
          <p:nvPr/>
        </p:nvSpPr>
        <p:spPr>
          <a:xfrm>
            <a:off x="7154252" y="3359809"/>
            <a:ext cx="3617577" cy="1669688"/>
          </a:xfrm>
          <a:prstGeom prst="rect">
            <a:avLst/>
          </a:prstGeom>
          <a:noFill/>
        </p:spPr>
        <p:txBody>
          <a:bodyPr wrap="square" rtlCol="0">
            <a:spAutoFit/>
          </a:bodyPr>
          <a:lstStyle/>
          <a:p>
            <a:pPr marL="361950" lvl="1" indent="-180975">
              <a:spcAft>
                <a:spcPts val="500"/>
              </a:spcAft>
              <a:buClr>
                <a:schemeClr val="tx1">
                  <a:lumMod val="50000"/>
                  <a:lumOff val="50000"/>
                </a:schemeClr>
              </a:buClr>
              <a:buFont typeface="Systemfont normal"/>
              <a:buChar char="-"/>
            </a:pPr>
            <a:r>
              <a:rPr lang="nb-NO" sz="1800"/>
              <a:t>Sykelønnsbestemmelser</a:t>
            </a:r>
          </a:p>
          <a:p>
            <a:pPr marL="361950" lvl="1" indent="-180975">
              <a:spcAft>
                <a:spcPts val="500"/>
              </a:spcAft>
              <a:buClr>
                <a:schemeClr val="tx1">
                  <a:lumMod val="50000"/>
                  <a:lumOff val="50000"/>
                </a:schemeClr>
              </a:buClr>
              <a:buFont typeface="Systemfont normal"/>
              <a:buChar char="-"/>
            </a:pPr>
            <a:r>
              <a:rPr lang="nb-NO" sz="1800"/>
              <a:t>Korte velferdspermisjoner</a:t>
            </a:r>
          </a:p>
          <a:p>
            <a:pPr marL="361950" lvl="1" indent="-180975">
              <a:spcAft>
                <a:spcPts val="500"/>
              </a:spcAft>
              <a:buClr>
                <a:schemeClr val="tx1">
                  <a:lumMod val="50000"/>
                  <a:lumOff val="50000"/>
                </a:schemeClr>
              </a:buClr>
              <a:buFont typeface="Systemfont normal"/>
              <a:buChar char="-"/>
            </a:pPr>
            <a:r>
              <a:rPr lang="nb-NO" sz="1800"/>
              <a:t>Fellesordninger LO-NHO: AFP og OU-fond</a:t>
            </a:r>
          </a:p>
          <a:p>
            <a:pPr marL="361950" lvl="1" indent="-180975">
              <a:spcAft>
                <a:spcPts val="500"/>
              </a:spcAft>
              <a:buClr>
                <a:schemeClr val="tx1">
                  <a:lumMod val="50000"/>
                  <a:lumOff val="50000"/>
                </a:schemeClr>
              </a:buClr>
              <a:buFont typeface="Systemfont normal"/>
              <a:buChar char="-"/>
            </a:pPr>
            <a:r>
              <a:rPr lang="nb-NO" sz="1800"/>
              <a:t>Mv...</a:t>
            </a:r>
          </a:p>
        </p:txBody>
      </p:sp>
    </p:spTree>
    <p:extLst>
      <p:ext uri="{BB962C8B-B14F-4D97-AF65-F5344CB8AC3E}">
        <p14:creationId xmlns:p14="http://schemas.microsoft.com/office/powerpoint/2010/main" val="3692876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0F07115-4FE6-784A-8C02-18DBA9C549CB}"/>
              </a:ext>
            </a:extLst>
          </p:cNvPr>
          <p:cNvSpPr>
            <a:spLocks noGrp="1"/>
          </p:cNvSpPr>
          <p:nvPr>
            <p:ph type="title"/>
          </p:nvPr>
        </p:nvSpPr>
        <p:spPr/>
        <p:txBody>
          <a:bodyPr/>
          <a:lstStyle/>
          <a:p>
            <a:r>
              <a:rPr lang="nb-NO"/>
              <a:t>Hvem er part i </a:t>
            </a:r>
            <a:r>
              <a:rPr lang="nb-NO" err="1"/>
              <a:t>FLTs</a:t>
            </a:r>
            <a:r>
              <a:rPr lang="nb-NO"/>
              <a:t> overenskomster? </a:t>
            </a:r>
          </a:p>
        </p:txBody>
      </p:sp>
      <p:sp>
        <p:nvSpPr>
          <p:cNvPr id="4" name="Plassholder for lysbildenummer 3">
            <a:extLst>
              <a:ext uri="{FF2B5EF4-FFF2-40B4-BE49-F238E27FC236}">
                <a16:creationId xmlns:a16="http://schemas.microsoft.com/office/drawing/2014/main" id="{95E3D079-E7D9-1F46-AA4E-AD96292037A2}"/>
              </a:ext>
            </a:extLst>
          </p:cNvPr>
          <p:cNvSpPr>
            <a:spLocks noGrp="1"/>
          </p:cNvSpPr>
          <p:nvPr>
            <p:ph type="sldNum" sz="quarter" idx="4"/>
          </p:nvPr>
        </p:nvSpPr>
        <p:spPr/>
        <p:txBody>
          <a:bodyPr/>
          <a:lstStyle/>
          <a:p>
            <a:fld id="{4CA162D6-F00B-4378-A732-E7D904156DA2}" type="slidenum">
              <a:rPr lang="en-US" smtClean="0"/>
              <a:pPr/>
              <a:t>48</a:t>
            </a:fld>
            <a:endParaRPr lang="en-US"/>
          </a:p>
        </p:txBody>
      </p:sp>
      <p:pic>
        <p:nvPicPr>
          <p:cNvPr id="8" name="Bilde 7">
            <a:extLst>
              <a:ext uri="{FF2B5EF4-FFF2-40B4-BE49-F238E27FC236}">
                <a16:creationId xmlns:a16="http://schemas.microsoft.com/office/drawing/2014/main" id="{0E2C2694-260C-6B42-A4E9-492A9F97D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469" y="1899687"/>
            <a:ext cx="1440000" cy="341232"/>
          </a:xfrm>
          <a:prstGeom prst="rect">
            <a:avLst/>
          </a:prstGeom>
        </p:spPr>
      </p:pic>
      <p:pic>
        <p:nvPicPr>
          <p:cNvPr id="14" name="Bilde 13">
            <a:extLst>
              <a:ext uri="{FF2B5EF4-FFF2-40B4-BE49-F238E27FC236}">
                <a16:creationId xmlns:a16="http://schemas.microsoft.com/office/drawing/2014/main" id="{16C2AF62-D49C-CF45-BD90-10996C17C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68" y="3722694"/>
            <a:ext cx="1440000" cy="562800"/>
          </a:xfrm>
          <a:prstGeom prst="rect">
            <a:avLst/>
          </a:prstGeom>
        </p:spPr>
      </p:pic>
      <p:pic>
        <p:nvPicPr>
          <p:cNvPr id="18" name="Bilde 17">
            <a:extLst>
              <a:ext uri="{FF2B5EF4-FFF2-40B4-BE49-F238E27FC236}">
                <a16:creationId xmlns:a16="http://schemas.microsoft.com/office/drawing/2014/main" id="{9FDF319E-086C-974B-BCE9-2B10E9C23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5468" y="4572015"/>
            <a:ext cx="1440000" cy="134579"/>
          </a:xfrm>
          <a:prstGeom prst="rect">
            <a:avLst/>
          </a:prstGeom>
        </p:spPr>
      </p:pic>
      <p:sp>
        <p:nvSpPr>
          <p:cNvPr id="19" name="TekstSylinder 18">
            <a:extLst>
              <a:ext uri="{FF2B5EF4-FFF2-40B4-BE49-F238E27FC236}">
                <a16:creationId xmlns:a16="http://schemas.microsoft.com/office/drawing/2014/main" id="{5F8F985A-B380-D94B-A572-F2A22DD11907}"/>
              </a:ext>
            </a:extLst>
          </p:cNvPr>
          <p:cNvSpPr txBox="1"/>
          <p:nvPr/>
        </p:nvSpPr>
        <p:spPr>
          <a:xfrm>
            <a:off x="2793439" y="1796168"/>
            <a:ext cx="7164476" cy="1051570"/>
          </a:xfrm>
          <a:prstGeom prst="rect">
            <a:avLst/>
          </a:prstGeom>
          <a:noFill/>
        </p:spPr>
        <p:txBody>
          <a:bodyPr wrap="square" rtlCol="0">
            <a:spAutoFit/>
          </a:bodyPr>
          <a:lstStyle/>
          <a:p>
            <a:pPr>
              <a:spcAft>
                <a:spcPts val="500"/>
              </a:spcAft>
            </a:pPr>
            <a:r>
              <a:rPr lang="nb-NO" sz="1800" dirty="0">
                <a:solidFill>
                  <a:srgbClr val="1897D4"/>
                </a:solidFill>
              </a:rPr>
              <a:t>►</a:t>
            </a:r>
            <a:r>
              <a:rPr lang="nb-NO" sz="1800" dirty="0"/>
              <a:t> NHO med tilsluttede landsforeninger: </a:t>
            </a:r>
            <a:r>
              <a:rPr lang="nb-NO" sz="1800" b="1" dirty="0"/>
              <a:t>TF</a:t>
            </a:r>
            <a:r>
              <a:rPr lang="nb-NO" sz="1800" dirty="0"/>
              <a:t> og </a:t>
            </a:r>
            <a:r>
              <a:rPr lang="nb-NO" sz="1800" b="1" dirty="0"/>
              <a:t>AL</a:t>
            </a:r>
            <a:endParaRPr lang="nb-NO" sz="1800" dirty="0"/>
          </a:p>
          <a:p>
            <a:pPr>
              <a:spcAft>
                <a:spcPts val="500"/>
              </a:spcAft>
            </a:pPr>
            <a:r>
              <a:rPr lang="nb-NO" sz="1800" dirty="0">
                <a:solidFill>
                  <a:srgbClr val="1897D4"/>
                </a:solidFill>
              </a:rPr>
              <a:t>►</a:t>
            </a:r>
            <a:r>
              <a:rPr lang="nb-NO" sz="1800" dirty="0">
                <a:solidFill>
                  <a:schemeClr val="tx2"/>
                </a:solidFill>
              </a:rPr>
              <a:t> </a:t>
            </a:r>
            <a:r>
              <a:rPr lang="nb-NO" sz="1800" dirty="0"/>
              <a:t>Restaurantbedriftenes Landsforening (NHO Reiseliv): </a:t>
            </a:r>
            <a:r>
              <a:rPr lang="nb-NO" sz="1800" b="1" dirty="0"/>
              <a:t>AL</a:t>
            </a:r>
            <a:endParaRPr lang="nb-NO" sz="1800" dirty="0"/>
          </a:p>
          <a:p>
            <a:pPr>
              <a:spcAft>
                <a:spcPts val="500"/>
              </a:spcAft>
            </a:pPr>
            <a:r>
              <a:rPr lang="nb-NO" sz="1800" dirty="0">
                <a:solidFill>
                  <a:srgbClr val="1897D4"/>
                </a:solidFill>
              </a:rPr>
              <a:t>►</a:t>
            </a:r>
            <a:r>
              <a:rPr lang="nb-NO" sz="1800" dirty="0">
                <a:solidFill>
                  <a:schemeClr val="tx2"/>
                </a:solidFill>
              </a:rPr>
              <a:t> </a:t>
            </a:r>
            <a:r>
              <a:rPr lang="nb-NO" sz="1800" dirty="0"/>
              <a:t>Arbeidsledere Byggfag: </a:t>
            </a:r>
            <a:r>
              <a:rPr lang="nb-NO" sz="1800" b="1" dirty="0"/>
              <a:t>AL</a:t>
            </a:r>
            <a:endParaRPr lang="nb-NO" sz="1800" dirty="0"/>
          </a:p>
        </p:txBody>
      </p:sp>
      <p:sp>
        <p:nvSpPr>
          <p:cNvPr id="20" name="TekstSylinder 19">
            <a:extLst>
              <a:ext uri="{FF2B5EF4-FFF2-40B4-BE49-F238E27FC236}">
                <a16:creationId xmlns:a16="http://schemas.microsoft.com/office/drawing/2014/main" id="{1A94F9DA-A7C8-6543-A6D7-97AB1E28F34E}"/>
              </a:ext>
            </a:extLst>
          </p:cNvPr>
          <p:cNvSpPr txBox="1"/>
          <p:nvPr/>
        </p:nvSpPr>
        <p:spPr>
          <a:xfrm>
            <a:off x="2793439" y="3133757"/>
            <a:ext cx="7164476" cy="369332"/>
          </a:xfrm>
          <a:prstGeom prst="rect">
            <a:avLst/>
          </a:prstGeom>
          <a:noFill/>
        </p:spPr>
        <p:txBody>
          <a:bodyPr wrap="square" rtlCol="0">
            <a:spAutoFit/>
          </a:bodyPr>
          <a:lstStyle/>
          <a:p>
            <a:pPr>
              <a:spcAft>
                <a:spcPts val="500"/>
              </a:spcAft>
            </a:pPr>
            <a:r>
              <a:rPr lang="nb-NO" sz="1800">
                <a:solidFill>
                  <a:srgbClr val="D5252C"/>
                </a:solidFill>
              </a:rPr>
              <a:t>►</a:t>
            </a:r>
            <a:r>
              <a:rPr lang="nb-NO" sz="1800"/>
              <a:t> </a:t>
            </a:r>
            <a:r>
              <a:rPr lang="nb-NO" sz="1800" b="1"/>
              <a:t>Funksjonærer</a:t>
            </a:r>
          </a:p>
        </p:txBody>
      </p:sp>
      <p:sp>
        <p:nvSpPr>
          <p:cNvPr id="21" name="TekstSylinder 20">
            <a:extLst>
              <a:ext uri="{FF2B5EF4-FFF2-40B4-BE49-F238E27FC236}">
                <a16:creationId xmlns:a16="http://schemas.microsoft.com/office/drawing/2014/main" id="{F8438B9F-FB17-774B-B69A-82973468CC59}"/>
              </a:ext>
            </a:extLst>
          </p:cNvPr>
          <p:cNvSpPr txBox="1"/>
          <p:nvPr/>
        </p:nvSpPr>
        <p:spPr>
          <a:xfrm>
            <a:off x="2793439" y="3783249"/>
            <a:ext cx="7164476" cy="369332"/>
          </a:xfrm>
          <a:prstGeom prst="rect">
            <a:avLst/>
          </a:prstGeom>
          <a:noFill/>
        </p:spPr>
        <p:txBody>
          <a:bodyPr wrap="square" rtlCol="0">
            <a:spAutoFit/>
          </a:bodyPr>
          <a:lstStyle/>
          <a:p>
            <a:pPr>
              <a:spcAft>
                <a:spcPts val="500"/>
              </a:spcAft>
            </a:pPr>
            <a:r>
              <a:rPr lang="nb-NO" sz="1800">
                <a:solidFill>
                  <a:srgbClr val="AA0764"/>
                </a:solidFill>
              </a:rPr>
              <a:t>►</a:t>
            </a:r>
            <a:r>
              <a:rPr lang="nb-NO" sz="1800"/>
              <a:t> </a:t>
            </a:r>
            <a:r>
              <a:rPr lang="nb-NO" sz="1800" b="1"/>
              <a:t>TF</a:t>
            </a:r>
            <a:r>
              <a:rPr lang="nb-NO" sz="1800"/>
              <a:t> og </a:t>
            </a:r>
            <a:r>
              <a:rPr lang="nb-NO" sz="1800" b="1"/>
              <a:t>AL</a:t>
            </a:r>
          </a:p>
        </p:txBody>
      </p:sp>
      <p:sp>
        <p:nvSpPr>
          <p:cNvPr id="22" name="TekstSylinder 21">
            <a:extLst>
              <a:ext uri="{FF2B5EF4-FFF2-40B4-BE49-F238E27FC236}">
                <a16:creationId xmlns:a16="http://schemas.microsoft.com/office/drawing/2014/main" id="{420FDE04-9883-814F-A2EF-C1C150198880}"/>
              </a:ext>
            </a:extLst>
          </p:cNvPr>
          <p:cNvSpPr txBox="1"/>
          <p:nvPr/>
        </p:nvSpPr>
        <p:spPr>
          <a:xfrm>
            <a:off x="2793439" y="4432741"/>
            <a:ext cx="7164476" cy="369332"/>
          </a:xfrm>
          <a:prstGeom prst="rect">
            <a:avLst/>
          </a:prstGeom>
          <a:noFill/>
        </p:spPr>
        <p:txBody>
          <a:bodyPr wrap="square" rtlCol="0">
            <a:spAutoFit/>
          </a:bodyPr>
          <a:lstStyle/>
          <a:p>
            <a:pPr>
              <a:spcAft>
                <a:spcPts val="500"/>
              </a:spcAft>
            </a:pPr>
            <a:r>
              <a:rPr lang="nb-NO" sz="1800" dirty="0">
                <a:solidFill>
                  <a:srgbClr val="60709D"/>
                </a:solidFill>
              </a:rPr>
              <a:t>►</a:t>
            </a:r>
            <a:r>
              <a:rPr lang="nb-NO" sz="1800" dirty="0"/>
              <a:t> </a:t>
            </a:r>
            <a:r>
              <a:rPr lang="nb-NO" sz="1800" b="1" dirty="0"/>
              <a:t>TF</a:t>
            </a:r>
            <a:r>
              <a:rPr lang="nb-NO" sz="1800" dirty="0"/>
              <a:t> og </a:t>
            </a:r>
            <a:r>
              <a:rPr lang="nb-NO" sz="1800" b="1" dirty="0"/>
              <a:t>AL</a:t>
            </a:r>
          </a:p>
        </p:txBody>
      </p:sp>
      <p:pic>
        <p:nvPicPr>
          <p:cNvPr id="24" name="Bilde 23">
            <a:extLst>
              <a:ext uri="{FF2B5EF4-FFF2-40B4-BE49-F238E27FC236}">
                <a16:creationId xmlns:a16="http://schemas.microsoft.com/office/drawing/2014/main" id="{FAB4BEAC-82B0-0F4D-9A0E-E431D196E2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5468" y="2940131"/>
            <a:ext cx="1440000" cy="674042"/>
          </a:xfrm>
          <a:prstGeom prst="rect">
            <a:avLst/>
          </a:prstGeom>
        </p:spPr>
      </p:pic>
      <p:sp>
        <p:nvSpPr>
          <p:cNvPr id="25" name="TekstSylinder 24">
            <a:extLst>
              <a:ext uri="{FF2B5EF4-FFF2-40B4-BE49-F238E27FC236}">
                <a16:creationId xmlns:a16="http://schemas.microsoft.com/office/drawing/2014/main" id="{79886C81-674C-3046-A3AC-7A2D921EC0E2}"/>
              </a:ext>
            </a:extLst>
          </p:cNvPr>
          <p:cNvSpPr txBox="1"/>
          <p:nvPr/>
        </p:nvSpPr>
        <p:spPr>
          <a:xfrm>
            <a:off x="2793439" y="5198897"/>
            <a:ext cx="7164476" cy="1733808"/>
          </a:xfrm>
          <a:prstGeom prst="rect">
            <a:avLst/>
          </a:prstGeom>
          <a:noFill/>
        </p:spPr>
        <p:txBody>
          <a:bodyPr wrap="square" rtlCol="0">
            <a:spAutoFit/>
          </a:bodyPr>
          <a:lstStyle/>
          <a:p>
            <a:pPr>
              <a:spcAft>
                <a:spcPts val="500"/>
              </a:spcAft>
            </a:pPr>
            <a:r>
              <a:rPr lang="nb-NO" sz="1800" dirty="0">
                <a:solidFill>
                  <a:schemeClr val="tx1">
                    <a:lumMod val="50000"/>
                    <a:lumOff val="50000"/>
                  </a:schemeClr>
                </a:solidFill>
              </a:rPr>
              <a:t>►</a:t>
            </a:r>
            <a:r>
              <a:rPr lang="nb-NO" sz="1800" dirty="0"/>
              <a:t> Direkte avtalebedrifter - avtale mellom bedrift og FLT</a:t>
            </a:r>
          </a:p>
          <a:p>
            <a:pPr>
              <a:spcAft>
                <a:spcPts val="500"/>
              </a:spcAft>
            </a:pPr>
            <a:endParaRPr lang="nb-NO" sz="1800" dirty="0"/>
          </a:p>
          <a:p>
            <a:pPr>
              <a:spcAft>
                <a:spcPts val="500"/>
              </a:spcAft>
            </a:pPr>
            <a:r>
              <a:rPr lang="nb-NO" sz="1800" dirty="0">
                <a:solidFill>
                  <a:schemeClr val="tx1">
                    <a:lumMod val="50000"/>
                    <a:lumOff val="50000"/>
                  </a:schemeClr>
                </a:solidFill>
              </a:rPr>
              <a:t>►</a:t>
            </a:r>
            <a:r>
              <a:rPr lang="nb-NO" sz="1800" dirty="0"/>
              <a:t> Statens Vegvesen – Hovedavtalen og </a:t>
            </a:r>
            <a:r>
              <a:rPr lang="nb-NO" sz="1800" dirty="0" err="1"/>
              <a:t>hovedtariffavtaen</a:t>
            </a:r>
            <a:r>
              <a:rPr lang="nb-NO" sz="1800" dirty="0"/>
              <a:t> i Staten</a:t>
            </a:r>
          </a:p>
          <a:p>
            <a:pPr>
              <a:spcAft>
                <a:spcPts val="500"/>
              </a:spcAft>
            </a:pPr>
            <a:endParaRPr lang="nb-NO" sz="1800" dirty="0"/>
          </a:p>
          <a:p>
            <a:pPr>
              <a:spcAft>
                <a:spcPts val="500"/>
              </a:spcAft>
            </a:pPr>
            <a:endParaRPr lang="nb-NO" sz="1800" dirty="0"/>
          </a:p>
        </p:txBody>
      </p:sp>
      <p:pic>
        <p:nvPicPr>
          <p:cNvPr id="1026" name="Picture 2" descr="Fare for streik i Spekter Helse">
            <a:extLst>
              <a:ext uri="{FF2B5EF4-FFF2-40B4-BE49-F238E27FC236}">
                <a16:creationId xmlns:a16="http://schemas.microsoft.com/office/drawing/2014/main" id="{2E4B721C-A94A-30D6-A560-C04E444BAE3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783" t="30251" r="15805" b="25415"/>
          <a:stretch/>
        </p:blipFill>
        <p:spPr bwMode="auto">
          <a:xfrm>
            <a:off x="1165468" y="4803014"/>
            <a:ext cx="1156230" cy="380202"/>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B2E8BA63-F756-33BE-2B82-379D7661CABB}"/>
              </a:ext>
            </a:extLst>
          </p:cNvPr>
          <p:cNvSpPr txBox="1"/>
          <p:nvPr/>
        </p:nvSpPr>
        <p:spPr>
          <a:xfrm>
            <a:off x="2793439" y="4815819"/>
            <a:ext cx="7164476" cy="369332"/>
          </a:xfrm>
          <a:prstGeom prst="rect">
            <a:avLst/>
          </a:prstGeom>
          <a:noFill/>
        </p:spPr>
        <p:txBody>
          <a:bodyPr wrap="square" rtlCol="0">
            <a:spAutoFit/>
          </a:bodyPr>
          <a:lstStyle/>
          <a:p>
            <a:pPr>
              <a:spcAft>
                <a:spcPts val="500"/>
              </a:spcAft>
            </a:pPr>
            <a:r>
              <a:rPr lang="nb-NO" sz="1800" dirty="0">
                <a:solidFill>
                  <a:srgbClr val="60709D"/>
                </a:solidFill>
              </a:rPr>
              <a:t>►  </a:t>
            </a:r>
            <a:r>
              <a:rPr lang="nb-NO" sz="1800" dirty="0"/>
              <a:t>OCH Ortopedi, Vy Buss </a:t>
            </a:r>
            <a:endParaRPr lang="nb-NO" sz="1800" b="1" dirty="0"/>
          </a:p>
        </p:txBody>
      </p:sp>
    </p:spTree>
    <p:extLst>
      <p:ext uri="{BB962C8B-B14F-4D97-AF65-F5344CB8AC3E}">
        <p14:creationId xmlns:p14="http://schemas.microsoft.com/office/powerpoint/2010/main" val="58829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9E584EB2-DFCE-B34E-A911-F0202191104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449" b="2449"/>
          <a:stretch>
            <a:fillRect/>
          </a:stretch>
        </p:blipFill>
        <p:spPr/>
      </p:pic>
      <p:sp>
        <p:nvSpPr>
          <p:cNvPr id="2" name="Plassholder for innhold 1">
            <a:extLst>
              <a:ext uri="{FF2B5EF4-FFF2-40B4-BE49-F238E27FC236}">
                <a16:creationId xmlns:a16="http://schemas.microsoft.com/office/drawing/2014/main" id="{25979745-2099-DA4B-B64B-570D244BA47A}"/>
              </a:ext>
            </a:extLst>
          </p:cNvPr>
          <p:cNvSpPr>
            <a:spLocks noGrp="1"/>
          </p:cNvSpPr>
          <p:nvPr>
            <p:ph idx="1"/>
          </p:nvPr>
        </p:nvSpPr>
        <p:spPr/>
        <p:txBody>
          <a:bodyPr vert="horz" lIns="0" tIns="0" rIns="0" bIns="0" rtlCol="0" anchor="t">
            <a:normAutofit/>
          </a:bodyPr>
          <a:lstStyle/>
          <a:p>
            <a:pPr marL="179705" indent="-179705"/>
            <a:r>
              <a:rPr lang="nb-NO" sz="2100">
                <a:ea typeface="+mn-lt"/>
                <a:cs typeface="+mn-lt"/>
              </a:rPr>
              <a:t>Avtaler som er inngått mellom bedriften og én eller flere av klubbene/fagforeningene i virksomheten</a:t>
            </a:r>
            <a:endParaRPr lang="en-US"/>
          </a:p>
          <a:p>
            <a:pPr marL="179705" indent="-179705"/>
            <a:r>
              <a:rPr lang="nb-NO" sz="2100">
                <a:ea typeface="+mn-lt"/>
                <a:cs typeface="+mn-lt"/>
              </a:rPr>
              <a:t>Gjelder</a:t>
            </a:r>
            <a:r>
              <a:rPr lang="nb-NO" sz="2100"/>
              <a:t> arbeidstakere som er medlem i bedriftsgruppen på den bedriften der avtalen er inngått</a:t>
            </a:r>
            <a:endParaRPr lang="nb-NO" sz="2100">
              <a:cs typeface="Arial"/>
            </a:endParaRPr>
          </a:p>
          <a:p>
            <a:pPr marL="179705" indent="-179705"/>
            <a:r>
              <a:rPr lang="nb-NO" sz="2100"/>
              <a:t>Nærmere om særavtaler i HA med NHO og ASVL kapittel IV</a:t>
            </a:r>
            <a:endParaRPr lang="nb-NO" sz="2100">
              <a:cs typeface="Arial"/>
            </a:endParaRPr>
          </a:p>
          <a:p>
            <a:pPr marL="356870" lvl="1" indent="-179070">
              <a:buClr>
                <a:schemeClr val="bg2"/>
              </a:buClr>
              <a:buFont typeface="Systemfont normal"/>
              <a:buChar char="-"/>
            </a:pPr>
            <a:r>
              <a:rPr lang="nb-NO" sz="2100">
                <a:ea typeface="+mn-lt"/>
                <a:cs typeface="+mn-lt"/>
              </a:rPr>
              <a:t>rett til forhandlinger</a:t>
            </a:r>
          </a:p>
          <a:p>
            <a:pPr marL="356870" lvl="1" indent="-179070">
              <a:buClr>
                <a:schemeClr val="bg2"/>
              </a:buClr>
              <a:buFont typeface="Systemfont normal"/>
              <a:buChar char="-"/>
            </a:pPr>
            <a:r>
              <a:rPr lang="nb-NO" sz="2100">
                <a:ea typeface="+mn-lt"/>
                <a:cs typeface="+mn-lt"/>
              </a:rPr>
              <a:t>gyldighet</a:t>
            </a:r>
          </a:p>
          <a:p>
            <a:pPr marL="356870" lvl="1" indent="-179070">
              <a:buClr>
                <a:schemeClr val="bg2"/>
              </a:buClr>
              <a:buFont typeface="Systemfont normal"/>
              <a:buChar char="-"/>
            </a:pPr>
            <a:r>
              <a:rPr lang="nb-NO" sz="2100">
                <a:ea typeface="+mn-lt"/>
                <a:cs typeface="+mn-lt"/>
              </a:rPr>
              <a:t>løpetid/varighet/oppsigelse</a:t>
            </a:r>
            <a:endParaRPr lang="nb-NO" sz="2100">
              <a:cs typeface="Arial"/>
            </a:endParaRPr>
          </a:p>
        </p:txBody>
      </p:sp>
      <p:sp>
        <p:nvSpPr>
          <p:cNvPr id="3" name="Plassholder for lysbildenummer 2">
            <a:extLst>
              <a:ext uri="{FF2B5EF4-FFF2-40B4-BE49-F238E27FC236}">
                <a16:creationId xmlns:a16="http://schemas.microsoft.com/office/drawing/2014/main" id="{F9F79E91-3C2A-1A45-B5A9-9DB1F8CB32B4}"/>
              </a:ext>
            </a:extLst>
          </p:cNvPr>
          <p:cNvSpPr>
            <a:spLocks noGrp="1"/>
          </p:cNvSpPr>
          <p:nvPr>
            <p:ph type="sldNum" sz="quarter" idx="12"/>
          </p:nvPr>
        </p:nvSpPr>
        <p:spPr/>
        <p:txBody>
          <a:bodyPr/>
          <a:lstStyle/>
          <a:p>
            <a:fld id="{4CA162D6-F00B-4378-A732-E7D904156DA2}" type="slidenum">
              <a:rPr lang="en-US" smtClean="0"/>
              <a:t>49</a:t>
            </a:fld>
            <a:endParaRPr lang="en-US"/>
          </a:p>
        </p:txBody>
      </p:sp>
      <p:sp>
        <p:nvSpPr>
          <p:cNvPr id="5" name="Tittel 4">
            <a:extLst>
              <a:ext uri="{FF2B5EF4-FFF2-40B4-BE49-F238E27FC236}">
                <a16:creationId xmlns:a16="http://schemas.microsoft.com/office/drawing/2014/main" id="{70150BB9-D044-CE49-A177-A40226CD558A}"/>
              </a:ext>
            </a:extLst>
          </p:cNvPr>
          <p:cNvSpPr>
            <a:spLocks noGrp="1"/>
          </p:cNvSpPr>
          <p:nvPr>
            <p:ph type="title"/>
          </p:nvPr>
        </p:nvSpPr>
        <p:spPr>
          <a:xfrm>
            <a:off x="1" y="801874"/>
            <a:ext cx="6572677" cy="1716521"/>
          </a:xfrm>
        </p:spPr>
        <p:txBody>
          <a:bodyPr/>
          <a:lstStyle/>
          <a:p>
            <a:r>
              <a:rPr lang="nb-NO"/>
              <a:t>Særavtaler - kollektive avtaler på bedriftsnivå</a:t>
            </a:r>
          </a:p>
        </p:txBody>
      </p:sp>
      <p:sp>
        <p:nvSpPr>
          <p:cNvPr id="6" name="Plassholder for tekst 5">
            <a:extLst>
              <a:ext uri="{FF2B5EF4-FFF2-40B4-BE49-F238E27FC236}">
                <a16:creationId xmlns:a16="http://schemas.microsoft.com/office/drawing/2014/main" id="{015DF79F-51CC-DB4F-8F1D-F600D9668CDD}"/>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96624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9C3457B-0B5F-784C-8F83-C397C982FC02}"/>
              </a:ext>
            </a:extLst>
          </p:cNvPr>
          <p:cNvSpPr>
            <a:spLocks noGrp="1"/>
          </p:cNvSpPr>
          <p:nvPr>
            <p:ph type="title"/>
          </p:nvPr>
        </p:nvSpPr>
        <p:spPr>
          <a:xfrm>
            <a:off x="0" y="801874"/>
            <a:ext cx="10248993" cy="544041"/>
          </a:xfrm>
        </p:spPr>
        <p:txBody>
          <a:bodyPr/>
          <a:lstStyle/>
          <a:p>
            <a:r>
              <a:rPr lang="nb-NO" dirty="0"/>
              <a:t>Gruppearbeid</a:t>
            </a:r>
          </a:p>
        </p:txBody>
      </p:sp>
      <p:sp>
        <p:nvSpPr>
          <p:cNvPr id="4" name="Plassholder for lysbildenummer 3">
            <a:extLst>
              <a:ext uri="{FF2B5EF4-FFF2-40B4-BE49-F238E27FC236}">
                <a16:creationId xmlns:a16="http://schemas.microsoft.com/office/drawing/2014/main" id="{CEB39952-0B7E-BB43-9D09-B8CE396DD5D7}"/>
              </a:ext>
            </a:extLst>
          </p:cNvPr>
          <p:cNvSpPr>
            <a:spLocks noGrp="1"/>
          </p:cNvSpPr>
          <p:nvPr>
            <p:ph type="sldNum" sz="quarter" idx="4"/>
          </p:nvPr>
        </p:nvSpPr>
        <p:spPr/>
        <p:txBody>
          <a:bodyPr/>
          <a:lstStyle/>
          <a:p>
            <a:fld id="{4CA162D6-F00B-4378-A732-E7D904156DA2}" type="slidenum">
              <a:rPr lang="en-US" smtClean="0"/>
              <a:pPr/>
              <a:t>5</a:t>
            </a:fld>
            <a:endParaRPr lang="en-US"/>
          </a:p>
        </p:txBody>
      </p:sp>
      <p:sp>
        <p:nvSpPr>
          <p:cNvPr id="5" name="Rektangel 4">
            <a:extLst>
              <a:ext uri="{FF2B5EF4-FFF2-40B4-BE49-F238E27FC236}">
                <a16:creationId xmlns:a16="http://schemas.microsoft.com/office/drawing/2014/main" id="{C2357772-89E0-E84E-A92C-169698E4CB95}"/>
              </a:ext>
            </a:extLst>
          </p:cNvPr>
          <p:cNvSpPr/>
          <p:nvPr/>
        </p:nvSpPr>
        <p:spPr>
          <a:xfrm>
            <a:off x="3407358" y="1730778"/>
            <a:ext cx="3303617" cy="45098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nb-NO" sz="2200" dirty="0">
                <a:solidFill>
                  <a:schemeClr val="bg1"/>
                </a:solidFill>
              </a:rPr>
              <a:t>Gruppe 1</a:t>
            </a:r>
          </a:p>
        </p:txBody>
      </p:sp>
      <p:sp>
        <p:nvSpPr>
          <p:cNvPr id="6" name="Rektangel 5">
            <a:extLst>
              <a:ext uri="{FF2B5EF4-FFF2-40B4-BE49-F238E27FC236}">
                <a16:creationId xmlns:a16="http://schemas.microsoft.com/office/drawing/2014/main" id="{27BD3D13-0C3F-A047-8CDF-CF6245C1D70E}"/>
              </a:ext>
            </a:extLst>
          </p:cNvPr>
          <p:cNvSpPr/>
          <p:nvPr/>
        </p:nvSpPr>
        <p:spPr>
          <a:xfrm>
            <a:off x="3407357" y="2188511"/>
            <a:ext cx="3303617" cy="1708386"/>
          </a:xfrm>
          <a:prstGeom prst="rect">
            <a:avLst/>
          </a:prstGeom>
          <a:solidFill>
            <a:schemeClr val="tx1">
              <a:lumMod val="10000"/>
              <a:lumOff val="90000"/>
            </a:schemeClr>
          </a:solidFill>
          <a:ln>
            <a:solidFill>
              <a:srgbClr val="D9B9B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nb-NO" sz="1800" dirty="0">
                <a:solidFill>
                  <a:schemeClr val="tx1"/>
                </a:solidFill>
                <a:cs typeface="Arial"/>
              </a:rPr>
              <a:t>Michael</a:t>
            </a:r>
            <a:endParaRPr lang="nb-NO" dirty="0">
              <a:solidFill>
                <a:schemeClr val="tx1"/>
              </a:solidFill>
            </a:endParaRPr>
          </a:p>
          <a:p>
            <a:pPr algn="ctr"/>
            <a:r>
              <a:rPr lang="nb-NO" sz="1800" dirty="0">
                <a:solidFill>
                  <a:schemeClr val="tx1"/>
                </a:solidFill>
                <a:cs typeface="Arial"/>
              </a:rPr>
              <a:t>Merete</a:t>
            </a:r>
          </a:p>
          <a:p>
            <a:pPr algn="ctr"/>
            <a:r>
              <a:rPr lang="nb-NO" sz="1800" dirty="0">
                <a:solidFill>
                  <a:schemeClr val="tx1"/>
                </a:solidFill>
                <a:cs typeface="Arial"/>
              </a:rPr>
              <a:t>Jan Erik</a:t>
            </a:r>
          </a:p>
          <a:p>
            <a:pPr algn="ctr"/>
            <a:r>
              <a:rPr lang="nb-NO" sz="1800" dirty="0">
                <a:solidFill>
                  <a:schemeClr val="tx1"/>
                </a:solidFill>
                <a:cs typeface="Arial"/>
              </a:rPr>
              <a:t>Stig Andre</a:t>
            </a:r>
          </a:p>
          <a:p>
            <a:pPr algn="ctr"/>
            <a:r>
              <a:rPr lang="nb-NO" sz="1800" dirty="0">
                <a:solidFill>
                  <a:schemeClr val="tx1"/>
                </a:solidFill>
                <a:cs typeface="Arial"/>
              </a:rPr>
              <a:t>Gunn</a:t>
            </a:r>
          </a:p>
        </p:txBody>
      </p:sp>
      <p:sp>
        <p:nvSpPr>
          <p:cNvPr id="13" name="Rektangel 12">
            <a:extLst>
              <a:ext uri="{FF2B5EF4-FFF2-40B4-BE49-F238E27FC236}">
                <a16:creationId xmlns:a16="http://schemas.microsoft.com/office/drawing/2014/main" id="{C4BB3BE9-9BAD-4D43-B0F9-61DCE3C365FA}"/>
              </a:ext>
            </a:extLst>
          </p:cNvPr>
          <p:cNvSpPr/>
          <p:nvPr/>
        </p:nvSpPr>
        <p:spPr>
          <a:xfrm>
            <a:off x="6923354" y="1712723"/>
            <a:ext cx="2945382" cy="45098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nb-NO" sz="2200" dirty="0">
                <a:solidFill>
                  <a:schemeClr val="bg1"/>
                </a:solidFill>
              </a:rPr>
              <a:t>Gruppe 2</a:t>
            </a:r>
          </a:p>
        </p:txBody>
      </p:sp>
      <p:sp>
        <p:nvSpPr>
          <p:cNvPr id="14" name="Rektangel 13">
            <a:extLst>
              <a:ext uri="{FF2B5EF4-FFF2-40B4-BE49-F238E27FC236}">
                <a16:creationId xmlns:a16="http://schemas.microsoft.com/office/drawing/2014/main" id="{4628AB64-1514-5443-A5B5-173AFE8B6C81}"/>
              </a:ext>
            </a:extLst>
          </p:cNvPr>
          <p:cNvSpPr/>
          <p:nvPr/>
        </p:nvSpPr>
        <p:spPr>
          <a:xfrm>
            <a:off x="6923353" y="2146052"/>
            <a:ext cx="2921571" cy="1750845"/>
          </a:xfrm>
          <a:prstGeom prst="rect">
            <a:avLst/>
          </a:prstGeom>
          <a:solidFill>
            <a:schemeClr val="tx1">
              <a:lumMod val="10000"/>
              <a:lumOff val="90000"/>
            </a:schemeClr>
          </a:solidFill>
          <a:ln>
            <a:solidFill>
              <a:srgbClr val="D9B9B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nb-NO" sz="1800" dirty="0">
                <a:solidFill>
                  <a:schemeClr val="tx1"/>
                </a:solidFill>
                <a:cs typeface="Arial"/>
              </a:rPr>
              <a:t>Rolf Ove</a:t>
            </a:r>
            <a:endParaRPr lang="nb-NO" dirty="0" err="1">
              <a:solidFill>
                <a:schemeClr val="tx1"/>
              </a:solidFill>
              <a:cs typeface="Arial"/>
            </a:endParaRPr>
          </a:p>
          <a:p>
            <a:pPr algn="ctr"/>
            <a:r>
              <a:rPr lang="nb-NO" sz="1800" dirty="0">
                <a:solidFill>
                  <a:schemeClr val="tx1"/>
                </a:solidFill>
                <a:cs typeface="Arial"/>
              </a:rPr>
              <a:t>Kathrine</a:t>
            </a:r>
            <a:endParaRPr lang="nb-NO" dirty="0">
              <a:solidFill>
                <a:schemeClr val="tx1"/>
              </a:solidFill>
              <a:cs typeface="Arial"/>
            </a:endParaRPr>
          </a:p>
          <a:p>
            <a:pPr algn="ctr"/>
            <a:r>
              <a:rPr lang="nb-NO" sz="1800" dirty="0">
                <a:solidFill>
                  <a:schemeClr val="tx1"/>
                </a:solidFill>
                <a:cs typeface="Arial"/>
              </a:rPr>
              <a:t>Trond</a:t>
            </a:r>
          </a:p>
          <a:p>
            <a:pPr algn="ctr"/>
            <a:r>
              <a:rPr lang="nb-NO" sz="1800" dirty="0">
                <a:solidFill>
                  <a:schemeClr val="tx1"/>
                </a:solidFill>
                <a:cs typeface="Arial"/>
              </a:rPr>
              <a:t>Thea</a:t>
            </a:r>
          </a:p>
          <a:p>
            <a:pPr algn="ctr"/>
            <a:r>
              <a:rPr lang="nb-NO" sz="1800" dirty="0">
                <a:solidFill>
                  <a:schemeClr val="tx1"/>
                </a:solidFill>
                <a:cs typeface="Arial"/>
              </a:rPr>
              <a:t>Ingrid</a:t>
            </a:r>
          </a:p>
          <a:p>
            <a:pPr algn="ctr"/>
            <a:endParaRPr lang="nb-NO" dirty="0">
              <a:cs typeface="Arial"/>
            </a:endParaRPr>
          </a:p>
        </p:txBody>
      </p:sp>
      <p:sp>
        <p:nvSpPr>
          <p:cNvPr id="15" name="Rektangel 14">
            <a:extLst>
              <a:ext uri="{FF2B5EF4-FFF2-40B4-BE49-F238E27FC236}">
                <a16:creationId xmlns:a16="http://schemas.microsoft.com/office/drawing/2014/main" id="{F30DD073-D35F-434C-A331-16479B3CA987}"/>
              </a:ext>
            </a:extLst>
          </p:cNvPr>
          <p:cNvSpPr/>
          <p:nvPr/>
        </p:nvSpPr>
        <p:spPr>
          <a:xfrm>
            <a:off x="6923353" y="4145934"/>
            <a:ext cx="2921572" cy="45098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nb-NO" sz="2200" dirty="0">
                <a:solidFill>
                  <a:schemeClr val="bg1"/>
                </a:solidFill>
              </a:rPr>
              <a:t>Gruppe 4</a:t>
            </a:r>
          </a:p>
        </p:txBody>
      </p:sp>
      <p:sp>
        <p:nvSpPr>
          <p:cNvPr id="16" name="Rektangel 15">
            <a:extLst>
              <a:ext uri="{FF2B5EF4-FFF2-40B4-BE49-F238E27FC236}">
                <a16:creationId xmlns:a16="http://schemas.microsoft.com/office/drawing/2014/main" id="{9E507D8E-A45A-7944-8922-371A883C1835}"/>
              </a:ext>
            </a:extLst>
          </p:cNvPr>
          <p:cNvSpPr/>
          <p:nvPr/>
        </p:nvSpPr>
        <p:spPr>
          <a:xfrm>
            <a:off x="6947164" y="4596922"/>
            <a:ext cx="2921572" cy="1957423"/>
          </a:xfrm>
          <a:prstGeom prst="rect">
            <a:avLst/>
          </a:prstGeom>
          <a:solidFill>
            <a:schemeClr val="tx1">
              <a:lumMod val="10000"/>
              <a:lumOff val="90000"/>
            </a:schemeClr>
          </a:solidFill>
          <a:ln>
            <a:solidFill>
              <a:srgbClr val="D9B9B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nb-NO" sz="1800" dirty="0">
                <a:solidFill>
                  <a:schemeClr val="tx1"/>
                </a:solidFill>
                <a:cs typeface="Arial"/>
              </a:rPr>
              <a:t>Irina</a:t>
            </a:r>
            <a:endParaRPr lang="nb-NO" dirty="0">
              <a:solidFill>
                <a:schemeClr val="tx1"/>
              </a:solidFill>
            </a:endParaRPr>
          </a:p>
          <a:p>
            <a:pPr algn="ctr"/>
            <a:r>
              <a:rPr lang="nb-NO" sz="1800" dirty="0">
                <a:solidFill>
                  <a:schemeClr val="tx1"/>
                </a:solidFill>
                <a:cs typeface="Arial"/>
              </a:rPr>
              <a:t>Jostein</a:t>
            </a:r>
          </a:p>
          <a:p>
            <a:pPr algn="ctr"/>
            <a:r>
              <a:rPr lang="nb-NO" sz="1800" dirty="0">
                <a:solidFill>
                  <a:schemeClr val="tx1"/>
                </a:solidFill>
                <a:cs typeface="Arial"/>
              </a:rPr>
              <a:t>Jonas</a:t>
            </a:r>
          </a:p>
          <a:p>
            <a:pPr algn="ctr"/>
            <a:r>
              <a:rPr lang="nb-NO" sz="1800" dirty="0">
                <a:solidFill>
                  <a:schemeClr val="tx1"/>
                </a:solidFill>
                <a:cs typeface="Arial"/>
              </a:rPr>
              <a:t>Helga</a:t>
            </a:r>
          </a:p>
          <a:p>
            <a:pPr algn="ctr"/>
            <a:r>
              <a:rPr lang="nb-NO" sz="1800" dirty="0">
                <a:solidFill>
                  <a:schemeClr val="tx1"/>
                </a:solidFill>
                <a:cs typeface="Arial"/>
              </a:rPr>
              <a:t>Øystein</a:t>
            </a:r>
          </a:p>
          <a:p>
            <a:pPr algn="ctr"/>
            <a:endParaRPr lang="nb-NO" sz="1800" dirty="0">
              <a:solidFill>
                <a:schemeClr val="tx1"/>
              </a:solidFill>
              <a:cs typeface="Arial"/>
            </a:endParaRPr>
          </a:p>
        </p:txBody>
      </p:sp>
      <p:sp>
        <p:nvSpPr>
          <p:cNvPr id="2" name="Rektangel 1">
            <a:extLst>
              <a:ext uri="{FF2B5EF4-FFF2-40B4-BE49-F238E27FC236}">
                <a16:creationId xmlns:a16="http://schemas.microsoft.com/office/drawing/2014/main" id="{71227517-6E45-3EFE-FA3C-A82F60327BC9}"/>
              </a:ext>
            </a:extLst>
          </p:cNvPr>
          <p:cNvSpPr>
            <a:spLocks noChangeAspect="1"/>
          </p:cNvSpPr>
          <p:nvPr/>
        </p:nvSpPr>
        <p:spPr>
          <a:xfrm>
            <a:off x="4376879" y="645657"/>
            <a:ext cx="828000" cy="82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044164EE-C087-912E-2DEB-CE6B23D52890}"/>
              </a:ext>
            </a:extLst>
          </p:cNvPr>
          <p:cNvPicPr>
            <a:picLocks noChangeAspect="1"/>
          </p:cNvPicPr>
          <p:nvPr/>
        </p:nvPicPr>
        <p:blipFill>
          <a:blip r:embed="rId3"/>
          <a:stretch>
            <a:fillRect/>
          </a:stretch>
        </p:blipFill>
        <p:spPr>
          <a:xfrm>
            <a:off x="4430879" y="857295"/>
            <a:ext cx="720000" cy="497681"/>
          </a:xfrm>
          <a:prstGeom prst="rect">
            <a:avLst/>
          </a:prstGeom>
        </p:spPr>
      </p:pic>
      <p:sp>
        <p:nvSpPr>
          <p:cNvPr id="8" name="Rektangel 7">
            <a:extLst>
              <a:ext uri="{FF2B5EF4-FFF2-40B4-BE49-F238E27FC236}">
                <a16:creationId xmlns:a16="http://schemas.microsoft.com/office/drawing/2014/main" id="{6DE27F66-169F-5BE7-A3F2-020CB11CD535}"/>
              </a:ext>
            </a:extLst>
          </p:cNvPr>
          <p:cNvSpPr/>
          <p:nvPr/>
        </p:nvSpPr>
        <p:spPr>
          <a:xfrm>
            <a:off x="3426399" y="4120793"/>
            <a:ext cx="3286695" cy="45098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nb-NO" sz="2200" dirty="0">
                <a:solidFill>
                  <a:schemeClr val="bg1"/>
                </a:solidFill>
              </a:rPr>
              <a:t>Gruppe 3</a:t>
            </a:r>
          </a:p>
        </p:txBody>
      </p:sp>
      <p:sp>
        <p:nvSpPr>
          <p:cNvPr id="9" name="Rektangel 8">
            <a:extLst>
              <a:ext uri="{FF2B5EF4-FFF2-40B4-BE49-F238E27FC236}">
                <a16:creationId xmlns:a16="http://schemas.microsoft.com/office/drawing/2014/main" id="{FBE8B639-9DCE-BDED-C407-4AD02D1E7F31}"/>
              </a:ext>
            </a:extLst>
          </p:cNvPr>
          <p:cNvSpPr/>
          <p:nvPr/>
        </p:nvSpPr>
        <p:spPr>
          <a:xfrm>
            <a:off x="3426399" y="4558154"/>
            <a:ext cx="3324778" cy="1918459"/>
          </a:xfrm>
          <a:prstGeom prst="rect">
            <a:avLst/>
          </a:prstGeom>
          <a:solidFill>
            <a:schemeClr val="tx1">
              <a:lumMod val="10000"/>
              <a:lumOff val="90000"/>
            </a:schemeClr>
          </a:solidFill>
          <a:ln>
            <a:solidFill>
              <a:srgbClr val="D9B9B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nb-NO" sz="1800" dirty="0">
                <a:solidFill>
                  <a:schemeClr val="tx1"/>
                </a:solidFill>
                <a:cs typeface="Arial"/>
              </a:rPr>
              <a:t>Øyvind</a:t>
            </a:r>
            <a:endParaRPr lang="nb-NO" dirty="0">
              <a:solidFill>
                <a:schemeClr val="tx1"/>
              </a:solidFill>
            </a:endParaRPr>
          </a:p>
          <a:p>
            <a:pPr algn="ctr"/>
            <a:r>
              <a:rPr lang="nb-NO" sz="1800" dirty="0">
                <a:solidFill>
                  <a:schemeClr val="tx1"/>
                </a:solidFill>
                <a:cs typeface="Arial"/>
              </a:rPr>
              <a:t>Mats</a:t>
            </a:r>
          </a:p>
          <a:p>
            <a:pPr algn="ctr"/>
            <a:r>
              <a:rPr lang="nb-NO" sz="1800" dirty="0">
                <a:solidFill>
                  <a:schemeClr val="tx1"/>
                </a:solidFill>
                <a:cs typeface="Arial"/>
              </a:rPr>
              <a:t>Torunn</a:t>
            </a:r>
            <a:endParaRPr lang="nb-NO" sz="1200" b="1" dirty="0">
              <a:solidFill>
                <a:schemeClr val="tx1"/>
              </a:solidFill>
              <a:latin typeface="Calibri"/>
              <a:cs typeface="Calibri"/>
            </a:endParaRPr>
          </a:p>
          <a:p>
            <a:pPr algn="ctr"/>
            <a:r>
              <a:rPr lang="nb-NO" sz="1800" dirty="0">
                <a:solidFill>
                  <a:schemeClr val="tx1"/>
                </a:solidFill>
                <a:latin typeface="Arial"/>
                <a:cs typeface="Arial"/>
              </a:rPr>
              <a:t>Tone</a:t>
            </a:r>
            <a:endParaRPr lang="nb-NO" dirty="0">
              <a:solidFill>
                <a:schemeClr val="tx1"/>
              </a:solidFill>
            </a:endParaRPr>
          </a:p>
        </p:txBody>
      </p:sp>
    </p:spTree>
    <p:extLst>
      <p:ext uri="{BB962C8B-B14F-4D97-AF65-F5344CB8AC3E}">
        <p14:creationId xmlns:p14="http://schemas.microsoft.com/office/powerpoint/2010/main" val="1641461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F1E6E5B-4364-384C-84EF-BF1E00A31A3D}"/>
              </a:ext>
            </a:extLst>
          </p:cNvPr>
          <p:cNvSpPr txBox="1"/>
          <p:nvPr/>
        </p:nvSpPr>
        <p:spPr>
          <a:xfrm>
            <a:off x="412818" y="2408980"/>
            <a:ext cx="11779182" cy="1769715"/>
          </a:xfrm>
          <a:prstGeom prst="rect">
            <a:avLst/>
          </a:prstGeom>
          <a:noFill/>
        </p:spPr>
        <p:txBody>
          <a:bodyPr wrap="square" lIns="91440" tIns="45720" rIns="91440" bIns="45720" rtlCol="0" anchor="t">
            <a:spAutoFit/>
          </a:bodyPr>
          <a:lstStyle/>
          <a:p>
            <a:pPr algn="ctr">
              <a:spcAft>
                <a:spcPts val="1800"/>
              </a:spcAft>
            </a:pPr>
            <a:r>
              <a:rPr lang="nb-NO" sz="2800" dirty="0">
                <a:solidFill>
                  <a:srgbClr val="323232"/>
                </a:solidFill>
              </a:rPr>
              <a:t>Spørsmål særavtaler</a:t>
            </a:r>
          </a:p>
          <a:p>
            <a:pPr algn="ctr">
              <a:spcAft>
                <a:spcPts val="1200"/>
              </a:spcAft>
            </a:pPr>
            <a:r>
              <a:rPr lang="nb-NO" sz="2800" dirty="0">
                <a:solidFill>
                  <a:schemeClr val="tx2"/>
                </a:solidFill>
                <a:ea typeface="+mn-lt"/>
                <a:cs typeface="+mn-lt"/>
              </a:rPr>
              <a:t>Har dere særavtaler i din bedrift? </a:t>
            </a:r>
          </a:p>
          <a:p>
            <a:pPr algn="ctr">
              <a:spcAft>
                <a:spcPts val="1200"/>
              </a:spcAft>
            </a:pPr>
            <a:r>
              <a:rPr lang="nb-NO" sz="2800" dirty="0">
                <a:solidFill>
                  <a:schemeClr val="tx2"/>
                </a:solidFill>
                <a:ea typeface="+mn-lt"/>
                <a:cs typeface="+mn-lt"/>
              </a:rPr>
              <a:t>I så fall om hva?</a:t>
            </a:r>
            <a:endParaRPr lang="nb-NO" sz="2800" dirty="0">
              <a:solidFill>
                <a:srgbClr val="323232"/>
              </a:solidFill>
            </a:endParaRPr>
          </a:p>
        </p:txBody>
      </p:sp>
      <p:sp>
        <p:nvSpPr>
          <p:cNvPr id="4" name="Plassholder for lysbildenummer 3">
            <a:extLst>
              <a:ext uri="{FF2B5EF4-FFF2-40B4-BE49-F238E27FC236}">
                <a16:creationId xmlns:a16="http://schemas.microsoft.com/office/drawing/2014/main" id="{8A0AAE5C-4E83-F14C-89AC-5B3A53EA3EDC}"/>
              </a:ext>
            </a:extLst>
          </p:cNvPr>
          <p:cNvSpPr>
            <a:spLocks noGrp="1"/>
          </p:cNvSpPr>
          <p:nvPr>
            <p:ph type="sldNum" sz="quarter" idx="4"/>
          </p:nvPr>
        </p:nvSpPr>
        <p:spPr/>
        <p:txBody>
          <a:bodyPr/>
          <a:lstStyle/>
          <a:p>
            <a:fld id="{4CA162D6-F00B-4378-A732-E7D904156DA2}" type="slidenum">
              <a:rPr lang="en-US" smtClean="0"/>
              <a:pPr/>
              <a:t>50</a:t>
            </a:fld>
            <a:endParaRPr lang="en-US"/>
          </a:p>
        </p:txBody>
      </p:sp>
    </p:spTree>
    <p:extLst>
      <p:ext uri="{BB962C8B-B14F-4D97-AF65-F5344CB8AC3E}">
        <p14:creationId xmlns:p14="http://schemas.microsoft.com/office/powerpoint/2010/main" val="686838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8">
            <a:extLst>
              <a:ext uri="{FF2B5EF4-FFF2-40B4-BE49-F238E27FC236}">
                <a16:creationId xmlns:a16="http://schemas.microsoft.com/office/drawing/2014/main" id="{E712CBD8-C6B7-4F48-88B1-BE7236844B9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781" b="2781"/>
          <a:stretch>
            <a:fillRect/>
          </a:stretch>
        </p:blipFill>
        <p:spPr/>
      </p:pic>
      <p:sp>
        <p:nvSpPr>
          <p:cNvPr id="2" name="Plassholder for innhold 1">
            <a:extLst>
              <a:ext uri="{FF2B5EF4-FFF2-40B4-BE49-F238E27FC236}">
                <a16:creationId xmlns:a16="http://schemas.microsoft.com/office/drawing/2014/main" id="{E98945FB-672B-5848-8248-E96D04D69302}"/>
              </a:ext>
            </a:extLst>
          </p:cNvPr>
          <p:cNvSpPr>
            <a:spLocks noGrp="1"/>
          </p:cNvSpPr>
          <p:nvPr>
            <p:ph idx="1"/>
          </p:nvPr>
        </p:nvSpPr>
        <p:spPr>
          <a:xfrm>
            <a:off x="1134217" y="2400299"/>
            <a:ext cx="5679092" cy="4076313"/>
          </a:xfrm>
        </p:spPr>
        <p:txBody>
          <a:bodyPr vert="horz" lIns="0" tIns="0" rIns="0" bIns="0" rtlCol="0" anchor="t">
            <a:normAutofit/>
          </a:bodyPr>
          <a:lstStyle/>
          <a:p>
            <a:pPr marL="179705" indent="-179705"/>
            <a:r>
              <a:rPr lang="nb-NO" dirty="0"/>
              <a:t>Overenskomstene forutsetter at det settes opp særavtaler mellom </a:t>
            </a:r>
            <a:r>
              <a:rPr lang="nb-NO" dirty="0" err="1"/>
              <a:t>FLTs</a:t>
            </a:r>
            <a:r>
              <a:rPr lang="nb-NO" dirty="0"/>
              <a:t> bedriftsgruppe og bedriftsledelsen for flere ulike forhold </a:t>
            </a:r>
            <a:endParaRPr lang="nb-NO" dirty="0">
              <a:ea typeface="+mn-lt"/>
              <a:cs typeface="+mn-lt"/>
            </a:endParaRPr>
          </a:p>
          <a:p>
            <a:pPr marL="179705" indent="-179705"/>
            <a:r>
              <a:rPr lang="nb-NO" dirty="0">
                <a:ea typeface="+mn-lt"/>
                <a:cs typeface="+mn-lt"/>
              </a:rPr>
              <a:t>Eksempel ved beredskapsvakt fra TF §16 og AL §22: </a:t>
            </a:r>
            <a:r>
              <a:rPr lang="nb-NO" dirty="0">
                <a:solidFill>
                  <a:srgbClr val="60709D"/>
                </a:solidFill>
                <a:ea typeface="+mn-lt"/>
                <a:cs typeface="+mn-lt"/>
              </a:rPr>
              <a:t>«</a:t>
            </a:r>
            <a:r>
              <a:rPr lang="nb-NO" i="1" dirty="0">
                <a:solidFill>
                  <a:srgbClr val="60709D"/>
                </a:solidFill>
                <a:ea typeface="+mn-lt"/>
                <a:cs typeface="+mn-lt"/>
              </a:rPr>
              <a:t>Hvis en funksjonær blir pålagt beredskapsvakt (…) skal det på </a:t>
            </a:r>
            <a:r>
              <a:rPr lang="nb-NO" i="1">
                <a:solidFill>
                  <a:srgbClr val="60709D"/>
                </a:solidFill>
                <a:ea typeface="+mn-lt"/>
                <a:cs typeface="+mn-lt"/>
              </a:rPr>
              <a:t>den enkelte bedrift treffes skriftlig avtale </a:t>
            </a:r>
            <a:r>
              <a:rPr lang="nb-NO" i="1" dirty="0">
                <a:solidFill>
                  <a:srgbClr val="60709D"/>
                </a:solidFill>
                <a:ea typeface="+mn-lt"/>
                <a:cs typeface="+mn-lt"/>
              </a:rPr>
              <a:t>om godtgjørelse for slik vakt.</a:t>
            </a:r>
            <a:r>
              <a:rPr lang="nb-NO" dirty="0">
                <a:solidFill>
                  <a:srgbClr val="60709D"/>
                </a:solidFill>
                <a:ea typeface="+mn-lt"/>
                <a:cs typeface="+mn-lt"/>
              </a:rPr>
              <a:t>»</a:t>
            </a:r>
            <a:r>
              <a:rPr lang="nb-NO" dirty="0">
                <a:ea typeface="+mn-lt"/>
                <a:cs typeface="+mn-lt"/>
              </a:rPr>
              <a:t> </a:t>
            </a:r>
            <a:br>
              <a:rPr lang="nb-NO" dirty="0">
                <a:ea typeface="+mn-lt"/>
                <a:cs typeface="+mn-lt"/>
              </a:rPr>
            </a:br>
            <a:endParaRPr lang="nb-NO">
              <a:solidFill>
                <a:srgbClr val="60709D"/>
              </a:solidFill>
              <a:cs typeface="Arial"/>
            </a:endParaRPr>
          </a:p>
        </p:txBody>
      </p:sp>
      <p:sp>
        <p:nvSpPr>
          <p:cNvPr id="3" name="Plassholder for lysbildenummer 2">
            <a:extLst>
              <a:ext uri="{FF2B5EF4-FFF2-40B4-BE49-F238E27FC236}">
                <a16:creationId xmlns:a16="http://schemas.microsoft.com/office/drawing/2014/main" id="{412B2382-C9BA-7C45-BF2D-4716A4983016}"/>
              </a:ext>
            </a:extLst>
          </p:cNvPr>
          <p:cNvSpPr>
            <a:spLocks noGrp="1"/>
          </p:cNvSpPr>
          <p:nvPr>
            <p:ph type="sldNum" sz="quarter" idx="12"/>
          </p:nvPr>
        </p:nvSpPr>
        <p:spPr/>
        <p:txBody>
          <a:bodyPr/>
          <a:lstStyle/>
          <a:p>
            <a:fld id="{4CA162D6-F00B-4378-A732-E7D904156DA2}" type="slidenum">
              <a:rPr lang="en-US" smtClean="0"/>
              <a:t>51</a:t>
            </a:fld>
            <a:endParaRPr lang="en-US"/>
          </a:p>
        </p:txBody>
      </p:sp>
      <p:sp>
        <p:nvSpPr>
          <p:cNvPr id="5" name="Tittel 4">
            <a:extLst>
              <a:ext uri="{FF2B5EF4-FFF2-40B4-BE49-F238E27FC236}">
                <a16:creationId xmlns:a16="http://schemas.microsoft.com/office/drawing/2014/main" id="{98338457-E135-5B42-B122-3A8D022A2E64}"/>
              </a:ext>
            </a:extLst>
          </p:cNvPr>
          <p:cNvSpPr>
            <a:spLocks noGrp="1"/>
          </p:cNvSpPr>
          <p:nvPr>
            <p:ph type="title"/>
          </p:nvPr>
        </p:nvSpPr>
        <p:spPr>
          <a:xfrm>
            <a:off x="1" y="801874"/>
            <a:ext cx="6572677" cy="2270519"/>
          </a:xfrm>
        </p:spPr>
        <p:txBody>
          <a:bodyPr/>
          <a:lstStyle/>
          <a:p>
            <a:r>
              <a:rPr lang="nb-NO"/>
              <a:t>Særavtaler - nødvendig underlag til tariffavtalen</a:t>
            </a:r>
          </a:p>
        </p:txBody>
      </p:sp>
      <p:sp>
        <p:nvSpPr>
          <p:cNvPr id="6" name="Plassholder for tekst 5">
            <a:extLst>
              <a:ext uri="{FF2B5EF4-FFF2-40B4-BE49-F238E27FC236}">
                <a16:creationId xmlns:a16="http://schemas.microsoft.com/office/drawing/2014/main" id="{D8C9216E-BE85-1944-B3C8-9318C6C1BD32}"/>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15243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6">
            <a:extLst>
              <a:ext uri="{FF2B5EF4-FFF2-40B4-BE49-F238E27FC236}">
                <a16:creationId xmlns:a16="http://schemas.microsoft.com/office/drawing/2014/main" id="{F65B8292-997A-3949-937D-0C9326D256B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177" r="5177"/>
          <a:stretch>
            <a:fillRect/>
          </a:stretch>
        </p:blipFill>
        <p:spPr/>
      </p:pic>
      <p:sp>
        <p:nvSpPr>
          <p:cNvPr id="2" name="Plassholder for innhold 1">
            <a:extLst>
              <a:ext uri="{FF2B5EF4-FFF2-40B4-BE49-F238E27FC236}">
                <a16:creationId xmlns:a16="http://schemas.microsoft.com/office/drawing/2014/main" id="{4015F1F1-C55D-9E4F-B74A-C570DF728C14}"/>
              </a:ext>
            </a:extLst>
          </p:cNvPr>
          <p:cNvSpPr>
            <a:spLocks noGrp="1"/>
          </p:cNvSpPr>
          <p:nvPr>
            <p:ph idx="1"/>
          </p:nvPr>
        </p:nvSpPr>
        <p:spPr/>
        <p:txBody>
          <a:bodyPr>
            <a:normAutofit fontScale="92500" lnSpcReduction="10000"/>
          </a:bodyPr>
          <a:lstStyle/>
          <a:p>
            <a:pPr marL="0" indent="0">
              <a:buNone/>
            </a:pPr>
            <a:r>
              <a:rPr lang="nb-NO">
                <a:solidFill>
                  <a:schemeClr val="tx2"/>
                </a:solidFill>
              </a:rPr>
              <a:t>Reguleres av arbeidsmiljøloven § 14-5 og skal inneholde blant annet:</a:t>
            </a:r>
          </a:p>
          <a:p>
            <a:r>
              <a:rPr lang="nb-NO"/>
              <a:t>beskrivelse av arbeidet eller arbeidstakerens tittel</a:t>
            </a:r>
          </a:p>
          <a:p>
            <a:r>
              <a:rPr lang="nb-NO"/>
              <a:t>lengde og plassering av avtalt daglig og ukentlig arbeidstid</a:t>
            </a:r>
          </a:p>
          <a:p>
            <a:r>
              <a:rPr lang="nb-NO"/>
              <a:t>eventuelle prøvetidsbestemmelser</a:t>
            </a:r>
          </a:p>
          <a:p>
            <a:r>
              <a:rPr lang="nb-NO"/>
              <a:t>arbeidstakerens rett til ferie og feriepenger</a:t>
            </a:r>
          </a:p>
          <a:p>
            <a:r>
              <a:rPr lang="nb-NO"/>
              <a:t>oppsigelsesfrister</a:t>
            </a:r>
          </a:p>
          <a:p>
            <a:r>
              <a:rPr lang="nb-NO"/>
              <a:t>lønn og eventuelle tillegg</a:t>
            </a:r>
          </a:p>
        </p:txBody>
      </p:sp>
      <p:sp>
        <p:nvSpPr>
          <p:cNvPr id="3" name="Plassholder for lysbildenummer 2">
            <a:extLst>
              <a:ext uri="{FF2B5EF4-FFF2-40B4-BE49-F238E27FC236}">
                <a16:creationId xmlns:a16="http://schemas.microsoft.com/office/drawing/2014/main" id="{8051F18B-E0C2-A145-9BBF-85E54911A73F}"/>
              </a:ext>
            </a:extLst>
          </p:cNvPr>
          <p:cNvSpPr>
            <a:spLocks noGrp="1"/>
          </p:cNvSpPr>
          <p:nvPr>
            <p:ph type="sldNum" sz="quarter" idx="12"/>
          </p:nvPr>
        </p:nvSpPr>
        <p:spPr/>
        <p:txBody>
          <a:bodyPr/>
          <a:lstStyle/>
          <a:p>
            <a:fld id="{4CA162D6-F00B-4378-A732-E7D904156DA2}" type="slidenum">
              <a:rPr lang="en-US" smtClean="0"/>
              <a:t>52</a:t>
            </a:fld>
            <a:endParaRPr lang="en-US"/>
          </a:p>
        </p:txBody>
      </p:sp>
      <p:sp>
        <p:nvSpPr>
          <p:cNvPr id="5" name="Tittel 4">
            <a:extLst>
              <a:ext uri="{FF2B5EF4-FFF2-40B4-BE49-F238E27FC236}">
                <a16:creationId xmlns:a16="http://schemas.microsoft.com/office/drawing/2014/main" id="{13AD5CE8-23C8-6C45-B7DA-4F9093D434D6}"/>
              </a:ext>
            </a:extLst>
          </p:cNvPr>
          <p:cNvSpPr>
            <a:spLocks noGrp="1"/>
          </p:cNvSpPr>
          <p:nvPr>
            <p:ph type="title"/>
          </p:nvPr>
        </p:nvSpPr>
        <p:spPr>
          <a:xfrm>
            <a:off x="1" y="801874"/>
            <a:ext cx="6572677" cy="1151618"/>
          </a:xfrm>
        </p:spPr>
        <p:txBody>
          <a:bodyPr/>
          <a:lstStyle/>
          <a:p>
            <a:r>
              <a:rPr lang="nb-NO"/>
              <a:t>Arbeidsavtalen - individuell avtale</a:t>
            </a:r>
          </a:p>
        </p:txBody>
      </p:sp>
      <p:sp>
        <p:nvSpPr>
          <p:cNvPr id="6" name="Plassholder for tekst 5">
            <a:extLst>
              <a:ext uri="{FF2B5EF4-FFF2-40B4-BE49-F238E27FC236}">
                <a16:creationId xmlns:a16="http://schemas.microsoft.com/office/drawing/2014/main" id="{74D1EB9A-2CA2-4940-B0D3-ACD544B00B37}"/>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045257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7">
            <a:extLst>
              <a:ext uri="{FF2B5EF4-FFF2-40B4-BE49-F238E27FC236}">
                <a16:creationId xmlns:a16="http://schemas.microsoft.com/office/drawing/2014/main" id="{0DBB4A1E-61EA-8641-8934-37FB2AFD6D4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734" r="4734"/>
          <a:stretch>
            <a:fillRect/>
          </a:stretch>
        </p:blipFill>
        <p:spPr/>
      </p:pic>
      <p:sp>
        <p:nvSpPr>
          <p:cNvPr id="2" name="Tittel 1">
            <a:extLst>
              <a:ext uri="{FF2B5EF4-FFF2-40B4-BE49-F238E27FC236}">
                <a16:creationId xmlns:a16="http://schemas.microsoft.com/office/drawing/2014/main" id="{28D31D38-274C-B746-A520-116F3D6CA290}"/>
              </a:ext>
            </a:extLst>
          </p:cNvPr>
          <p:cNvSpPr>
            <a:spLocks noGrp="1"/>
          </p:cNvSpPr>
          <p:nvPr>
            <p:ph type="title"/>
          </p:nvPr>
        </p:nvSpPr>
        <p:spPr>
          <a:xfrm>
            <a:off x="1" y="1987449"/>
            <a:ext cx="5172500" cy="1562390"/>
          </a:xfrm>
        </p:spPr>
        <p:txBody>
          <a:bodyPr/>
          <a:lstStyle/>
          <a:p>
            <a:r>
              <a:rPr lang="nb-NO"/>
              <a:t>Arbeidsgivers styringsrett</a:t>
            </a:r>
          </a:p>
        </p:txBody>
      </p:sp>
      <p:sp>
        <p:nvSpPr>
          <p:cNvPr id="3" name="Plassholder for tekst 2">
            <a:extLst>
              <a:ext uri="{FF2B5EF4-FFF2-40B4-BE49-F238E27FC236}">
                <a16:creationId xmlns:a16="http://schemas.microsoft.com/office/drawing/2014/main" id="{59E3DC37-4A82-DF42-A0A9-E652AF45FFF5}"/>
              </a:ext>
            </a:extLst>
          </p:cNvPr>
          <p:cNvSpPr>
            <a:spLocks noGrp="1"/>
          </p:cNvSpPr>
          <p:nvPr>
            <p:ph type="body" idx="1"/>
          </p:nvPr>
        </p:nvSpPr>
        <p:spPr/>
        <p:txBody>
          <a:bodyPr/>
          <a:lstStyle/>
          <a:p>
            <a:r>
              <a:rPr lang="nb-NO"/>
              <a:t>Tema 2</a:t>
            </a:r>
          </a:p>
        </p:txBody>
      </p:sp>
      <p:sp>
        <p:nvSpPr>
          <p:cNvPr id="5" name="Plassholder for lysbildenummer 4">
            <a:extLst>
              <a:ext uri="{FF2B5EF4-FFF2-40B4-BE49-F238E27FC236}">
                <a16:creationId xmlns:a16="http://schemas.microsoft.com/office/drawing/2014/main" id="{CBD74A7D-785B-3A48-8E48-29054E86D3C9}"/>
              </a:ext>
            </a:extLst>
          </p:cNvPr>
          <p:cNvSpPr>
            <a:spLocks noGrp="1"/>
          </p:cNvSpPr>
          <p:nvPr>
            <p:ph type="sldNum" sz="quarter" idx="4"/>
          </p:nvPr>
        </p:nvSpPr>
        <p:spPr/>
        <p:txBody>
          <a:bodyPr/>
          <a:lstStyle/>
          <a:p>
            <a:fld id="{4CA162D6-F00B-4378-A732-E7D904156DA2}" type="slidenum">
              <a:rPr lang="en-US" smtClean="0"/>
              <a:pPr/>
              <a:t>53</a:t>
            </a:fld>
            <a:endParaRPr lang="en-US"/>
          </a:p>
        </p:txBody>
      </p:sp>
      <p:sp>
        <p:nvSpPr>
          <p:cNvPr id="6" name="Plassholder for tekst 5">
            <a:extLst>
              <a:ext uri="{FF2B5EF4-FFF2-40B4-BE49-F238E27FC236}">
                <a16:creationId xmlns:a16="http://schemas.microsoft.com/office/drawing/2014/main" id="{B24A6797-F4AB-2848-ADA6-37EBE0447034}"/>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12463859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F1E6E5B-4364-384C-84EF-BF1E00A31A3D}"/>
              </a:ext>
            </a:extLst>
          </p:cNvPr>
          <p:cNvSpPr txBox="1"/>
          <p:nvPr/>
        </p:nvSpPr>
        <p:spPr>
          <a:xfrm>
            <a:off x="412818" y="2459837"/>
            <a:ext cx="11779182" cy="1184940"/>
          </a:xfrm>
          <a:prstGeom prst="rect">
            <a:avLst/>
          </a:prstGeom>
          <a:noFill/>
        </p:spPr>
        <p:txBody>
          <a:bodyPr wrap="square" lIns="91440" tIns="45720" rIns="91440" bIns="45720" rtlCol="0" anchor="t">
            <a:spAutoFit/>
          </a:bodyPr>
          <a:lstStyle/>
          <a:p>
            <a:pPr algn="ctr">
              <a:spcAft>
                <a:spcPts val="1800"/>
              </a:spcAft>
            </a:pPr>
            <a:r>
              <a:rPr lang="nb-NO" sz="2800">
                <a:solidFill>
                  <a:srgbClr val="323232"/>
                </a:solidFill>
              </a:rPr>
              <a:t>Spørsmål</a:t>
            </a:r>
          </a:p>
          <a:p>
            <a:pPr algn="ctr"/>
            <a:r>
              <a:rPr lang="nb-NO" sz="2800" dirty="0">
                <a:solidFill>
                  <a:schemeClr val="tx2"/>
                </a:solidFill>
                <a:ea typeface="+mn-lt"/>
                <a:cs typeface="+mn-lt"/>
              </a:rPr>
              <a:t>Hva er arbeidsgivers styringsrett</a:t>
            </a:r>
            <a:r>
              <a:rPr lang="nb-NO" sz="2800">
                <a:solidFill>
                  <a:schemeClr val="tx2"/>
                </a:solidFill>
                <a:ea typeface="+mn-lt"/>
                <a:cs typeface="+mn-lt"/>
              </a:rPr>
              <a:t>?</a:t>
            </a:r>
            <a:endParaRPr lang="nb-NO" sz="2800" dirty="0">
              <a:solidFill>
                <a:schemeClr val="tx2"/>
              </a:solidFill>
              <a:ea typeface="+mn-lt"/>
              <a:cs typeface="+mn-lt"/>
            </a:endParaRPr>
          </a:p>
        </p:txBody>
      </p:sp>
      <p:sp>
        <p:nvSpPr>
          <p:cNvPr id="4" name="Plassholder for lysbildenummer 3">
            <a:extLst>
              <a:ext uri="{FF2B5EF4-FFF2-40B4-BE49-F238E27FC236}">
                <a16:creationId xmlns:a16="http://schemas.microsoft.com/office/drawing/2014/main" id="{8A0AAE5C-4E83-F14C-89AC-5B3A53EA3EDC}"/>
              </a:ext>
            </a:extLst>
          </p:cNvPr>
          <p:cNvSpPr>
            <a:spLocks noGrp="1"/>
          </p:cNvSpPr>
          <p:nvPr>
            <p:ph type="sldNum" sz="quarter" idx="4"/>
          </p:nvPr>
        </p:nvSpPr>
        <p:spPr/>
        <p:txBody>
          <a:bodyPr/>
          <a:lstStyle/>
          <a:p>
            <a:fld id="{4CA162D6-F00B-4378-A732-E7D904156DA2}" type="slidenum">
              <a:rPr lang="en-US" smtClean="0"/>
              <a:pPr/>
              <a:t>54</a:t>
            </a:fld>
            <a:endParaRPr lang="en-US"/>
          </a:p>
        </p:txBody>
      </p:sp>
    </p:spTree>
    <p:extLst>
      <p:ext uri="{BB962C8B-B14F-4D97-AF65-F5344CB8AC3E}">
        <p14:creationId xmlns:p14="http://schemas.microsoft.com/office/powerpoint/2010/main" val="2697975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4553009F-DA38-5F43-866C-66C1698DA3E2}"/>
              </a:ext>
            </a:extLst>
          </p:cNvPr>
          <p:cNvSpPr>
            <a:spLocks noGrp="1"/>
          </p:cNvSpPr>
          <p:nvPr>
            <p:ph type="sldNum" sz="quarter" idx="4"/>
          </p:nvPr>
        </p:nvSpPr>
        <p:spPr/>
        <p:txBody>
          <a:bodyPr/>
          <a:lstStyle/>
          <a:p>
            <a:fld id="{4CA162D6-F00B-4378-A732-E7D904156DA2}" type="slidenum">
              <a:rPr lang="en-US" smtClean="0"/>
              <a:pPr/>
              <a:t>55</a:t>
            </a:fld>
            <a:endParaRPr lang="en-US"/>
          </a:p>
        </p:txBody>
      </p:sp>
      <p:pic>
        <p:nvPicPr>
          <p:cNvPr id="5" name="Picture 2" descr="H:\Kurs\Lunch - bytteforhold goder og arbeisinnsats.jpg">
            <a:extLst>
              <a:ext uri="{FF2B5EF4-FFF2-40B4-BE49-F238E27FC236}">
                <a16:creationId xmlns:a16="http://schemas.microsoft.com/office/drawing/2014/main" id="{5904A08B-E6A3-084F-B81D-35E874ECD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31" y="1656176"/>
            <a:ext cx="10913796" cy="354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6859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F01EFEB9-CCF8-9341-8586-39F867320F3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840" b="4840"/>
          <a:stretch>
            <a:fillRect/>
          </a:stretch>
        </p:blipFill>
        <p:spPr/>
      </p:pic>
      <p:sp>
        <p:nvSpPr>
          <p:cNvPr id="2" name="Plassholder for innhold 1">
            <a:extLst>
              <a:ext uri="{FF2B5EF4-FFF2-40B4-BE49-F238E27FC236}">
                <a16:creationId xmlns:a16="http://schemas.microsoft.com/office/drawing/2014/main" id="{91E194B2-248C-D34C-AE21-26BF18A1B5CC}"/>
              </a:ext>
            </a:extLst>
          </p:cNvPr>
          <p:cNvSpPr>
            <a:spLocks noGrp="1"/>
          </p:cNvSpPr>
          <p:nvPr>
            <p:ph idx="1"/>
          </p:nvPr>
        </p:nvSpPr>
        <p:spPr/>
        <p:txBody>
          <a:bodyPr>
            <a:normAutofit/>
          </a:bodyPr>
          <a:lstStyle/>
          <a:p>
            <a:pPr marL="0" indent="0">
              <a:buNone/>
            </a:pPr>
            <a:r>
              <a:rPr lang="nb-NO" sz="2200">
                <a:solidFill>
                  <a:schemeClr val="tx2"/>
                </a:solidFill>
              </a:rPr>
              <a:t>Arbeidsgivers rett til å lede, kontrollere, organisere og fordele arbeidet</a:t>
            </a:r>
          </a:p>
          <a:p>
            <a:r>
              <a:rPr lang="nb-NO" sz="2200"/>
              <a:t>Begrenset av lover, avtaler, overenskomster og alminnelige saklighetsnormer</a:t>
            </a:r>
          </a:p>
          <a:p>
            <a:r>
              <a:rPr lang="nb-NO" sz="2200"/>
              <a:t>«Stillingens grunnpreg»</a:t>
            </a:r>
          </a:p>
          <a:p>
            <a:r>
              <a:rPr lang="nb-NO" sz="2200"/>
              <a:t>For tillitsvalgte: Viktig å ha kunnskap om styringsretten og særlig hva som </a:t>
            </a:r>
            <a:r>
              <a:rPr lang="nb-NO" sz="2200" b="1"/>
              <a:t>begrenser</a:t>
            </a:r>
            <a:r>
              <a:rPr lang="nb-NO" sz="2200" i="1"/>
              <a:t> </a:t>
            </a:r>
            <a:r>
              <a:rPr lang="nb-NO" sz="2200"/>
              <a:t>den!</a:t>
            </a:r>
          </a:p>
        </p:txBody>
      </p:sp>
      <p:sp>
        <p:nvSpPr>
          <p:cNvPr id="3" name="Plassholder for lysbildenummer 2">
            <a:extLst>
              <a:ext uri="{FF2B5EF4-FFF2-40B4-BE49-F238E27FC236}">
                <a16:creationId xmlns:a16="http://schemas.microsoft.com/office/drawing/2014/main" id="{553DA38B-E2D1-AB49-AF2E-C0DFC9803D9B}"/>
              </a:ext>
            </a:extLst>
          </p:cNvPr>
          <p:cNvSpPr>
            <a:spLocks noGrp="1"/>
          </p:cNvSpPr>
          <p:nvPr>
            <p:ph type="sldNum" sz="quarter" idx="12"/>
          </p:nvPr>
        </p:nvSpPr>
        <p:spPr/>
        <p:txBody>
          <a:bodyPr/>
          <a:lstStyle/>
          <a:p>
            <a:fld id="{4CA162D6-F00B-4378-A732-E7D904156DA2}" type="slidenum">
              <a:rPr lang="en-US" smtClean="0"/>
              <a:t>56</a:t>
            </a:fld>
            <a:endParaRPr lang="en-US"/>
          </a:p>
        </p:txBody>
      </p:sp>
      <p:sp>
        <p:nvSpPr>
          <p:cNvPr id="5" name="Tittel 4">
            <a:extLst>
              <a:ext uri="{FF2B5EF4-FFF2-40B4-BE49-F238E27FC236}">
                <a16:creationId xmlns:a16="http://schemas.microsoft.com/office/drawing/2014/main" id="{FF4A57CD-463A-7D4E-ADAB-AE7C61BDF9B4}"/>
              </a:ext>
            </a:extLst>
          </p:cNvPr>
          <p:cNvSpPr>
            <a:spLocks noGrp="1"/>
          </p:cNvSpPr>
          <p:nvPr>
            <p:ph type="title"/>
          </p:nvPr>
        </p:nvSpPr>
        <p:spPr>
          <a:xfrm>
            <a:off x="1" y="801874"/>
            <a:ext cx="6572677" cy="1162523"/>
          </a:xfrm>
        </p:spPr>
        <p:txBody>
          <a:bodyPr/>
          <a:lstStyle/>
          <a:p>
            <a:r>
              <a:rPr lang="nb-NO"/>
              <a:t>Hva er «styringsrett»?</a:t>
            </a:r>
          </a:p>
        </p:txBody>
      </p:sp>
      <p:sp>
        <p:nvSpPr>
          <p:cNvPr id="6" name="Plassholder for tekst 5">
            <a:extLst>
              <a:ext uri="{FF2B5EF4-FFF2-40B4-BE49-F238E27FC236}">
                <a16:creationId xmlns:a16="http://schemas.microsoft.com/office/drawing/2014/main" id="{091ED0DA-417A-E848-8A56-A4B08202E5EF}"/>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88872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B6ED82A-232D-0C4C-9BBF-270D50BBBFD8}"/>
              </a:ext>
            </a:extLst>
          </p:cNvPr>
          <p:cNvSpPr>
            <a:spLocks noGrp="1"/>
          </p:cNvSpPr>
          <p:nvPr>
            <p:ph type="title"/>
          </p:nvPr>
        </p:nvSpPr>
        <p:spPr/>
        <p:txBody>
          <a:bodyPr/>
          <a:lstStyle/>
          <a:p>
            <a:r>
              <a:rPr lang="nb-NO"/>
              <a:t>Begrensninger i styringsretten</a:t>
            </a:r>
          </a:p>
        </p:txBody>
      </p:sp>
      <p:sp>
        <p:nvSpPr>
          <p:cNvPr id="4" name="Plassholder for lysbildenummer 3">
            <a:extLst>
              <a:ext uri="{FF2B5EF4-FFF2-40B4-BE49-F238E27FC236}">
                <a16:creationId xmlns:a16="http://schemas.microsoft.com/office/drawing/2014/main" id="{C26F0CB1-5C05-3B44-AF66-B3B3C26E8A26}"/>
              </a:ext>
            </a:extLst>
          </p:cNvPr>
          <p:cNvSpPr>
            <a:spLocks noGrp="1"/>
          </p:cNvSpPr>
          <p:nvPr>
            <p:ph type="sldNum" sz="quarter" idx="4"/>
          </p:nvPr>
        </p:nvSpPr>
        <p:spPr/>
        <p:txBody>
          <a:bodyPr/>
          <a:lstStyle/>
          <a:p>
            <a:fld id="{4CA162D6-F00B-4378-A732-E7D904156DA2}" type="slidenum">
              <a:rPr lang="en-US" smtClean="0"/>
              <a:pPr/>
              <a:t>57</a:t>
            </a:fld>
            <a:endParaRPr lang="en-US"/>
          </a:p>
        </p:txBody>
      </p:sp>
      <p:sp>
        <p:nvSpPr>
          <p:cNvPr id="5" name="Ellipse 4">
            <a:extLst>
              <a:ext uri="{FF2B5EF4-FFF2-40B4-BE49-F238E27FC236}">
                <a16:creationId xmlns:a16="http://schemas.microsoft.com/office/drawing/2014/main" id="{C419CF33-173F-8A42-979F-713EACCF2BD0}"/>
              </a:ext>
            </a:extLst>
          </p:cNvPr>
          <p:cNvSpPr/>
          <p:nvPr/>
        </p:nvSpPr>
        <p:spPr>
          <a:xfrm>
            <a:off x="4213191" y="2545524"/>
            <a:ext cx="4325325" cy="2792594"/>
          </a:xfrm>
          <a:prstGeom prst="ellipse">
            <a:avLst/>
          </a:prstGeom>
          <a:solidFill>
            <a:schemeClr val="accent1">
              <a:lumMod val="75000"/>
              <a:lumOff val="25000"/>
            </a:schemeClr>
          </a:solidFill>
          <a:ln>
            <a:solidFill>
              <a:srgbClr val="435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nb-NO" sz="2800"/>
              <a:t>Arbeidsgivers styringsrett</a:t>
            </a:r>
          </a:p>
        </p:txBody>
      </p:sp>
      <p:sp>
        <p:nvSpPr>
          <p:cNvPr id="6" name="Ellipse 5">
            <a:extLst>
              <a:ext uri="{FF2B5EF4-FFF2-40B4-BE49-F238E27FC236}">
                <a16:creationId xmlns:a16="http://schemas.microsoft.com/office/drawing/2014/main" id="{49EDEE0C-C683-2A4C-99AC-9778251044C4}"/>
              </a:ext>
            </a:extLst>
          </p:cNvPr>
          <p:cNvSpPr/>
          <p:nvPr/>
        </p:nvSpPr>
        <p:spPr>
          <a:xfrm>
            <a:off x="3749050" y="1775803"/>
            <a:ext cx="2448000" cy="1531203"/>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a:t>Alminnelige saklighets-normer</a:t>
            </a:r>
          </a:p>
        </p:txBody>
      </p:sp>
      <p:sp>
        <p:nvSpPr>
          <p:cNvPr id="11" name="TekstSylinder 10">
            <a:extLst>
              <a:ext uri="{FF2B5EF4-FFF2-40B4-BE49-F238E27FC236}">
                <a16:creationId xmlns:a16="http://schemas.microsoft.com/office/drawing/2014/main" id="{14393707-4AC0-464C-9364-9585CCF49AD6}"/>
              </a:ext>
            </a:extLst>
          </p:cNvPr>
          <p:cNvSpPr txBox="1"/>
          <p:nvPr/>
        </p:nvSpPr>
        <p:spPr>
          <a:xfrm>
            <a:off x="4638040" y="2050244"/>
            <a:ext cx="184731" cy="369332"/>
          </a:xfrm>
          <a:prstGeom prst="rect">
            <a:avLst/>
          </a:prstGeom>
          <a:noFill/>
        </p:spPr>
        <p:txBody>
          <a:bodyPr wrap="none" rtlCol="0">
            <a:spAutoFit/>
          </a:bodyPr>
          <a:lstStyle/>
          <a:p>
            <a:endParaRPr lang="nb-NO"/>
          </a:p>
        </p:txBody>
      </p:sp>
      <p:sp>
        <p:nvSpPr>
          <p:cNvPr id="18" name="Ellipse 17">
            <a:extLst>
              <a:ext uri="{FF2B5EF4-FFF2-40B4-BE49-F238E27FC236}">
                <a16:creationId xmlns:a16="http://schemas.microsoft.com/office/drawing/2014/main" id="{A7048F4A-0BFF-0C49-86A5-ED7BD7DC613A}"/>
              </a:ext>
            </a:extLst>
          </p:cNvPr>
          <p:cNvSpPr/>
          <p:nvPr/>
        </p:nvSpPr>
        <p:spPr>
          <a:xfrm>
            <a:off x="6542306" y="1775803"/>
            <a:ext cx="2448000" cy="1531203"/>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a:t>Lover</a:t>
            </a:r>
          </a:p>
        </p:txBody>
      </p:sp>
      <p:sp>
        <p:nvSpPr>
          <p:cNvPr id="19" name="Ellipse 18">
            <a:extLst>
              <a:ext uri="{FF2B5EF4-FFF2-40B4-BE49-F238E27FC236}">
                <a16:creationId xmlns:a16="http://schemas.microsoft.com/office/drawing/2014/main" id="{8962AF99-119D-3F41-A815-B1FE75A75BA7}"/>
              </a:ext>
            </a:extLst>
          </p:cNvPr>
          <p:cNvSpPr/>
          <p:nvPr/>
        </p:nvSpPr>
        <p:spPr>
          <a:xfrm>
            <a:off x="8204924" y="3170043"/>
            <a:ext cx="2448000" cy="1531203"/>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a:t>Hoved-avtale</a:t>
            </a:r>
          </a:p>
        </p:txBody>
      </p:sp>
      <p:sp>
        <p:nvSpPr>
          <p:cNvPr id="20" name="Ellipse 19">
            <a:extLst>
              <a:ext uri="{FF2B5EF4-FFF2-40B4-BE49-F238E27FC236}">
                <a16:creationId xmlns:a16="http://schemas.microsoft.com/office/drawing/2014/main" id="{C8584889-4998-864C-AF51-7FC6C59E0181}"/>
              </a:ext>
            </a:extLst>
          </p:cNvPr>
          <p:cNvSpPr/>
          <p:nvPr/>
        </p:nvSpPr>
        <p:spPr>
          <a:xfrm>
            <a:off x="2137253" y="3170042"/>
            <a:ext cx="2448000" cy="1531203"/>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a:t>Arbeids-avtalen</a:t>
            </a:r>
          </a:p>
        </p:txBody>
      </p:sp>
      <p:sp>
        <p:nvSpPr>
          <p:cNvPr id="21" name="Ellipse 20">
            <a:extLst>
              <a:ext uri="{FF2B5EF4-FFF2-40B4-BE49-F238E27FC236}">
                <a16:creationId xmlns:a16="http://schemas.microsoft.com/office/drawing/2014/main" id="{8AB3FDEE-29C6-4245-B6E7-03D1175195E7}"/>
              </a:ext>
            </a:extLst>
          </p:cNvPr>
          <p:cNvSpPr/>
          <p:nvPr/>
        </p:nvSpPr>
        <p:spPr>
          <a:xfrm>
            <a:off x="3749050" y="4535966"/>
            <a:ext cx="2448000" cy="1531203"/>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a:t>Særavtaler</a:t>
            </a:r>
          </a:p>
        </p:txBody>
      </p:sp>
      <p:sp>
        <p:nvSpPr>
          <p:cNvPr id="22" name="Ellipse 21">
            <a:extLst>
              <a:ext uri="{FF2B5EF4-FFF2-40B4-BE49-F238E27FC236}">
                <a16:creationId xmlns:a16="http://schemas.microsoft.com/office/drawing/2014/main" id="{F0797C84-6A35-DF46-8012-3D00F74A8E0E}"/>
              </a:ext>
            </a:extLst>
          </p:cNvPr>
          <p:cNvSpPr/>
          <p:nvPr/>
        </p:nvSpPr>
        <p:spPr>
          <a:xfrm>
            <a:off x="6542306" y="4535966"/>
            <a:ext cx="2448000" cy="1531203"/>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a:t>Overens-</a:t>
            </a:r>
            <a:r>
              <a:rPr lang="nb-NO" sz="2200" err="1"/>
              <a:t>komster</a:t>
            </a:r>
            <a:endParaRPr lang="nb-NO" sz="2200"/>
          </a:p>
        </p:txBody>
      </p:sp>
    </p:spTree>
    <p:extLst>
      <p:ext uri="{BB962C8B-B14F-4D97-AF65-F5344CB8AC3E}">
        <p14:creationId xmlns:p14="http://schemas.microsoft.com/office/powerpoint/2010/main" val="382929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500"/>
                                        <p:tgtEl>
                                          <p:spTgt spid="18"/>
                                        </p:tgtEl>
                                      </p:cBhvr>
                                    </p:animEffect>
                                  </p:childTnLst>
                                </p:cTn>
                              </p:par>
                            </p:childTnLst>
                          </p:cTn>
                        </p:par>
                        <p:par>
                          <p:cTn id="8" fill="hold">
                            <p:stCondLst>
                              <p:cond delay="500"/>
                            </p:stCondLst>
                            <p:childTnLst>
                              <p:par>
                                <p:cTn id="9" presetID="6" presetClass="entr" presetSubtype="32" fill="hold" grpId="0"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circle(out)">
                                      <p:cBhvr>
                                        <p:cTn id="11" dur="500"/>
                                        <p:tgtEl>
                                          <p:spTgt spid="19"/>
                                        </p:tgtEl>
                                      </p:cBhvr>
                                    </p:animEffect>
                                  </p:childTnLst>
                                </p:cTn>
                              </p:par>
                            </p:childTnLst>
                          </p:cTn>
                        </p:par>
                        <p:par>
                          <p:cTn id="12" fill="hold">
                            <p:stCondLst>
                              <p:cond delay="2000"/>
                            </p:stCondLst>
                            <p:childTnLst>
                              <p:par>
                                <p:cTn id="13" presetID="6" presetClass="entr" presetSubtype="32" fill="hold" grpId="0" nodeType="afterEffect">
                                  <p:stCondLst>
                                    <p:cond delay="1000"/>
                                  </p:stCondLst>
                                  <p:childTnLst>
                                    <p:set>
                                      <p:cBhvr>
                                        <p:cTn id="14" dur="1" fill="hold">
                                          <p:stCondLst>
                                            <p:cond delay="0"/>
                                          </p:stCondLst>
                                        </p:cTn>
                                        <p:tgtEl>
                                          <p:spTgt spid="22"/>
                                        </p:tgtEl>
                                        <p:attrNameLst>
                                          <p:attrName>style.visibility</p:attrName>
                                        </p:attrNameLst>
                                      </p:cBhvr>
                                      <p:to>
                                        <p:strVal val="visible"/>
                                      </p:to>
                                    </p:set>
                                    <p:animEffect transition="in" filter="circle(out)">
                                      <p:cBhvr>
                                        <p:cTn id="15" dur="500"/>
                                        <p:tgtEl>
                                          <p:spTgt spid="22"/>
                                        </p:tgtEl>
                                      </p:cBhvr>
                                    </p:animEffect>
                                  </p:childTnLst>
                                </p:cTn>
                              </p:par>
                            </p:childTnLst>
                          </p:cTn>
                        </p:par>
                        <p:par>
                          <p:cTn id="16" fill="hold">
                            <p:stCondLst>
                              <p:cond delay="3500"/>
                            </p:stCondLst>
                            <p:childTnLst>
                              <p:par>
                                <p:cTn id="17" presetID="6" presetClass="entr" presetSubtype="32" fill="hold" grpId="0" nodeType="afterEffect">
                                  <p:stCondLst>
                                    <p:cond delay="1000"/>
                                  </p:stCondLst>
                                  <p:childTnLst>
                                    <p:set>
                                      <p:cBhvr>
                                        <p:cTn id="18" dur="1" fill="hold">
                                          <p:stCondLst>
                                            <p:cond delay="0"/>
                                          </p:stCondLst>
                                        </p:cTn>
                                        <p:tgtEl>
                                          <p:spTgt spid="21"/>
                                        </p:tgtEl>
                                        <p:attrNameLst>
                                          <p:attrName>style.visibility</p:attrName>
                                        </p:attrNameLst>
                                      </p:cBhvr>
                                      <p:to>
                                        <p:strVal val="visible"/>
                                      </p:to>
                                    </p:set>
                                    <p:animEffect transition="in" filter="circle(out)">
                                      <p:cBhvr>
                                        <p:cTn id="19" dur="500"/>
                                        <p:tgtEl>
                                          <p:spTgt spid="21"/>
                                        </p:tgtEl>
                                      </p:cBhvr>
                                    </p:animEffect>
                                  </p:childTnLst>
                                </p:cTn>
                              </p:par>
                            </p:childTnLst>
                          </p:cTn>
                        </p:par>
                        <p:par>
                          <p:cTn id="20" fill="hold">
                            <p:stCondLst>
                              <p:cond delay="5000"/>
                            </p:stCondLst>
                            <p:childTnLst>
                              <p:par>
                                <p:cTn id="21" presetID="6" presetClass="entr" presetSubtype="32" fill="hold" grpId="0" nodeType="afterEffect">
                                  <p:stCondLst>
                                    <p:cond delay="100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500"/>
                                        <p:tgtEl>
                                          <p:spTgt spid="20"/>
                                        </p:tgtEl>
                                      </p:cBhvr>
                                    </p:animEffect>
                                  </p:childTnLst>
                                </p:cTn>
                              </p:par>
                            </p:childTnLst>
                          </p:cTn>
                        </p:par>
                        <p:par>
                          <p:cTn id="24" fill="hold">
                            <p:stCondLst>
                              <p:cond delay="6500"/>
                            </p:stCondLst>
                            <p:childTnLst>
                              <p:par>
                                <p:cTn id="25" presetID="6" presetClass="entr" presetSubtype="32" fill="hold" grpId="0" nodeType="after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circle(ou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P spid="20" grpId="0" animBg="1"/>
      <p:bldP spid="21" grpId="0" animBg="1"/>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F1E6E5B-4364-384C-84EF-BF1E00A31A3D}"/>
              </a:ext>
            </a:extLst>
          </p:cNvPr>
          <p:cNvSpPr txBox="1"/>
          <p:nvPr/>
        </p:nvSpPr>
        <p:spPr>
          <a:xfrm>
            <a:off x="401935" y="2600511"/>
            <a:ext cx="11779181" cy="1184940"/>
          </a:xfrm>
          <a:prstGeom prst="rect">
            <a:avLst/>
          </a:prstGeom>
          <a:noFill/>
        </p:spPr>
        <p:txBody>
          <a:bodyPr wrap="square" lIns="91440" tIns="45720" rIns="91440" bIns="45720" rtlCol="0" anchor="t">
            <a:spAutoFit/>
          </a:bodyPr>
          <a:lstStyle/>
          <a:p>
            <a:pPr algn="ctr">
              <a:spcAft>
                <a:spcPts val="1800"/>
              </a:spcAft>
            </a:pPr>
            <a:r>
              <a:rPr lang="nb-NO" sz="2800">
                <a:solidFill>
                  <a:srgbClr val="323232"/>
                </a:solidFill>
              </a:rPr>
              <a:t>Spørsmål</a:t>
            </a:r>
          </a:p>
          <a:p>
            <a:pPr algn="ctr"/>
            <a:r>
              <a:rPr lang="nb-NO" sz="2800" dirty="0">
                <a:solidFill>
                  <a:schemeClr val="tx2"/>
                </a:solidFill>
                <a:ea typeface="+mn-lt"/>
                <a:cs typeface="+mn-lt"/>
              </a:rPr>
              <a:t>Hva er deres erfaring med arbeidsgivers styringsrett?</a:t>
            </a:r>
          </a:p>
        </p:txBody>
      </p:sp>
      <p:sp>
        <p:nvSpPr>
          <p:cNvPr id="4" name="Plassholder for lysbildenummer 3">
            <a:extLst>
              <a:ext uri="{FF2B5EF4-FFF2-40B4-BE49-F238E27FC236}">
                <a16:creationId xmlns:a16="http://schemas.microsoft.com/office/drawing/2014/main" id="{8A0AAE5C-4E83-F14C-89AC-5B3A53EA3EDC}"/>
              </a:ext>
            </a:extLst>
          </p:cNvPr>
          <p:cNvSpPr>
            <a:spLocks noGrp="1"/>
          </p:cNvSpPr>
          <p:nvPr>
            <p:ph type="sldNum" sz="quarter" idx="4"/>
          </p:nvPr>
        </p:nvSpPr>
        <p:spPr/>
        <p:txBody>
          <a:bodyPr/>
          <a:lstStyle/>
          <a:p>
            <a:fld id="{4CA162D6-F00B-4378-A732-E7D904156DA2}" type="slidenum">
              <a:rPr lang="en-US" smtClean="0"/>
              <a:pPr/>
              <a:t>58</a:t>
            </a:fld>
            <a:endParaRPr lang="en-US"/>
          </a:p>
        </p:txBody>
      </p:sp>
    </p:spTree>
    <p:extLst>
      <p:ext uri="{BB962C8B-B14F-4D97-AF65-F5344CB8AC3E}">
        <p14:creationId xmlns:p14="http://schemas.microsoft.com/office/powerpoint/2010/main" val="30394381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8BB9AD46-1DC4-A241-B163-02E029FE1313}"/>
              </a:ext>
            </a:extLst>
          </p:cNvPr>
          <p:cNvSpPr>
            <a:spLocks noGrp="1"/>
          </p:cNvSpPr>
          <p:nvPr>
            <p:ph type="pic" sz="quarter" idx="13"/>
          </p:nvPr>
        </p:nvSpPr>
        <p:spPr>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nb-NO"/>
          </a:p>
        </p:txBody>
      </p:sp>
      <p:sp>
        <p:nvSpPr>
          <p:cNvPr id="2" name="Plassholder for innhold 1">
            <a:extLst>
              <a:ext uri="{FF2B5EF4-FFF2-40B4-BE49-F238E27FC236}">
                <a16:creationId xmlns:a16="http://schemas.microsoft.com/office/drawing/2014/main" id="{EAAEDE16-FC82-C345-80C7-65494E1D7570}"/>
              </a:ext>
            </a:extLst>
          </p:cNvPr>
          <p:cNvSpPr>
            <a:spLocks noGrp="1"/>
          </p:cNvSpPr>
          <p:nvPr>
            <p:ph idx="1"/>
          </p:nvPr>
        </p:nvSpPr>
        <p:spPr/>
        <p:txBody>
          <a:bodyPr>
            <a:normAutofit/>
          </a:bodyPr>
          <a:lstStyle/>
          <a:p>
            <a:r>
              <a:rPr lang="nb-NO" sz="2200"/>
              <a:t>Hva kan begrense arbeidsgivers styringsrett?</a:t>
            </a:r>
          </a:p>
        </p:txBody>
      </p:sp>
      <p:sp>
        <p:nvSpPr>
          <p:cNvPr id="3" name="Plassholder for lysbildenummer 2">
            <a:extLst>
              <a:ext uri="{FF2B5EF4-FFF2-40B4-BE49-F238E27FC236}">
                <a16:creationId xmlns:a16="http://schemas.microsoft.com/office/drawing/2014/main" id="{0B89FAFA-BCB9-8349-8C9B-98CFF36036AF}"/>
              </a:ext>
            </a:extLst>
          </p:cNvPr>
          <p:cNvSpPr>
            <a:spLocks noGrp="1"/>
          </p:cNvSpPr>
          <p:nvPr>
            <p:ph type="sldNum" sz="quarter" idx="12"/>
          </p:nvPr>
        </p:nvSpPr>
        <p:spPr/>
        <p:txBody>
          <a:bodyPr/>
          <a:lstStyle/>
          <a:p>
            <a:fld id="{4CA162D6-F00B-4378-A732-E7D904156DA2}" type="slidenum">
              <a:rPr lang="en-US" smtClean="0"/>
              <a:t>59</a:t>
            </a:fld>
            <a:endParaRPr lang="en-US"/>
          </a:p>
        </p:txBody>
      </p:sp>
      <p:sp>
        <p:nvSpPr>
          <p:cNvPr id="5" name="Tittel 4">
            <a:extLst>
              <a:ext uri="{FF2B5EF4-FFF2-40B4-BE49-F238E27FC236}">
                <a16:creationId xmlns:a16="http://schemas.microsoft.com/office/drawing/2014/main" id="{4E721EC0-CD98-DA4E-8C9D-6D26C3A59327}"/>
              </a:ext>
            </a:extLst>
          </p:cNvPr>
          <p:cNvSpPr>
            <a:spLocks noGrp="1"/>
          </p:cNvSpPr>
          <p:nvPr>
            <p:ph type="title"/>
          </p:nvPr>
        </p:nvSpPr>
        <p:spPr>
          <a:xfrm>
            <a:off x="1" y="801874"/>
            <a:ext cx="5151221" cy="608525"/>
          </a:xfrm>
        </p:spPr>
        <p:txBody>
          <a:bodyPr/>
          <a:lstStyle/>
          <a:p>
            <a:r>
              <a:rPr lang="nb-NO"/>
              <a:t>Eksempler</a:t>
            </a:r>
          </a:p>
        </p:txBody>
      </p:sp>
      <p:sp>
        <p:nvSpPr>
          <p:cNvPr id="6" name="Plassholder for tekst 5">
            <a:extLst>
              <a:ext uri="{FF2B5EF4-FFF2-40B4-BE49-F238E27FC236}">
                <a16:creationId xmlns:a16="http://schemas.microsoft.com/office/drawing/2014/main" id="{08542DD3-AAC6-9348-B81D-DE6AF86708E8}"/>
              </a:ext>
            </a:extLst>
          </p:cNvPr>
          <p:cNvSpPr>
            <a:spLocks noGrp="1"/>
          </p:cNvSpPr>
          <p:nvPr>
            <p:ph type="body" sz="quarter" idx="14"/>
          </p:nvPr>
        </p:nvSpPr>
        <p:spPr/>
        <p:txBody>
          <a:bodyPr/>
          <a:lstStyle/>
          <a:p>
            <a:endParaRPr lang="nb-NO"/>
          </a:p>
        </p:txBody>
      </p:sp>
      <p:pic>
        <p:nvPicPr>
          <p:cNvPr id="10" name="Bilde 9">
            <a:extLst>
              <a:ext uri="{FF2B5EF4-FFF2-40B4-BE49-F238E27FC236}">
                <a16:creationId xmlns:a16="http://schemas.microsoft.com/office/drawing/2014/main" id="{9C067ECF-5AF8-1B45-944C-5E8C07489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604" y="93557"/>
            <a:ext cx="3550919" cy="3550919"/>
          </a:xfrm>
          <a:prstGeom prst="rect">
            <a:avLst/>
          </a:prstGeom>
        </p:spPr>
      </p:pic>
      <p:pic>
        <p:nvPicPr>
          <p:cNvPr id="11" name="Bilde 10">
            <a:extLst>
              <a:ext uri="{FF2B5EF4-FFF2-40B4-BE49-F238E27FC236}">
                <a16:creationId xmlns:a16="http://schemas.microsoft.com/office/drawing/2014/main" id="{23CAC3CF-CED7-0449-A1E1-495BACB0C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8225" y="3204012"/>
            <a:ext cx="3549600" cy="3549600"/>
          </a:xfrm>
          <a:prstGeom prst="rect">
            <a:avLst/>
          </a:prstGeom>
        </p:spPr>
      </p:pic>
    </p:spTree>
    <p:extLst>
      <p:ext uri="{BB962C8B-B14F-4D97-AF65-F5344CB8AC3E}">
        <p14:creationId xmlns:p14="http://schemas.microsoft.com/office/powerpoint/2010/main" val="3897715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A3786E1-2AFB-CD43-A5B1-0E5B1EAD51ED}"/>
              </a:ext>
            </a:extLst>
          </p:cNvPr>
          <p:cNvSpPr>
            <a:spLocks noGrp="1"/>
          </p:cNvSpPr>
          <p:nvPr>
            <p:ph idx="1"/>
          </p:nvPr>
        </p:nvSpPr>
        <p:spPr>
          <a:xfrm>
            <a:off x="1134216" y="1914525"/>
            <a:ext cx="10041876" cy="4562088"/>
          </a:xfrm>
        </p:spPr>
        <p:txBody>
          <a:bodyPr vert="horz" lIns="0" tIns="0" rIns="0" bIns="0" rtlCol="0" anchor="t">
            <a:normAutofit/>
          </a:bodyPr>
          <a:lstStyle/>
          <a:p>
            <a:pPr marL="179705" indent="-179705"/>
            <a:r>
              <a:rPr lang="nb-NO"/>
              <a:t>«Mute» mikrofon når du ikke snakker</a:t>
            </a:r>
          </a:p>
          <a:p>
            <a:pPr marL="179705" indent="-179705"/>
            <a:r>
              <a:rPr lang="nb-NO">
                <a:cs typeface="Arial"/>
              </a:rPr>
              <a:t>Ha gjerne kamera på under hele kurset</a:t>
            </a:r>
            <a:endParaRPr lang="nb-NO"/>
          </a:p>
          <a:p>
            <a:pPr marL="179705" indent="-179705"/>
            <a:r>
              <a:rPr lang="nb-NO"/>
              <a:t>Still spørsmål i chat</a:t>
            </a:r>
            <a:endParaRPr lang="nb-NO">
              <a:cs typeface="Arial"/>
            </a:endParaRPr>
          </a:p>
          <a:p>
            <a:pPr marL="179705" indent="-179705"/>
            <a:r>
              <a:rPr lang="nb-NO"/>
              <a:t>Rekk opp hånda hvis du vil si noe i plenum – husk å ta den ned igjen :-)</a:t>
            </a:r>
            <a:endParaRPr lang="nb-NO">
              <a:cs typeface="Arial"/>
            </a:endParaRPr>
          </a:p>
          <a:p>
            <a:pPr marL="179705" indent="-179705"/>
            <a:r>
              <a:rPr lang="nb-NO">
                <a:cs typeface="Arial"/>
              </a:rPr>
              <a:t>Ha lov- og avtaleverk tilgjengelig </a:t>
            </a:r>
          </a:p>
          <a:p>
            <a:pPr marL="0" indent="0">
              <a:buNone/>
            </a:pPr>
            <a:endParaRPr lang="nb-NO">
              <a:cs typeface="Arial"/>
            </a:endParaRPr>
          </a:p>
        </p:txBody>
      </p:sp>
      <p:sp>
        <p:nvSpPr>
          <p:cNvPr id="3" name="Tittel 2">
            <a:extLst>
              <a:ext uri="{FF2B5EF4-FFF2-40B4-BE49-F238E27FC236}">
                <a16:creationId xmlns:a16="http://schemas.microsoft.com/office/drawing/2014/main" id="{F93F4F48-025B-CD44-ADCD-169B437C7000}"/>
              </a:ext>
            </a:extLst>
          </p:cNvPr>
          <p:cNvSpPr>
            <a:spLocks noGrp="1"/>
          </p:cNvSpPr>
          <p:nvPr>
            <p:ph type="title"/>
          </p:nvPr>
        </p:nvSpPr>
        <p:spPr/>
        <p:txBody>
          <a:bodyPr/>
          <a:lstStyle/>
          <a:p>
            <a:r>
              <a:rPr lang="nb-NO"/>
              <a:t>Husk</a:t>
            </a:r>
            <a:r>
              <a:rPr lang="nb-NO">
                <a:solidFill>
                  <a:schemeClr val="tx2"/>
                </a:solidFill>
              </a:rPr>
              <a:t>!</a:t>
            </a:r>
          </a:p>
        </p:txBody>
      </p:sp>
      <p:sp>
        <p:nvSpPr>
          <p:cNvPr id="4" name="Plassholder for lysbildenummer 3">
            <a:extLst>
              <a:ext uri="{FF2B5EF4-FFF2-40B4-BE49-F238E27FC236}">
                <a16:creationId xmlns:a16="http://schemas.microsoft.com/office/drawing/2014/main" id="{C17AD714-A15D-E843-9D89-A27C3129A6B5}"/>
              </a:ext>
            </a:extLst>
          </p:cNvPr>
          <p:cNvSpPr>
            <a:spLocks noGrp="1"/>
          </p:cNvSpPr>
          <p:nvPr>
            <p:ph type="sldNum" sz="quarter" idx="4"/>
          </p:nvPr>
        </p:nvSpPr>
        <p:spPr/>
        <p:txBody>
          <a:bodyPr/>
          <a:lstStyle/>
          <a:p>
            <a:fld id="{4CA162D6-F00B-4378-A732-E7D904156DA2}" type="slidenum">
              <a:rPr lang="en-US" smtClean="0"/>
              <a:pPr/>
              <a:t>6</a:t>
            </a:fld>
            <a:endParaRPr lang="en-US"/>
          </a:p>
        </p:txBody>
      </p:sp>
    </p:spTree>
    <p:extLst>
      <p:ext uri="{BB962C8B-B14F-4D97-AF65-F5344CB8AC3E}">
        <p14:creationId xmlns:p14="http://schemas.microsoft.com/office/powerpoint/2010/main" val="10532631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31DE-9F62-0D40-8636-B271FD893364}"/>
              </a:ext>
            </a:extLst>
          </p:cNvPr>
          <p:cNvSpPr>
            <a:spLocks noGrp="1"/>
          </p:cNvSpPr>
          <p:nvPr>
            <p:ph type="title"/>
          </p:nvPr>
        </p:nvSpPr>
        <p:spPr>
          <a:xfrm>
            <a:off x="0" y="801874"/>
            <a:ext cx="11524340" cy="1070190"/>
          </a:xfrm>
        </p:spPr>
        <p:txBody>
          <a:bodyPr/>
          <a:lstStyle/>
          <a:p>
            <a:pPr>
              <a:spcAft>
                <a:spcPts val="600"/>
              </a:spcAft>
            </a:pPr>
            <a:r>
              <a:rPr lang="nb-NO" sz="3000"/>
              <a:t>Gruppeoppgave B - navigasjon i lov- og avtaleverk</a:t>
            </a:r>
            <a:br>
              <a:rPr lang="nb-NO">
                <a:cs typeface="Arial"/>
              </a:rPr>
            </a:br>
            <a:r>
              <a:rPr lang="nb-NO" sz="1800" i="1"/>
              <a:t>Alle de ansatte i disse oppgavene er underlagt overenskomst for tekniske funksjonærer. Svarene skal begrunnes, og det skal henvises til aktuelle paragrafer.</a:t>
            </a:r>
            <a:r>
              <a:rPr lang="nb-NO" sz="1800" b="0"/>
              <a:t> </a:t>
            </a:r>
            <a:endParaRPr lang="nb-NO" sz="1800">
              <a:cs typeface="Arial"/>
            </a:endParaRPr>
          </a:p>
        </p:txBody>
      </p:sp>
      <p:sp>
        <p:nvSpPr>
          <p:cNvPr id="3" name="Plassholder for innhold 2">
            <a:extLst>
              <a:ext uri="{FF2B5EF4-FFF2-40B4-BE49-F238E27FC236}">
                <a16:creationId xmlns:a16="http://schemas.microsoft.com/office/drawing/2014/main" id="{152067D6-A78C-7544-A2C2-7F68AF664E72}"/>
              </a:ext>
            </a:extLst>
          </p:cNvPr>
          <p:cNvSpPr>
            <a:spLocks noGrp="1"/>
          </p:cNvSpPr>
          <p:nvPr>
            <p:ph idx="1"/>
          </p:nvPr>
        </p:nvSpPr>
        <p:spPr>
          <a:xfrm>
            <a:off x="1118173" y="1898483"/>
            <a:ext cx="10404592" cy="4197518"/>
          </a:xfrm>
          <a:ln>
            <a:solidFill>
              <a:schemeClr val="bg2"/>
            </a:solidFill>
          </a:ln>
        </p:spPr>
        <p:txBody>
          <a:bodyPr vert="horz" lIns="0" tIns="0" rIns="0" bIns="0" rtlCol="0" anchor="t">
            <a:noAutofit/>
          </a:bodyPr>
          <a:lstStyle/>
          <a:p>
            <a:pPr marL="44450" indent="0">
              <a:spcAft>
                <a:spcPts val="300"/>
              </a:spcAft>
              <a:buNone/>
            </a:pPr>
            <a:endParaRPr lang="nb-NO" sz="200">
              <a:ea typeface="+mn-lt"/>
              <a:cs typeface="+mn-lt"/>
            </a:endParaRPr>
          </a:p>
          <a:p>
            <a:pPr marL="365125" indent="-322263">
              <a:spcAft>
                <a:spcPts val="1900"/>
              </a:spcAft>
            </a:pPr>
            <a:r>
              <a:rPr lang="nb-NO" sz="2000">
                <a:ea typeface="+mn-lt"/>
                <a:cs typeface="+mn-lt"/>
              </a:rPr>
              <a:t>Tillitsvalgte ved Kuldeisolasjon AS ønsker å delta på tillitsvalgtopplæring i FLT, og ber arbeidsgiver om fri for å få tid til å gå på kurs. Arbeidsgiver mener fagforeningsmedlemskap er helt unødvendig, men vet han ikke kan hindre de ansatte i å være organisert. Han synes det er for drøyt at de skal gå på kurs i arbeidstiden, og sier nei. </a:t>
            </a:r>
            <a:r>
              <a:rPr lang="nb-NO" sz="2000" b="1">
                <a:ea typeface="+mn-lt"/>
                <a:cs typeface="+mn-lt"/>
              </a:rPr>
              <a:t>Kan de tillitsvalgte kreve å få fri? </a:t>
            </a:r>
            <a:endParaRPr lang="nb-NO" sz="2000">
              <a:ea typeface="+mn-lt"/>
              <a:cs typeface="+mn-lt"/>
            </a:endParaRPr>
          </a:p>
          <a:p>
            <a:pPr marL="365125" indent="-322263"/>
            <a:r>
              <a:rPr lang="nb-NO" sz="2000">
                <a:ea typeface="+mn-lt"/>
                <a:cs typeface="+mn-lt"/>
              </a:rPr>
              <a:t>Øyvind er tillitsvalgt, og i hans bedrift jobber han og mange av de andre tekniske funksjonærene skift. En dag oppdager de at operatørene i firmaet har høyere skiftgodtgjørelse enn dem. Når han tar dette opp med sjefen, får han beskjed om at det Fellesforbundet har klart å forhandle frem ikke angår ham. Sjefen påpeker at de </a:t>
            </a:r>
            <a:r>
              <a:rPr lang="nb-NO" sz="2000" err="1">
                <a:ea typeface="+mn-lt"/>
                <a:cs typeface="+mn-lt"/>
              </a:rPr>
              <a:t>månedslønnede</a:t>
            </a:r>
            <a:r>
              <a:rPr lang="nb-NO" sz="2000">
                <a:ea typeface="+mn-lt"/>
                <a:cs typeface="+mn-lt"/>
              </a:rPr>
              <a:t> funksjonærene har så gode betingelser alt i alt, så det er uansett ikke snakk om å endre skiftgodtgjørelsen for funksjonærene. </a:t>
            </a:r>
            <a:r>
              <a:rPr lang="nb-NO" sz="2000" b="1">
                <a:ea typeface="+mn-lt"/>
                <a:cs typeface="+mn-lt"/>
              </a:rPr>
              <a:t>Har sjefen rett? Hvorfor /hvorfor ikke?</a:t>
            </a:r>
          </a:p>
        </p:txBody>
      </p:sp>
      <p:sp>
        <p:nvSpPr>
          <p:cNvPr id="4" name="Plassholder for lysbildenummer 3">
            <a:extLst>
              <a:ext uri="{FF2B5EF4-FFF2-40B4-BE49-F238E27FC236}">
                <a16:creationId xmlns:a16="http://schemas.microsoft.com/office/drawing/2014/main" id="{C12E4AC1-BF4D-D74A-9495-D8CBC7034AD3}"/>
              </a:ext>
            </a:extLst>
          </p:cNvPr>
          <p:cNvSpPr>
            <a:spLocks noGrp="1"/>
          </p:cNvSpPr>
          <p:nvPr>
            <p:ph type="sldNum" sz="quarter" idx="16"/>
          </p:nvPr>
        </p:nvSpPr>
        <p:spPr/>
        <p:txBody>
          <a:bodyPr/>
          <a:lstStyle/>
          <a:p>
            <a:fld id="{4CA162D6-F00B-4378-A732-E7D904156DA2}" type="slidenum">
              <a:rPr lang="en-US" smtClean="0"/>
              <a:pPr/>
              <a:t>60</a:t>
            </a:fld>
            <a:endParaRPr lang="en-US"/>
          </a:p>
        </p:txBody>
      </p:sp>
    </p:spTree>
    <p:extLst>
      <p:ext uri="{BB962C8B-B14F-4D97-AF65-F5344CB8AC3E}">
        <p14:creationId xmlns:p14="http://schemas.microsoft.com/office/powerpoint/2010/main" val="1656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31DE-9F62-0D40-8636-B271FD893364}"/>
              </a:ext>
            </a:extLst>
          </p:cNvPr>
          <p:cNvSpPr>
            <a:spLocks noGrp="1"/>
          </p:cNvSpPr>
          <p:nvPr>
            <p:ph type="title"/>
          </p:nvPr>
        </p:nvSpPr>
        <p:spPr>
          <a:xfrm>
            <a:off x="0" y="801874"/>
            <a:ext cx="11524340" cy="1070190"/>
          </a:xfrm>
        </p:spPr>
        <p:txBody>
          <a:bodyPr/>
          <a:lstStyle/>
          <a:p>
            <a:r>
              <a:rPr lang="nb-NO" sz="3000"/>
              <a:t>Gruppeoppgave B - navigasjon i lov- og avtale</a:t>
            </a:r>
            <a:br>
              <a:rPr lang="nb-NO">
                <a:cs typeface="Arial"/>
              </a:rPr>
            </a:br>
            <a:r>
              <a:rPr lang="nb-NO" sz="1800" i="1"/>
              <a:t>Alle de ansatte i disse oppgavene er underlagt overenskomst for tekniske funksjonærer. Svarene skal begrunnes, og det skal henvises til aktuelle paragrafer.</a:t>
            </a:r>
            <a:r>
              <a:rPr lang="nb-NO" sz="1800" b="0"/>
              <a:t> </a:t>
            </a:r>
            <a:endParaRPr lang="nb-NO" sz="1800">
              <a:cs typeface="Arial"/>
            </a:endParaRPr>
          </a:p>
        </p:txBody>
      </p:sp>
      <p:sp>
        <p:nvSpPr>
          <p:cNvPr id="3" name="Plassholder for innhold 2">
            <a:extLst>
              <a:ext uri="{FF2B5EF4-FFF2-40B4-BE49-F238E27FC236}">
                <a16:creationId xmlns:a16="http://schemas.microsoft.com/office/drawing/2014/main" id="{152067D6-A78C-7544-A2C2-7F68AF664E72}"/>
              </a:ext>
            </a:extLst>
          </p:cNvPr>
          <p:cNvSpPr>
            <a:spLocks noGrp="1"/>
          </p:cNvSpPr>
          <p:nvPr>
            <p:ph idx="1"/>
          </p:nvPr>
        </p:nvSpPr>
        <p:spPr>
          <a:xfrm>
            <a:off x="1118173" y="1898483"/>
            <a:ext cx="10404592" cy="3435518"/>
          </a:xfrm>
          <a:ln>
            <a:solidFill>
              <a:schemeClr val="bg2"/>
            </a:solidFill>
          </a:ln>
        </p:spPr>
        <p:txBody>
          <a:bodyPr vert="horz" lIns="0" tIns="0" rIns="0" bIns="0" rtlCol="0" anchor="t">
            <a:noAutofit/>
          </a:bodyPr>
          <a:lstStyle/>
          <a:p>
            <a:pPr marL="44450" indent="0">
              <a:spcAft>
                <a:spcPts val="300"/>
              </a:spcAft>
              <a:buNone/>
            </a:pPr>
            <a:endParaRPr lang="nb-NO" sz="200">
              <a:ea typeface="+mn-lt"/>
              <a:cs typeface="+mn-lt"/>
            </a:endParaRPr>
          </a:p>
          <a:p>
            <a:pPr marL="407988" indent="-355600">
              <a:spcAft>
                <a:spcPts val="1900"/>
              </a:spcAft>
              <a:buAutoNum type="arabicPeriod" startAt="3"/>
            </a:pPr>
            <a:r>
              <a:rPr lang="nb-NO" sz="2000">
                <a:ea typeface="+mn-lt"/>
                <a:cs typeface="+mn-lt"/>
              </a:rPr>
              <a:t>Helene har vært yrkesaktiv i 4 år, og har det siste året jobbet i </a:t>
            </a:r>
            <a:r>
              <a:rPr lang="nb-NO" sz="2000" dirty="0">
                <a:ea typeface="+mn-lt"/>
                <a:cs typeface="+mn-lt"/>
              </a:rPr>
              <a:t>«</a:t>
            </a:r>
            <a:r>
              <a:rPr lang="nb-NO" sz="2000">
                <a:ea typeface="+mn-lt"/>
                <a:cs typeface="+mn-lt"/>
              </a:rPr>
              <a:t>Olsen Elektro AS</a:t>
            </a:r>
            <a:r>
              <a:rPr lang="nb-NO" sz="2000" dirty="0">
                <a:ea typeface="+mn-lt"/>
                <a:cs typeface="+mn-lt"/>
              </a:rPr>
              <a:t>». </a:t>
            </a:r>
            <a:r>
              <a:rPr lang="nb-NO" sz="2000">
                <a:ea typeface="+mn-lt"/>
                <a:cs typeface="+mn-lt"/>
              </a:rPr>
              <a:t>Hun søker om ett års permisjon for å ta etterutdanning, men arbeidsgiver gir henne avslag. </a:t>
            </a:r>
            <a:r>
              <a:rPr lang="nb-NO" sz="2000" b="1">
                <a:ea typeface="+mn-lt"/>
                <a:cs typeface="+mn-lt"/>
              </a:rPr>
              <a:t>Har arbeidsgiver anledning til dette? </a:t>
            </a:r>
            <a:endParaRPr lang="nb-NO" sz="2000">
              <a:ea typeface="+mn-lt"/>
              <a:cs typeface="+mn-lt"/>
            </a:endParaRPr>
          </a:p>
          <a:p>
            <a:pPr marL="407988" indent="-355600">
              <a:spcAft>
                <a:spcPts val="1900"/>
              </a:spcAft>
              <a:buAutoNum type="arabicPeriod" startAt="3"/>
            </a:pPr>
            <a:r>
              <a:rPr lang="nb-NO" sz="2000">
                <a:ea typeface="+mn-lt"/>
                <a:cs typeface="+mn-lt"/>
              </a:rPr>
              <a:t>Stian skal flytte inn i nytt hus. Han har hørt om flyttedager, og spør om fri. Arbeidsgiver svarer at han får en dag fri, men at det ikke vil bli utbetalt lønn. </a:t>
            </a:r>
            <a:r>
              <a:rPr lang="nb-NO" sz="2000" b="1">
                <a:ea typeface="+mn-lt"/>
                <a:cs typeface="+mn-lt"/>
              </a:rPr>
              <a:t>Kan Stian kreve noe mer?</a:t>
            </a:r>
            <a:endParaRPr lang="nb-NO" sz="2000">
              <a:ea typeface="+mn-lt"/>
              <a:cs typeface="+mn-lt"/>
            </a:endParaRPr>
          </a:p>
          <a:p>
            <a:pPr marL="407988" indent="-355600">
              <a:spcAft>
                <a:spcPts val="1200"/>
              </a:spcAft>
              <a:buAutoNum type="arabicPeriod" startAt="5"/>
            </a:pPr>
            <a:r>
              <a:rPr lang="nb-NO" sz="2000">
                <a:ea typeface="+mn-lt"/>
                <a:cs typeface="+mn-lt"/>
              </a:rPr>
              <a:t>Egon</a:t>
            </a:r>
            <a:r>
              <a:rPr lang="nb-NO" sz="2000" dirty="0">
                <a:ea typeface="+mn-lt"/>
                <a:cs typeface="+mn-lt"/>
              </a:rPr>
              <a:t> har jobbet </a:t>
            </a:r>
            <a:r>
              <a:rPr lang="nb-NO" sz="2000">
                <a:ea typeface="+mn-lt"/>
                <a:cs typeface="+mn-lt"/>
              </a:rPr>
              <a:t>som markedssjef</a:t>
            </a:r>
            <a:r>
              <a:rPr lang="nb-NO" sz="2000" dirty="0">
                <a:ea typeface="+mn-lt"/>
                <a:cs typeface="+mn-lt"/>
              </a:rPr>
              <a:t> «Rask og Smidig AS»  i 35 år</a:t>
            </a:r>
            <a:r>
              <a:rPr lang="nb-NO" sz="2000">
                <a:ea typeface="+mn-lt"/>
                <a:cs typeface="+mn-lt"/>
              </a:rPr>
              <a:t>. Seks måneder etter Egons 70-årsdag mener </a:t>
            </a:r>
            <a:r>
              <a:rPr lang="nb-NO" sz="2000" dirty="0">
                <a:ea typeface="+mn-lt"/>
                <a:cs typeface="+mn-lt"/>
              </a:rPr>
              <a:t>sjefen </a:t>
            </a:r>
            <a:r>
              <a:rPr lang="nb-NO" sz="2000">
                <a:ea typeface="+mn-lt"/>
                <a:cs typeface="+mn-lt"/>
              </a:rPr>
              <a:t>at nok er nok. Egon mottar en oppsigelse begrunnet i hans høye alder. </a:t>
            </a:r>
            <a:r>
              <a:rPr lang="nb-NO" sz="2000" b="1">
                <a:ea typeface="+mn-lt"/>
                <a:cs typeface="+mn-lt"/>
              </a:rPr>
              <a:t>Kan </a:t>
            </a:r>
            <a:r>
              <a:rPr lang="nb-NO" sz="2000" b="1" dirty="0">
                <a:ea typeface="+mn-lt"/>
                <a:cs typeface="+mn-lt"/>
              </a:rPr>
              <a:t>«Rask og Smidig»</a:t>
            </a:r>
            <a:r>
              <a:rPr lang="nb-NO" sz="2000" b="1">
                <a:ea typeface="+mn-lt"/>
                <a:cs typeface="+mn-lt"/>
              </a:rPr>
              <a:t> si opp Egon?</a:t>
            </a:r>
            <a:endParaRPr lang="nb-NO" sz="2000" b="1">
              <a:cs typeface="Arial"/>
            </a:endParaRPr>
          </a:p>
        </p:txBody>
      </p:sp>
      <p:sp>
        <p:nvSpPr>
          <p:cNvPr id="4" name="Plassholder for lysbildenummer 3">
            <a:extLst>
              <a:ext uri="{FF2B5EF4-FFF2-40B4-BE49-F238E27FC236}">
                <a16:creationId xmlns:a16="http://schemas.microsoft.com/office/drawing/2014/main" id="{C12E4AC1-BF4D-D74A-9495-D8CBC7034AD3}"/>
              </a:ext>
            </a:extLst>
          </p:cNvPr>
          <p:cNvSpPr>
            <a:spLocks noGrp="1"/>
          </p:cNvSpPr>
          <p:nvPr>
            <p:ph type="sldNum" sz="quarter" idx="16"/>
          </p:nvPr>
        </p:nvSpPr>
        <p:spPr/>
        <p:txBody>
          <a:bodyPr/>
          <a:lstStyle/>
          <a:p>
            <a:fld id="{4CA162D6-F00B-4378-A732-E7D904156DA2}" type="slidenum">
              <a:rPr lang="en-US" smtClean="0"/>
              <a:pPr/>
              <a:t>61</a:t>
            </a:fld>
            <a:endParaRPr lang="en-US"/>
          </a:p>
        </p:txBody>
      </p:sp>
    </p:spTree>
    <p:extLst>
      <p:ext uri="{BB962C8B-B14F-4D97-AF65-F5344CB8AC3E}">
        <p14:creationId xmlns:p14="http://schemas.microsoft.com/office/powerpoint/2010/main" val="31581115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15">
            <a:extLst>
              <a:ext uri="{FF2B5EF4-FFF2-40B4-BE49-F238E27FC236}">
                <a16:creationId xmlns:a16="http://schemas.microsoft.com/office/drawing/2014/main" id="{8A0DD3C3-A74D-244E-8D86-5A7B00F5D10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734" r="4734"/>
          <a:stretch>
            <a:fillRect/>
          </a:stretch>
        </p:blipFill>
        <p:spPr/>
      </p:pic>
      <p:sp>
        <p:nvSpPr>
          <p:cNvPr id="2" name="Tittel 1">
            <a:extLst>
              <a:ext uri="{FF2B5EF4-FFF2-40B4-BE49-F238E27FC236}">
                <a16:creationId xmlns:a16="http://schemas.microsoft.com/office/drawing/2014/main" id="{8D0AA163-EB71-7C49-87B4-DE92BA4E1C85}"/>
              </a:ext>
            </a:extLst>
          </p:cNvPr>
          <p:cNvSpPr>
            <a:spLocks noGrp="1"/>
          </p:cNvSpPr>
          <p:nvPr>
            <p:ph type="title"/>
          </p:nvPr>
        </p:nvSpPr>
        <p:spPr>
          <a:xfrm>
            <a:off x="0" y="1987449"/>
            <a:ext cx="5472751" cy="1562390"/>
          </a:xfrm>
        </p:spPr>
        <p:txBody>
          <a:bodyPr/>
          <a:lstStyle/>
          <a:p>
            <a:r>
              <a:rPr lang="nb-NO"/>
              <a:t>Bedriftsdemokrati i Hovedavtalen (HA)</a:t>
            </a:r>
          </a:p>
        </p:txBody>
      </p:sp>
      <p:sp>
        <p:nvSpPr>
          <p:cNvPr id="3" name="Plassholder for tekst 2">
            <a:extLst>
              <a:ext uri="{FF2B5EF4-FFF2-40B4-BE49-F238E27FC236}">
                <a16:creationId xmlns:a16="http://schemas.microsoft.com/office/drawing/2014/main" id="{CB887DB8-AAC5-0E49-9222-86D72281507D}"/>
              </a:ext>
            </a:extLst>
          </p:cNvPr>
          <p:cNvSpPr>
            <a:spLocks noGrp="1"/>
          </p:cNvSpPr>
          <p:nvPr>
            <p:ph type="body" idx="1"/>
          </p:nvPr>
        </p:nvSpPr>
        <p:spPr/>
        <p:txBody>
          <a:bodyPr/>
          <a:lstStyle/>
          <a:p>
            <a:r>
              <a:rPr lang="nb-NO"/>
              <a:t>Tema 3</a:t>
            </a:r>
          </a:p>
        </p:txBody>
      </p:sp>
      <p:sp>
        <p:nvSpPr>
          <p:cNvPr id="5" name="Plassholder for lysbildenummer 4">
            <a:extLst>
              <a:ext uri="{FF2B5EF4-FFF2-40B4-BE49-F238E27FC236}">
                <a16:creationId xmlns:a16="http://schemas.microsoft.com/office/drawing/2014/main" id="{61B06961-8BD8-BF41-BE76-F93D2639D224}"/>
              </a:ext>
            </a:extLst>
          </p:cNvPr>
          <p:cNvSpPr>
            <a:spLocks noGrp="1"/>
          </p:cNvSpPr>
          <p:nvPr>
            <p:ph type="sldNum" sz="quarter" idx="4"/>
          </p:nvPr>
        </p:nvSpPr>
        <p:spPr/>
        <p:txBody>
          <a:bodyPr/>
          <a:lstStyle/>
          <a:p>
            <a:fld id="{4CA162D6-F00B-4378-A732-E7D904156DA2}" type="slidenum">
              <a:rPr lang="en-US" smtClean="0"/>
              <a:pPr/>
              <a:t>62</a:t>
            </a:fld>
            <a:endParaRPr lang="en-US"/>
          </a:p>
        </p:txBody>
      </p:sp>
      <p:sp>
        <p:nvSpPr>
          <p:cNvPr id="6" name="Plassholder for tekst 5">
            <a:extLst>
              <a:ext uri="{FF2B5EF4-FFF2-40B4-BE49-F238E27FC236}">
                <a16:creationId xmlns:a16="http://schemas.microsoft.com/office/drawing/2014/main" id="{BEF2AA5C-BD9C-1B4C-9921-174C11F6248A}"/>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1154127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7E5E-12DD-43A3-BEE2-570E5E6A1AF9}"/>
              </a:ext>
            </a:extLst>
          </p:cNvPr>
          <p:cNvSpPr>
            <a:spLocks noGrp="1"/>
          </p:cNvSpPr>
          <p:nvPr>
            <p:ph type="title"/>
          </p:nvPr>
        </p:nvSpPr>
        <p:spPr>
          <a:xfrm>
            <a:off x="55051" y="267505"/>
            <a:ext cx="10248993" cy="608525"/>
          </a:xfrm>
        </p:spPr>
        <p:txBody>
          <a:bodyPr/>
          <a:lstStyle/>
          <a:p>
            <a:r>
              <a:rPr lang="en-US" err="1">
                <a:cs typeface="Arial"/>
              </a:rPr>
              <a:t>Bedriftsdemokratiet</a:t>
            </a:r>
            <a:endParaRPr lang="en-US" err="1"/>
          </a:p>
        </p:txBody>
      </p:sp>
      <p:sp>
        <p:nvSpPr>
          <p:cNvPr id="3" name="Slide Number Placeholder 2">
            <a:extLst>
              <a:ext uri="{FF2B5EF4-FFF2-40B4-BE49-F238E27FC236}">
                <a16:creationId xmlns:a16="http://schemas.microsoft.com/office/drawing/2014/main" id="{61FC7600-0202-4926-AD66-880CC0F9F690}"/>
              </a:ext>
            </a:extLst>
          </p:cNvPr>
          <p:cNvSpPr>
            <a:spLocks noGrp="1"/>
          </p:cNvSpPr>
          <p:nvPr>
            <p:ph type="sldNum" sz="quarter" idx="4"/>
          </p:nvPr>
        </p:nvSpPr>
        <p:spPr/>
        <p:txBody>
          <a:bodyPr/>
          <a:lstStyle/>
          <a:p>
            <a:fld id="{4CA162D6-F00B-4378-A732-E7D904156DA2}" type="slidenum">
              <a:rPr lang="en-US" smtClean="0"/>
              <a:pPr/>
              <a:t>63</a:t>
            </a:fld>
            <a:endParaRPr lang="en-US"/>
          </a:p>
        </p:txBody>
      </p:sp>
      <p:sp>
        <p:nvSpPr>
          <p:cNvPr id="8" name="TextBox 7">
            <a:extLst>
              <a:ext uri="{FF2B5EF4-FFF2-40B4-BE49-F238E27FC236}">
                <a16:creationId xmlns:a16="http://schemas.microsoft.com/office/drawing/2014/main" id="{D349EAF4-6764-46D0-B64A-2F6C0346A965}"/>
              </a:ext>
            </a:extLst>
          </p:cNvPr>
          <p:cNvSpPr txBox="1"/>
          <p:nvPr/>
        </p:nvSpPr>
        <p:spPr>
          <a:xfrm>
            <a:off x="1076899" y="872457"/>
            <a:ext cx="113045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cs typeface="Segoe UI"/>
              </a:rPr>
              <a:t>BBCs Planet Earth </a:t>
            </a:r>
            <a:r>
              <a:rPr lang="en-US" sz="1800" err="1">
                <a:cs typeface="Segoe UI"/>
              </a:rPr>
              <a:t>hadde</a:t>
            </a:r>
            <a:r>
              <a:rPr lang="en-US" sz="1800">
                <a:cs typeface="Segoe UI"/>
              </a:rPr>
              <a:t> </a:t>
            </a:r>
            <a:r>
              <a:rPr lang="en-US" sz="1800" err="1">
                <a:cs typeface="Segoe UI"/>
              </a:rPr>
              <a:t>ikke</a:t>
            </a:r>
            <a:r>
              <a:rPr lang="en-US" sz="1800">
                <a:cs typeface="Segoe UI"/>
              </a:rPr>
              <a:t> </a:t>
            </a:r>
            <a:r>
              <a:rPr lang="en-US" sz="1800" err="1">
                <a:cs typeface="Segoe UI"/>
              </a:rPr>
              <a:t>tid</a:t>
            </a:r>
            <a:r>
              <a:rPr lang="en-US" sz="1800">
                <a:cs typeface="Segoe UI"/>
              </a:rPr>
              <a:t> </a:t>
            </a:r>
            <a:r>
              <a:rPr lang="en-US" sz="1800" err="1">
                <a:cs typeface="Segoe UI"/>
              </a:rPr>
              <a:t>til</a:t>
            </a:r>
            <a:r>
              <a:rPr lang="en-US" sz="1800">
                <a:cs typeface="Segoe UI"/>
              </a:rPr>
              <a:t> å </a:t>
            </a:r>
            <a:r>
              <a:rPr lang="en-US" sz="1800" err="1">
                <a:cs typeface="Segoe UI"/>
              </a:rPr>
              <a:t>lage</a:t>
            </a:r>
            <a:r>
              <a:rPr lang="en-US" sz="1800">
                <a:cs typeface="Segoe UI"/>
              </a:rPr>
              <a:t> </a:t>
            </a:r>
            <a:r>
              <a:rPr lang="en-US" sz="1800" err="1">
                <a:cs typeface="Segoe UI"/>
              </a:rPr>
              <a:t>en</a:t>
            </a:r>
            <a:r>
              <a:rPr lang="en-US" sz="1800">
                <a:cs typeface="Segoe UI"/>
              </a:rPr>
              <a:t> episode </a:t>
            </a:r>
            <a:r>
              <a:rPr lang="en-US" sz="1800" err="1">
                <a:cs typeface="Segoe UI"/>
              </a:rPr>
              <a:t>på</a:t>
            </a:r>
            <a:r>
              <a:rPr lang="en-US" sz="1800">
                <a:cs typeface="Segoe UI"/>
              </a:rPr>
              <a:t> </a:t>
            </a:r>
            <a:r>
              <a:rPr lang="en-US" sz="1800" err="1">
                <a:cs typeface="Segoe UI"/>
              </a:rPr>
              <a:t>dette</a:t>
            </a:r>
            <a:r>
              <a:rPr lang="en-US" sz="1800">
                <a:cs typeface="Segoe UI"/>
              </a:rPr>
              <a:t>, men det </a:t>
            </a:r>
            <a:r>
              <a:rPr lang="en-US" sz="1800" err="1">
                <a:cs typeface="Segoe UI"/>
              </a:rPr>
              <a:t>hadde</a:t>
            </a:r>
            <a:r>
              <a:rPr lang="en-US" sz="1800">
                <a:cs typeface="Segoe UI"/>
              </a:rPr>
              <a:t> NHOs Planet Work.</a:t>
            </a:r>
          </a:p>
          <a:p>
            <a:r>
              <a:rPr lang="en-US" sz="1800">
                <a:ea typeface="+mn-lt"/>
                <a:cs typeface="+mn-lt"/>
                <a:hlinkClick r:id="rId4"/>
              </a:rPr>
              <a:t>The Norwegian Arbeidsliv fra NHO</a:t>
            </a:r>
            <a:endParaRPr lang="en-US"/>
          </a:p>
        </p:txBody>
      </p:sp>
      <p:pic>
        <p:nvPicPr>
          <p:cNvPr id="5" name="Online Media 4" title="Det norske arbeidslivet er noe helt unikt i verdenssammenheng">
            <a:hlinkClick r:id="" action="ppaction://media"/>
            <a:extLst>
              <a:ext uri="{FF2B5EF4-FFF2-40B4-BE49-F238E27FC236}">
                <a16:creationId xmlns:a16="http://schemas.microsoft.com/office/drawing/2014/main" id="{9DCC38D1-B444-4C94-9C5F-1A6A34556052}"/>
              </a:ext>
            </a:extLst>
          </p:cNvPr>
          <p:cNvPicPr>
            <a:picLocks noRot="1" noChangeAspect="1"/>
          </p:cNvPicPr>
          <p:nvPr>
            <a:videoFile r:link="rId1"/>
          </p:nvPr>
        </p:nvPicPr>
        <p:blipFill>
          <a:blip r:embed="rId5"/>
          <a:stretch>
            <a:fillRect/>
          </a:stretch>
        </p:blipFill>
        <p:spPr>
          <a:xfrm>
            <a:off x="2155287" y="1473200"/>
            <a:ext cx="8530417" cy="5302250"/>
          </a:xfrm>
          <a:prstGeom prst="rect">
            <a:avLst/>
          </a:prstGeom>
          <a:ln>
            <a:noFill/>
          </a:ln>
          <a:effectLst>
            <a:softEdge rad="112500"/>
          </a:effectLst>
        </p:spPr>
      </p:pic>
    </p:spTree>
    <p:extLst>
      <p:ext uri="{BB962C8B-B14F-4D97-AF65-F5344CB8AC3E}">
        <p14:creationId xmlns:p14="http://schemas.microsoft.com/office/powerpoint/2010/main" val="19061556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F527AA-6783-C440-A050-1BE73EC71988}"/>
              </a:ext>
            </a:extLst>
          </p:cNvPr>
          <p:cNvSpPr>
            <a:spLocks noGrp="1"/>
          </p:cNvSpPr>
          <p:nvPr>
            <p:ph type="title"/>
          </p:nvPr>
        </p:nvSpPr>
        <p:spPr/>
        <p:txBody>
          <a:bodyPr/>
          <a:lstStyle/>
          <a:p>
            <a:r>
              <a:rPr lang="nb-NO"/>
              <a:t>Bedriftsdemokratiet</a:t>
            </a:r>
          </a:p>
        </p:txBody>
      </p:sp>
      <p:sp>
        <p:nvSpPr>
          <p:cNvPr id="3" name="Plassholder for lysbildenummer 2">
            <a:extLst>
              <a:ext uri="{FF2B5EF4-FFF2-40B4-BE49-F238E27FC236}">
                <a16:creationId xmlns:a16="http://schemas.microsoft.com/office/drawing/2014/main" id="{35B8D412-DBE0-F34A-A07A-A5C76EAEA50F}"/>
              </a:ext>
            </a:extLst>
          </p:cNvPr>
          <p:cNvSpPr>
            <a:spLocks noGrp="1"/>
          </p:cNvSpPr>
          <p:nvPr>
            <p:ph type="sldNum" sz="quarter" idx="4"/>
          </p:nvPr>
        </p:nvSpPr>
        <p:spPr/>
        <p:txBody>
          <a:bodyPr/>
          <a:lstStyle/>
          <a:p>
            <a:fld id="{4CA162D6-F00B-4378-A732-E7D904156DA2}" type="slidenum">
              <a:rPr lang="en-US" smtClean="0"/>
              <a:pPr/>
              <a:t>64</a:t>
            </a:fld>
            <a:endParaRPr lang="en-US"/>
          </a:p>
        </p:txBody>
      </p:sp>
      <p:grpSp>
        <p:nvGrpSpPr>
          <p:cNvPr id="9" name="Gruppe 8">
            <a:extLst>
              <a:ext uri="{FF2B5EF4-FFF2-40B4-BE49-F238E27FC236}">
                <a16:creationId xmlns:a16="http://schemas.microsoft.com/office/drawing/2014/main" id="{E25BECE3-E4B4-574B-A96D-A07563EC7803}"/>
              </a:ext>
            </a:extLst>
          </p:cNvPr>
          <p:cNvGrpSpPr/>
          <p:nvPr/>
        </p:nvGrpSpPr>
        <p:grpSpPr>
          <a:xfrm>
            <a:off x="1134217" y="1949256"/>
            <a:ext cx="3894983" cy="4232011"/>
            <a:chOff x="1134217" y="1949256"/>
            <a:chExt cx="3894983" cy="4232011"/>
          </a:xfrm>
        </p:grpSpPr>
        <p:pic>
          <p:nvPicPr>
            <p:cNvPr id="4" name="Bilde 3">
              <a:extLst>
                <a:ext uri="{FF2B5EF4-FFF2-40B4-BE49-F238E27FC236}">
                  <a16:creationId xmlns:a16="http://schemas.microsoft.com/office/drawing/2014/main" id="{CFA77104-17C1-FE4D-B687-E311551F7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217" y="1949256"/>
              <a:ext cx="3894983" cy="1063568"/>
            </a:xfrm>
            <a:prstGeom prst="rect">
              <a:avLst/>
            </a:prstGeom>
            <a:ln>
              <a:solidFill>
                <a:schemeClr val="bg1">
                  <a:lumMod val="75000"/>
                </a:schemeClr>
              </a:solidFill>
            </a:ln>
          </p:spPr>
        </p:pic>
        <p:pic>
          <p:nvPicPr>
            <p:cNvPr id="7" name="Picture 3">
              <a:extLst>
                <a:ext uri="{FF2B5EF4-FFF2-40B4-BE49-F238E27FC236}">
                  <a16:creationId xmlns:a16="http://schemas.microsoft.com/office/drawing/2014/main" id="{92F82280-8F43-B340-8796-6E37DFE0FC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33" t="29629" r="44800" b="29955"/>
            <a:stretch/>
          </p:blipFill>
          <p:spPr bwMode="auto">
            <a:xfrm>
              <a:off x="1134217" y="3255740"/>
              <a:ext cx="3894983" cy="292552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Friform 7">
              <a:extLst>
                <a:ext uri="{FF2B5EF4-FFF2-40B4-BE49-F238E27FC236}">
                  <a16:creationId xmlns:a16="http://schemas.microsoft.com/office/drawing/2014/main" id="{24F43B20-5E11-E942-A725-C541C2873204}"/>
                </a:ext>
              </a:extLst>
            </p:cNvPr>
            <p:cNvSpPr/>
            <p:nvPr/>
          </p:nvSpPr>
          <p:spPr>
            <a:xfrm>
              <a:off x="1286418" y="3727136"/>
              <a:ext cx="3570680" cy="354634"/>
            </a:xfrm>
            <a:custGeom>
              <a:avLst/>
              <a:gdLst>
                <a:gd name="connsiteX0" fmla="*/ 448508 w 3570680"/>
                <a:gd name="connsiteY0" fmla="*/ 0 h 354634"/>
                <a:gd name="connsiteX1" fmla="*/ 3570680 w 3570680"/>
                <a:gd name="connsiteY1" fmla="*/ 0 h 354634"/>
                <a:gd name="connsiteX2" fmla="*/ 3567203 w 3570680"/>
                <a:gd name="connsiteY2" fmla="*/ 198178 h 354634"/>
                <a:gd name="connsiteX3" fmla="*/ 1481120 w 3570680"/>
                <a:gd name="connsiteY3" fmla="*/ 191224 h 354634"/>
                <a:gd name="connsiteX4" fmla="*/ 1481120 w 3570680"/>
                <a:gd name="connsiteY4" fmla="*/ 354634 h 354634"/>
                <a:gd name="connsiteX5" fmla="*/ 0 w 3570680"/>
                <a:gd name="connsiteY5" fmla="*/ 344204 h 354634"/>
                <a:gd name="connsiteX6" fmla="*/ 3477 w 3570680"/>
                <a:gd name="connsiteY6" fmla="*/ 177317 h 354634"/>
                <a:gd name="connsiteX7" fmla="*/ 445031 w 3570680"/>
                <a:gd name="connsiteY7" fmla="*/ 173840 h 354634"/>
                <a:gd name="connsiteX8" fmla="*/ 448508 w 3570680"/>
                <a:gd name="connsiteY8" fmla="*/ 0 h 3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0680" h="354634">
                  <a:moveTo>
                    <a:pt x="448508" y="0"/>
                  </a:moveTo>
                  <a:lnTo>
                    <a:pt x="3570680" y="0"/>
                  </a:lnTo>
                  <a:lnTo>
                    <a:pt x="3567203" y="198178"/>
                  </a:lnTo>
                  <a:lnTo>
                    <a:pt x="1481120" y="191224"/>
                  </a:lnTo>
                  <a:lnTo>
                    <a:pt x="1481120" y="354634"/>
                  </a:lnTo>
                  <a:lnTo>
                    <a:pt x="0" y="344204"/>
                  </a:lnTo>
                  <a:lnTo>
                    <a:pt x="3477" y="177317"/>
                  </a:lnTo>
                  <a:lnTo>
                    <a:pt x="445031" y="173840"/>
                  </a:lnTo>
                  <a:lnTo>
                    <a:pt x="448508" y="0"/>
                  </a:lnTo>
                  <a:close/>
                </a:path>
              </a:pathLst>
            </a:custGeom>
            <a:solidFill>
              <a:srgbClr val="FFC000">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0" name="TekstSylinder 9">
            <a:extLst>
              <a:ext uri="{FF2B5EF4-FFF2-40B4-BE49-F238E27FC236}">
                <a16:creationId xmlns:a16="http://schemas.microsoft.com/office/drawing/2014/main" id="{081D51D4-68F9-1E4A-98AE-5A815E3E5A9F}"/>
              </a:ext>
            </a:extLst>
          </p:cNvPr>
          <p:cNvSpPr txBox="1"/>
          <p:nvPr/>
        </p:nvSpPr>
        <p:spPr>
          <a:xfrm>
            <a:off x="5521124" y="1949256"/>
            <a:ext cx="5937813" cy="1810752"/>
          </a:xfrm>
          <a:prstGeom prst="rect">
            <a:avLst/>
          </a:prstGeom>
          <a:noFill/>
          <a:ln>
            <a:noFill/>
          </a:ln>
        </p:spPr>
        <p:txBody>
          <a:bodyPr wrap="square" rtlCol="0">
            <a:spAutoFit/>
          </a:bodyPr>
          <a:lstStyle/>
          <a:p>
            <a:pPr>
              <a:spcAft>
                <a:spcPts val="800"/>
              </a:spcAft>
            </a:pPr>
            <a:r>
              <a:rPr lang="nb-NO" sz="2100" b="1">
                <a:solidFill>
                  <a:schemeClr val="tx2"/>
                </a:solidFill>
                <a:latin typeface="Arial" panose="020B0604020202020204" pitchFamily="34" charset="0"/>
                <a:cs typeface="Arial" panose="020B0604020202020204" pitchFamily="34" charset="0"/>
              </a:rPr>
              <a:t>2015/2016</a:t>
            </a:r>
          </a:p>
          <a:p>
            <a:pPr>
              <a:spcAft>
                <a:spcPts val="800"/>
              </a:spcAft>
            </a:pPr>
            <a:r>
              <a:rPr lang="nb-NO" sz="2100">
                <a:latin typeface="Arial" panose="020B0604020202020204" pitchFamily="34" charset="0"/>
                <a:cs typeface="Arial" panose="020B0604020202020204" pitchFamily="34" charset="0"/>
              </a:rPr>
              <a:t>«... forholdet mellom arbeidstakere og ledelse individualiseres med følgende svekkelse av ansatte, tillitsvalgte og verneombuds medbestemmelse på arbeidsplasser.»</a:t>
            </a:r>
          </a:p>
        </p:txBody>
      </p:sp>
      <p:sp>
        <p:nvSpPr>
          <p:cNvPr id="11" name="TekstSylinder 10">
            <a:extLst>
              <a:ext uri="{FF2B5EF4-FFF2-40B4-BE49-F238E27FC236}">
                <a16:creationId xmlns:a16="http://schemas.microsoft.com/office/drawing/2014/main" id="{DC0A2278-7436-8943-A50E-2EC08F5C3B77}"/>
              </a:ext>
            </a:extLst>
          </p:cNvPr>
          <p:cNvSpPr txBox="1"/>
          <p:nvPr/>
        </p:nvSpPr>
        <p:spPr>
          <a:xfrm>
            <a:off x="5521124" y="4047349"/>
            <a:ext cx="5937813" cy="2133918"/>
          </a:xfrm>
          <a:prstGeom prst="rect">
            <a:avLst/>
          </a:prstGeom>
          <a:noFill/>
          <a:ln>
            <a:noFill/>
          </a:ln>
        </p:spPr>
        <p:txBody>
          <a:bodyPr wrap="square" rtlCol="0">
            <a:spAutoFit/>
          </a:bodyPr>
          <a:lstStyle/>
          <a:p>
            <a:pPr>
              <a:spcAft>
                <a:spcPts val="800"/>
              </a:spcAft>
            </a:pPr>
            <a:r>
              <a:rPr lang="nb-NO" sz="2100" b="1">
                <a:solidFill>
                  <a:schemeClr val="tx2"/>
                </a:solidFill>
                <a:cs typeface="Arial" panose="020B0604020202020204" pitchFamily="34" charset="0"/>
              </a:rPr>
              <a:t>2018/2019</a:t>
            </a:r>
          </a:p>
          <a:p>
            <a:pPr>
              <a:spcAft>
                <a:spcPts val="800"/>
              </a:spcAft>
            </a:pPr>
            <a:r>
              <a:rPr lang="nb-NO" sz="2100">
                <a:cs typeface="Arial" panose="020B0604020202020204" pitchFamily="34" charset="0"/>
              </a:rPr>
              <a:t>T</a:t>
            </a:r>
            <a:r>
              <a:rPr lang="nb-NO" sz="2100"/>
              <a:t>illitsvalgte opplever lavere innflytelse på styring og organisering av virksomheten enn de gjorde i 2009. Det er stort sammenfall mellom graden av medbestemmelse, påvirkning og medvirkning i privat sektor og andel fagorganiserte.</a:t>
            </a:r>
          </a:p>
        </p:txBody>
      </p:sp>
    </p:spTree>
    <p:extLst>
      <p:ext uri="{BB962C8B-B14F-4D97-AF65-F5344CB8AC3E}">
        <p14:creationId xmlns:p14="http://schemas.microsoft.com/office/powerpoint/2010/main" val="1467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8">
            <a:extLst>
              <a:ext uri="{FF2B5EF4-FFF2-40B4-BE49-F238E27FC236}">
                <a16:creationId xmlns:a16="http://schemas.microsoft.com/office/drawing/2014/main" id="{EBBE859F-A5F4-4C46-998E-542CBDFDED2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09" b="709"/>
          <a:stretch>
            <a:fillRect/>
          </a:stretch>
        </p:blipFill>
        <p:spPr/>
      </p:pic>
      <p:sp>
        <p:nvSpPr>
          <p:cNvPr id="2" name="Plassholder for innhold 1">
            <a:extLst>
              <a:ext uri="{FF2B5EF4-FFF2-40B4-BE49-F238E27FC236}">
                <a16:creationId xmlns:a16="http://schemas.microsoft.com/office/drawing/2014/main" id="{5AE751BA-17D2-1A4B-A523-0962EFEAEE88}"/>
              </a:ext>
            </a:extLst>
          </p:cNvPr>
          <p:cNvSpPr>
            <a:spLocks noGrp="1"/>
          </p:cNvSpPr>
          <p:nvPr>
            <p:ph idx="1"/>
          </p:nvPr>
        </p:nvSpPr>
        <p:spPr>
          <a:xfrm>
            <a:off x="1134217" y="1645293"/>
            <a:ext cx="5438461" cy="4552278"/>
          </a:xfrm>
        </p:spPr>
        <p:txBody>
          <a:bodyPr vert="horz" lIns="0" tIns="0" rIns="0" bIns="0" rtlCol="0" anchor="t">
            <a:normAutofit fontScale="85000" lnSpcReduction="20000"/>
          </a:bodyPr>
          <a:lstStyle/>
          <a:p>
            <a:pPr marL="0" indent="0">
              <a:lnSpc>
                <a:spcPct val="120000"/>
              </a:lnSpc>
              <a:buNone/>
            </a:pPr>
            <a:r>
              <a:rPr lang="nb-NO">
                <a:solidFill>
                  <a:schemeClr val="tx2"/>
                </a:solidFill>
              </a:rPr>
              <a:t>Kap. II i Hovedavtalen (HA) med NHO og ASVL viser avtalens gode intensjoner (VIRKE §3-1)</a:t>
            </a:r>
            <a:endParaRPr lang="en-US">
              <a:solidFill>
                <a:schemeClr val="tx2"/>
              </a:solidFill>
            </a:endParaRPr>
          </a:p>
          <a:p>
            <a:pPr marL="0" indent="0">
              <a:lnSpc>
                <a:spcPct val="120000"/>
              </a:lnSpc>
              <a:buNone/>
            </a:pPr>
            <a:endParaRPr lang="nb-NO">
              <a:solidFill>
                <a:schemeClr val="tx2"/>
              </a:solidFill>
              <a:cs typeface="Arial"/>
            </a:endParaRPr>
          </a:p>
          <a:p>
            <a:pPr marL="179705" indent="-179705" fontAlgn="base">
              <a:lnSpc>
                <a:spcPct val="120000"/>
              </a:lnSpc>
            </a:pPr>
            <a:r>
              <a:rPr lang="nb-NO">
                <a:solidFill>
                  <a:schemeClr val="accent1">
                    <a:lumMod val="50000"/>
                    <a:lumOff val="50000"/>
                  </a:schemeClr>
                </a:solidFill>
              </a:rPr>
              <a:t>«</a:t>
            </a:r>
            <a:r>
              <a:rPr lang="nb-NO"/>
              <a:t>Et </a:t>
            </a:r>
            <a:r>
              <a:rPr lang="nb-NO" b="1"/>
              <a:t>velorganisert</a:t>
            </a:r>
            <a:r>
              <a:rPr lang="nb-NO"/>
              <a:t> arbeidsliv er en </a:t>
            </a:r>
            <a:r>
              <a:rPr lang="nb-NO" b="1"/>
              <a:t>styrke</a:t>
            </a:r>
            <a:r>
              <a:rPr lang="nb-NO"/>
              <a:t> for arbeidstakernes og arbeidsgivernes organisasjoner og for samfunnet som helhet</a:t>
            </a:r>
            <a:r>
              <a:rPr lang="nb-NO">
                <a:solidFill>
                  <a:schemeClr val="accent1"/>
                </a:solidFill>
              </a:rPr>
              <a:t>.</a:t>
            </a:r>
            <a:r>
              <a:rPr lang="nb-NO">
                <a:solidFill>
                  <a:schemeClr val="accent1">
                    <a:lumMod val="50000"/>
                    <a:lumOff val="50000"/>
                  </a:schemeClr>
                </a:solidFill>
              </a:rPr>
              <a:t>»</a:t>
            </a:r>
            <a:r>
              <a:rPr lang="en-US">
                <a:solidFill>
                  <a:schemeClr val="accent1">
                    <a:lumMod val="50000"/>
                    <a:lumOff val="50000"/>
                  </a:schemeClr>
                </a:solidFill>
              </a:rPr>
              <a:t>​</a:t>
            </a:r>
            <a:endParaRPr lang="en-US">
              <a:solidFill>
                <a:schemeClr val="accent1">
                  <a:lumMod val="50000"/>
                  <a:lumOff val="50000"/>
                </a:schemeClr>
              </a:solidFill>
              <a:cs typeface="Arial"/>
            </a:endParaRPr>
          </a:p>
          <a:p>
            <a:pPr marL="179705" indent="-179705" fontAlgn="base">
              <a:lnSpc>
                <a:spcPct val="120000"/>
              </a:lnSpc>
            </a:pPr>
            <a:r>
              <a:rPr lang="nb-NO">
                <a:solidFill>
                  <a:schemeClr val="accent1">
                    <a:lumMod val="50000"/>
                    <a:lumOff val="50000"/>
                  </a:schemeClr>
                </a:solidFill>
              </a:rPr>
              <a:t>«</a:t>
            </a:r>
            <a:r>
              <a:rPr lang="nb-NO"/>
              <a:t>For at organiserte arbeidstakere og arbeidsgivere skal sikres bred oppslutning og derigjennom fylle sin funksjon som sentrale samfunnsaktører, er det at avgjørende betydning at det vises </a:t>
            </a:r>
            <a:r>
              <a:rPr lang="nb-NO" b="1"/>
              <a:t>respekt</a:t>
            </a:r>
            <a:r>
              <a:rPr lang="nb-NO"/>
              <a:t> for organisasjonenes interesser og at ingen av partene opptrer på en måte som svekker hverandres posisjon.</a:t>
            </a:r>
            <a:r>
              <a:rPr lang="nb-NO">
                <a:solidFill>
                  <a:schemeClr val="accent1">
                    <a:lumMod val="50000"/>
                    <a:lumOff val="50000"/>
                  </a:schemeClr>
                </a:solidFill>
              </a:rPr>
              <a:t>»</a:t>
            </a:r>
            <a:r>
              <a:rPr lang="en-US"/>
              <a:t>​</a:t>
            </a:r>
            <a:endParaRPr lang="en-US">
              <a:cs typeface="Arial"/>
            </a:endParaRPr>
          </a:p>
        </p:txBody>
      </p:sp>
      <p:sp>
        <p:nvSpPr>
          <p:cNvPr id="3" name="Plassholder for lysbildenummer 2">
            <a:extLst>
              <a:ext uri="{FF2B5EF4-FFF2-40B4-BE49-F238E27FC236}">
                <a16:creationId xmlns:a16="http://schemas.microsoft.com/office/drawing/2014/main" id="{99AA53C3-3C90-AF4D-974D-A0E5A71DB65D}"/>
              </a:ext>
            </a:extLst>
          </p:cNvPr>
          <p:cNvSpPr>
            <a:spLocks noGrp="1"/>
          </p:cNvSpPr>
          <p:nvPr>
            <p:ph type="sldNum" sz="quarter" idx="12"/>
          </p:nvPr>
        </p:nvSpPr>
        <p:spPr/>
        <p:txBody>
          <a:bodyPr/>
          <a:lstStyle/>
          <a:p>
            <a:fld id="{4CA162D6-F00B-4378-A732-E7D904156DA2}" type="slidenum">
              <a:rPr lang="en-US" smtClean="0"/>
              <a:t>65</a:t>
            </a:fld>
            <a:endParaRPr lang="en-US"/>
          </a:p>
        </p:txBody>
      </p:sp>
      <p:sp>
        <p:nvSpPr>
          <p:cNvPr id="5" name="Tittel 4">
            <a:extLst>
              <a:ext uri="{FF2B5EF4-FFF2-40B4-BE49-F238E27FC236}">
                <a16:creationId xmlns:a16="http://schemas.microsoft.com/office/drawing/2014/main" id="{EDF175D5-AF6F-D745-ADDD-3423927F00C3}"/>
              </a:ext>
            </a:extLst>
          </p:cNvPr>
          <p:cNvSpPr>
            <a:spLocks noGrp="1"/>
          </p:cNvSpPr>
          <p:nvPr>
            <p:ph type="title"/>
          </p:nvPr>
        </p:nvSpPr>
        <p:spPr>
          <a:xfrm>
            <a:off x="1" y="801874"/>
            <a:ext cx="6572677" cy="608525"/>
          </a:xfrm>
        </p:spPr>
        <p:txBody>
          <a:bodyPr/>
          <a:lstStyle/>
          <a:p>
            <a:r>
              <a:rPr lang="nb-NO"/>
              <a:t>Organisasjonsrett</a:t>
            </a:r>
          </a:p>
        </p:txBody>
      </p:sp>
      <p:sp>
        <p:nvSpPr>
          <p:cNvPr id="6" name="Plassholder for tekst 5">
            <a:extLst>
              <a:ext uri="{FF2B5EF4-FFF2-40B4-BE49-F238E27FC236}">
                <a16:creationId xmlns:a16="http://schemas.microsoft.com/office/drawing/2014/main" id="{30E42A4A-0473-5744-81A4-A2F7CFA459CB}"/>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459459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6FCEB68-5EAE-0948-805B-7D93217B07FF}"/>
              </a:ext>
            </a:extLst>
          </p:cNvPr>
          <p:cNvSpPr>
            <a:spLocks noGrp="1"/>
          </p:cNvSpPr>
          <p:nvPr>
            <p:ph idx="1"/>
          </p:nvPr>
        </p:nvSpPr>
        <p:spPr>
          <a:xfrm>
            <a:off x="1088496" y="1662462"/>
            <a:ext cx="9780712" cy="4562088"/>
          </a:xfrm>
        </p:spPr>
        <p:txBody>
          <a:bodyPr vert="horz" lIns="0" tIns="0" rIns="0" bIns="0" rtlCol="0" anchor="t">
            <a:normAutofit fontScale="92500"/>
          </a:bodyPr>
          <a:lstStyle/>
          <a:p>
            <a:pPr marL="0" indent="0">
              <a:buNone/>
            </a:pPr>
            <a:r>
              <a:rPr lang="nb-NO">
                <a:solidFill>
                  <a:schemeClr val="tx2"/>
                </a:solidFill>
              </a:rPr>
              <a:t>Kap. II i HA med NHO og ASVL -  § 2-3 Forhandlinger (VIRKE § 3-3.2)</a:t>
            </a:r>
          </a:p>
          <a:p>
            <a:pPr marL="365125" indent="-353695">
              <a:buFont typeface="+mj-lt"/>
              <a:buAutoNum type="arabicPeriod"/>
            </a:pPr>
            <a:r>
              <a:rPr lang="nb-NO"/>
              <a:t>Tvist mellom bedrift og funksjonærer </a:t>
            </a:r>
            <a:r>
              <a:rPr lang="nb-NO" b="1"/>
              <a:t>skal</a:t>
            </a:r>
            <a:r>
              <a:rPr lang="nb-NO">
                <a:solidFill>
                  <a:srgbClr val="FF0000"/>
                </a:solidFill>
              </a:rPr>
              <a:t> </a:t>
            </a:r>
            <a:r>
              <a:rPr lang="nb-NO"/>
              <a:t>søkes løst ved</a:t>
            </a:r>
            <a:r>
              <a:rPr lang="nb-NO" b="1"/>
              <a:t> </a:t>
            </a:r>
            <a:r>
              <a:rPr lang="nb-NO"/>
              <a:t>forhandlinger mellom bedrift og </a:t>
            </a:r>
            <a:r>
              <a:rPr lang="nb-NO" b="1"/>
              <a:t>tillitsvalgte</a:t>
            </a:r>
            <a:r>
              <a:rPr lang="nb-NO"/>
              <a:t>. Fra forhandlingene </a:t>
            </a:r>
            <a:r>
              <a:rPr lang="nb-NO" b="1"/>
              <a:t>skal</a:t>
            </a:r>
            <a:r>
              <a:rPr lang="nb-NO"/>
              <a:t> settes opp </a:t>
            </a:r>
            <a:r>
              <a:rPr lang="nb-NO" b="1"/>
              <a:t>protokoll</a:t>
            </a:r>
            <a:r>
              <a:rPr lang="nb-NO"/>
              <a:t>. Partenes syn </a:t>
            </a:r>
            <a:r>
              <a:rPr lang="nb-NO" b="1"/>
              <a:t>skal</a:t>
            </a:r>
            <a:r>
              <a:rPr lang="nb-NO">
                <a:solidFill>
                  <a:srgbClr val="FF0000"/>
                </a:solidFill>
              </a:rPr>
              <a:t> </a:t>
            </a:r>
            <a:r>
              <a:rPr lang="nb-NO"/>
              <a:t>fremgå av protokollen som </a:t>
            </a:r>
            <a:r>
              <a:rPr lang="nb-NO" b="1"/>
              <a:t>skal</a:t>
            </a:r>
            <a:r>
              <a:rPr lang="nb-NO">
                <a:solidFill>
                  <a:srgbClr val="FF0000"/>
                </a:solidFill>
              </a:rPr>
              <a:t> </a:t>
            </a:r>
            <a:r>
              <a:rPr lang="nb-NO"/>
              <a:t>undertegnes av </a:t>
            </a:r>
            <a:r>
              <a:rPr lang="nb-NO" b="1"/>
              <a:t>begge parter</a:t>
            </a:r>
            <a:r>
              <a:rPr lang="nb-NO"/>
              <a:t>.</a:t>
            </a:r>
            <a:endParaRPr lang="nb-NO">
              <a:cs typeface="Arial"/>
            </a:endParaRPr>
          </a:p>
          <a:p>
            <a:pPr marL="365125" indent="-353695">
              <a:buFont typeface="+mj-lt"/>
              <a:buAutoNum type="arabicPeriod"/>
            </a:pPr>
            <a:r>
              <a:rPr lang="nb-NO" dirty="0"/>
              <a:t>(…)</a:t>
            </a:r>
          </a:p>
          <a:p>
            <a:pPr marL="365125" indent="-353695">
              <a:buFont typeface="+mj-lt"/>
              <a:buAutoNum type="arabicPeriod"/>
            </a:pPr>
            <a:r>
              <a:rPr lang="nb-NO" dirty="0"/>
              <a:t>(…)</a:t>
            </a:r>
          </a:p>
          <a:p>
            <a:pPr marL="365125" indent="-353695">
              <a:buFont typeface="+mj-lt"/>
              <a:buAutoNum type="arabicPeriod"/>
            </a:pPr>
            <a:r>
              <a:rPr lang="nb-NO"/>
              <a:t>Oppnås ikke enighet i forhandlingene etter punkt 1 og 2, </a:t>
            </a:r>
            <a:r>
              <a:rPr lang="nb-NO" b="1" dirty="0"/>
              <a:t>kan hver av partene bringe tvisten inn for vedkommende forbund og landsforening </a:t>
            </a:r>
            <a:r>
              <a:rPr lang="nb-NO"/>
              <a:t>eller LO og NHO eller de underorganisasjonene de bemyndiger.</a:t>
            </a:r>
            <a:endParaRPr lang="nb-NO">
              <a:cs typeface="Arial"/>
            </a:endParaRPr>
          </a:p>
          <a:p>
            <a:pPr marL="365125" indent="-353695">
              <a:buFont typeface="+mj-lt"/>
              <a:buAutoNum type="arabicPeriod"/>
            </a:pPr>
            <a:r>
              <a:rPr lang="nb-NO"/>
              <a:t>Forhandlingsmøte skal holdes senest </a:t>
            </a:r>
            <a:r>
              <a:rPr lang="nb-NO" b="1"/>
              <a:t>8 dager </a:t>
            </a:r>
            <a:r>
              <a:rPr lang="nb-NO"/>
              <a:t>etter at det er fremsatt skriftlig krav om det</a:t>
            </a:r>
            <a:r>
              <a:rPr lang="nb-NO" sz="2000"/>
              <a:t>.</a:t>
            </a:r>
            <a:endParaRPr lang="nb-NO" sz="2000">
              <a:cs typeface="Arial"/>
            </a:endParaRPr>
          </a:p>
        </p:txBody>
      </p:sp>
      <p:sp>
        <p:nvSpPr>
          <p:cNvPr id="3" name="Tittel 2">
            <a:extLst>
              <a:ext uri="{FF2B5EF4-FFF2-40B4-BE49-F238E27FC236}">
                <a16:creationId xmlns:a16="http://schemas.microsoft.com/office/drawing/2014/main" id="{78CAAB92-578C-B34C-84B8-60E916F9E30F}"/>
              </a:ext>
            </a:extLst>
          </p:cNvPr>
          <p:cNvSpPr>
            <a:spLocks noGrp="1"/>
          </p:cNvSpPr>
          <p:nvPr>
            <p:ph type="title"/>
          </p:nvPr>
        </p:nvSpPr>
        <p:spPr/>
        <p:txBody>
          <a:bodyPr/>
          <a:lstStyle/>
          <a:p>
            <a:r>
              <a:rPr lang="nb-NO"/>
              <a:t>Forhandlingsrett og forhandlingsplikt</a:t>
            </a:r>
          </a:p>
        </p:txBody>
      </p:sp>
      <p:sp>
        <p:nvSpPr>
          <p:cNvPr id="4" name="Plassholder for lysbildenummer 3">
            <a:extLst>
              <a:ext uri="{FF2B5EF4-FFF2-40B4-BE49-F238E27FC236}">
                <a16:creationId xmlns:a16="http://schemas.microsoft.com/office/drawing/2014/main" id="{D31D0EA5-0939-C842-A220-45779F7D53A6}"/>
              </a:ext>
            </a:extLst>
          </p:cNvPr>
          <p:cNvSpPr>
            <a:spLocks noGrp="1"/>
          </p:cNvSpPr>
          <p:nvPr>
            <p:ph type="sldNum" sz="quarter" idx="4"/>
          </p:nvPr>
        </p:nvSpPr>
        <p:spPr/>
        <p:txBody>
          <a:bodyPr/>
          <a:lstStyle/>
          <a:p>
            <a:fld id="{4CA162D6-F00B-4378-A732-E7D904156DA2}" type="slidenum">
              <a:rPr lang="en-US" smtClean="0"/>
              <a:pPr/>
              <a:t>66</a:t>
            </a:fld>
            <a:endParaRPr lang="en-US"/>
          </a:p>
        </p:txBody>
      </p:sp>
    </p:spTree>
    <p:extLst>
      <p:ext uri="{BB962C8B-B14F-4D97-AF65-F5344CB8AC3E}">
        <p14:creationId xmlns:p14="http://schemas.microsoft.com/office/powerpoint/2010/main" val="8863487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5474B978-47C7-2C46-8812-6F70051B2C5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829" b="829"/>
          <a:stretch>
            <a:fillRect/>
          </a:stretch>
        </p:blipFill>
        <p:spPr/>
      </p:pic>
      <p:sp>
        <p:nvSpPr>
          <p:cNvPr id="2" name="Plassholder for innhold 1">
            <a:extLst>
              <a:ext uri="{FF2B5EF4-FFF2-40B4-BE49-F238E27FC236}">
                <a16:creationId xmlns:a16="http://schemas.microsoft.com/office/drawing/2014/main" id="{D8FC1984-1861-4F41-AABB-AAB38F31A934}"/>
              </a:ext>
            </a:extLst>
          </p:cNvPr>
          <p:cNvSpPr>
            <a:spLocks noGrp="1"/>
          </p:cNvSpPr>
          <p:nvPr>
            <p:ph idx="1"/>
          </p:nvPr>
        </p:nvSpPr>
        <p:spPr>
          <a:xfrm>
            <a:off x="1134217" y="2400299"/>
            <a:ext cx="5774583" cy="4076313"/>
          </a:xfrm>
        </p:spPr>
        <p:txBody>
          <a:bodyPr vert="horz" lIns="0" tIns="0" rIns="0" bIns="0" rtlCol="0" anchor="t">
            <a:normAutofit/>
          </a:bodyPr>
          <a:lstStyle/>
          <a:p>
            <a:pPr marL="0" indent="0">
              <a:buNone/>
            </a:pPr>
            <a:r>
              <a:rPr lang="nb-NO" sz="2200">
                <a:solidFill>
                  <a:schemeClr val="tx2"/>
                </a:solidFill>
              </a:rPr>
              <a:t>Kap. II i HA</a:t>
            </a:r>
            <a:r>
              <a:rPr lang="en-US" sz="2200">
                <a:solidFill>
                  <a:schemeClr val="tx2"/>
                </a:solidFill>
              </a:rPr>
              <a:t>​ NHO og ASVL </a:t>
            </a:r>
            <a:r>
              <a:rPr lang="nb-NO" sz="2200">
                <a:solidFill>
                  <a:schemeClr val="tx2"/>
                </a:solidFill>
              </a:rPr>
              <a:t>§ 2-2, VIRKE § 3-2</a:t>
            </a:r>
            <a:r>
              <a:rPr lang="en-US" sz="2200">
                <a:solidFill>
                  <a:schemeClr val="tx2"/>
                </a:solidFill>
              </a:rPr>
              <a:t>​</a:t>
            </a:r>
            <a:r>
              <a:rPr lang="nb-NO" sz="2200">
                <a:solidFill>
                  <a:schemeClr val="tx2"/>
                </a:solidFill>
              </a:rPr>
              <a:t>​</a:t>
            </a:r>
          </a:p>
          <a:p>
            <a:pPr marL="0" indent="0" fontAlgn="base">
              <a:buNone/>
            </a:pPr>
            <a:r>
              <a:rPr lang="nb-NO" sz="2200">
                <a:solidFill>
                  <a:schemeClr val="accent1">
                    <a:lumMod val="50000"/>
                    <a:lumOff val="50000"/>
                  </a:schemeClr>
                </a:solidFill>
              </a:rPr>
              <a:t>«</a:t>
            </a:r>
            <a:r>
              <a:rPr lang="nb-NO" sz="2200"/>
              <a:t>Hvor det er tariffavtale, må arbeidsstans eller arbeidskamp ikke finne sted.</a:t>
            </a:r>
            <a:r>
              <a:rPr lang="nb-NO" sz="2200">
                <a:solidFill>
                  <a:schemeClr val="accent1">
                    <a:lumMod val="50000"/>
                    <a:lumOff val="50000"/>
                  </a:schemeClr>
                </a:solidFill>
              </a:rPr>
              <a:t>»</a:t>
            </a:r>
            <a:endParaRPr lang="en-US" sz="2200">
              <a:solidFill>
                <a:schemeClr val="accent1">
                  <a:lumMod val="50000"/>
                  <a:lumOff val="50000"/>
                </a:schemeClr>
              </a:solidFill>
            </a:endParaRPr>
          </a:p>
        </p:txBody>
      </p:sp>
      <p:sp>
        <p:nvSpPr>
          <p:cNvPr id="3" name="Plassholder for lysbildenummer 2">
            <a:extLst>
              <a:ext uri="{FF2B5EF4-FFF2-40B4-BE49-F238E27FC236}">
                <a16:creationId xmlns:a16="http://schemas.microsoft.com/office/drawing/2014/main" id="{D82F3106-D42B-C547-8EA9-DF9C43B03D9D}"/>
              </a:ext>
            </a:extLst>
          </p:cNvPr>
          <p:cNvSpPr>
            <a:spLocks noGrp="1"/>
          </p:cNvSpPr>
          <p:nvPr>
            <p:ph type="sldNum" sz="quarter" idx="12"/>
          </p:nvPr>
        </p:nvSpPr>
        <p:spPr/>
        <p:txBody>
          <a:bodyPr/>
          <a:lstStyle/>
          <a:p>
            <a:fld id="{4CA162D6-F00B-4378-A732-E7D904156DA2}" type="slidenum">
              <a:rPr lang="en-US" smtClean="0"/>
              <a:t>67</a:t>
            </a:fld>
            <a:endParaRPr lang="en-US"/>
          </a:p>
        </p:txBody>
      </p:sp>
      <p:sp>
        <p:nvSpPr>
          <p:cNvPr id="5" name="Tittel 4">
            <a:extLst>
              <a:ext uri="{FF2B5EF4-FFF2-40B4-BE49-F238E27FC236}">
                <a16:creationId xmlns:a16="http://schemas.microsoft.com/office/drawing/2014/main" id="{FF1A7EDA-5EE1-7E4C-917F-5043E5343A1E}"/>
              </a:ext>
            </a:extLst>
          </p:cNvPr>
          <p:cNvSpPr>
            <a:spLocks noGrp="1"/>
          </p:cNvSpPr>
          <p:nvPr>
            <p:ph type="title"/>
          </p:nvPr>
        </p:nvSpPr>
        <p:spPr>
          <a:xfrm>
            <a:off x="1" y="801874"/>
            <a:ext cx="5151221" cy="608525"/>
          </a:xfrm>
        </p:spPr>
        <p:txBody>
          <a:bodyPr/>
          <a:lstStyle/>
          <a:p>
            <a:r>
              <a:rPr lang="nb-NO"/>
              <a:t>Fredsplikt</a:t>
            </a:r>
          </a:p>
        </p:txBody>
      </p:sp>
      <p:sp>
        <p:nvSpPr>
          <p:cNvPr id="6" name="Plassholder for tekst 5">
            <a:extLst>
              <a:ext uri="{FF2B5EF4-FFF2-40B4-BE49-F238E27FC236}">
                <a16:creationId xmlns:a16="http://schemas.microsoft.com/office/drawing/2014/main" id="{14966976-34F4-5342-9D17-1FB94C4FA7B3}"/>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2253531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6FCEB68-5EAE-0948-805B-7D93217B07FF}"/>
              </a:ext>
            </a:extLst>
          </p:cNvPr>
          <p:cNvSpPr>
            <a:spLocks noGrp="1"/>
          </p:cNvSpPr>
          <p:nvPr>
            <p:ph idx="1"/>
          </p:nvPr>
        </p:nvSpPr>
        <p:spPr>
          <a:xfrm>
            <a:off x="1134216" y="1823013"/>
            <a:ext cx="9780712" cy="481434"/>
          </a:xfrm>
        </p:spPr>
        <p:txBody>
          <a:bodyPr vert="horz" lIns="0" tIns="0" rIns="0" bIns="0" rtlCol="0" anchor="t">
            <a:normAutofit fontScale="62500" lnSpcReduction="20000"/>
          </a:bodyPr>
          <a:lstStyle/>
          <a:p>
            <a:pPr marL="0" indent="0">
              <a:buNone/>
            </a:pPr>
            <a:r>
              <a:rPr lang="nb-NO">
                <a:solidFill>
                  <a:schemeClr val="tx2"/>
                </a:solidFill>
              </a:rPr>
              <a:t>Kap. IX i HA for NHO og ASVL: Informasjon, samarbeid og medbestemmelse</a:t>
            </a:r>
          </a:p>
          <a:p>
            <a:pPr marL="0" indent="0">
              <a:buNone/>
            </a:pPr>
            <a:r>
              <a:rPr lang="nb-NO">
                <a:solidFill>
                  <a:schemeClr val="tx2"/>
                </a:solidFill>
              </a:rPr>
              <a:t>VIRKE, </a:t>
            </a:r>
            <a:r>
              <a:rPr lang="nb-NO" err="1">
                <a:solidFill>
                  <a:schemeClr val="tx2"/>
                </a:solidFill>
              </a:rPr>
              <a:t>kap</a:t>
            </a:r>
            <a:r>
              <a:rPr lang="nb-NO">
                <a:solidFill>
                  <a:schemeClr val="tx2"/>
                </a:solidFill>
              </a:rPr>
              <a:t> IV</a:t>
            </a:r>
          </a:p>
        </p:txBody>
      </p:sp>
      <p:sp>
        <p:nvSpPr>
          <p:cNvPr id="3" name="Tittel 2">
            <a:extLst>
              <a:ext uri="{FF2B5EF4-FFF2-40B4-BE49-F238E27FC236}">
                <a16:creationId xmlns:a16="http://schemas.microsoft.com/office/drawing/2014/main" id="{78CAAB92-578C-B34C-84B8-60E916F9E30F}"/>
              </a:ext>
            </a:extLst>
          </p:cNvPr>
          <p:cNvSpPr>
            <a:spLocks noGrp="1"/>
          </p:cNvSpPr>
          <p:nvPr>
            <p:ph type="title"/>
          </p:nvPr>
        </p:nvSpPr>
        <p:spPr>
          <a:xfrm>
            <a:off x="0" y="801874"/>
            <a:ext cx="11734800" cy="784317"/>
          </a:xfrm>
        </p:spPr>
        <p:txBody>
          <a:bodyPr/>
          <a:lstStyle/>
          <a:p>
            <a:r>
              <a:rPr lang="nb-NO" sz="3200"/>
              <a:t>Drøftelser og fast dialog - Samarbeidsbestemmelsene</a:t>
            </a:r>
          </a:p>
        </p:txBody>
      </p:sp>
      <p:sp>
        <p:nvSpPr>
          <p:cNvPr id="4" name="Plassholder for lysbildenummer 3">
            <a:extLst>
              <a:ext uri="{FF2B5EF4-FFF2-40B4-BE49-F238E27FC236}">
                <a16:creationId xmlns:a16="http://schemas.microsoft.com/office/drawing/2014/main" id="{D31D0EA5-0939-C842-A220-45779F7D53A6}"/>
              </a:ext>
            </a:extLst>
          </p:cNvPr>
          <p:cNvSpPr>
            <a:spLocks noGrp="1"/>
          </p:cNvSpPr>
          <p:nvPr>
            <p:ph type="sldNum" sz="quarter" idx="4"/>
          </p:nvPr>
        </p:nvSpPr>
        <p:spPr/>
        <p:txBody>
          <a:bodyPr/>
          <a:lstStyle/>
          <a:p>
            <a:fld id="{4CA162D6-F00B-4378-A732-E7D904156DA2}" type="slidenum">
              <a:rPr lang="en-US" smtClean="0"/>
              <a:pPr/>
              <a:t>68</a:t>
            </a:fld>
            <a:endParaRPr lang="en-US"/>
          </a:p>
        </p:txBody>
      </p:sp>
      <p:sp>
        <p:nvSpPr>
          <p:cNvPr id="5" name="Rektangel 4">
            <a:extLst>
              <a:ext uri="{FF2B5EF4-FFF2-40B4-BE49-F238E27FC236}">
                <a16:creationId xmlns:a16="http://schemas.microsoft.com/office/drawing/2014/main" id="{4A969526-0785-B84B-8A4F-CD1C02128D2E}"/>
              </a:ext>
            </a:extLst>
          </p:cNvPr>
          <p:cNvSpPr/>
          <p:nvPr/>
        </p:nvSpPr>
        <p:spPr>
          <a:xfrm>
            <a:off x="1134216" y="2541269"/>
            <a:ext cx="1967799" cy="1197354"/>
          </a:xfrm>
          <a:prstGeom prst="rect">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rgbClr val="FFFF00"/>
                </a:solidFill>
              </a:rPr>
              <a:t>§9-1</a:t>
            </a:r>
          </a:p>
          <a:p>
            <a:pPr algn="ctr">
              <a:spcAft>
                <a:spcPts val="500"/>
              </a:spcAft>
            </a:pPr>
            <a:r>
              <a:rPr lang="nb-NO" altLang="nb-NO" sz="1800">
                <a:solidFill>
                  <a:srgbClr val="FFFF00"/>
                </a:solidFill>
              </a:rPr>
              <a:t>Målsetting</a:t>
            </a:r>
            <a:endParaRPr lang="nb-NO" sz="1800">
              <a:solidFill>
                <a:srgbClr val="FFFF00"/>
              </a:solidFill>
            </a:endParaRPr>
          </a:p>
        </p:txBody>
      </p:sp>
      <p:sp>
        <p:nvSpPr>
          <p:cNvPr id="28" name="Rektangel 27">
            <a:extLst>
              <a:ext uri="{FF2B5EF4-FFF2-40B4-BE49-F238E27FC236}">
                <a16:creationId xmlns:a16="http://schemas.microsoft.com/office/drawing/2014/main" id="{D37CC061-772C-4744-AA2C-6E52218BE8F4}"/>
              </a:ext>
            </a:extLst>
          </p:cNvPr>
          <p:cNvSpPr/>
          <p:nvPr/>
        </p:nvSpPr>
        <p:spPr>
          <a:xfrm>
            <a:off x="3202997" y="2541269"/>
            <a:ext cx="1967799" cy="1197354"/>
          </a:xfrm>
          <a:prstGeom prst="rect">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chemeClr val="bg1"/>
                </a:solidFill>
              </a:rPr>
              <a:t>§9-2</a:t>
            </a:r>
          </a:p>
          <a:p>
            <a:pPr algn="ctr">
              <a:spcAft>
                <a:spcPts val="500"/>
              </a:spcAft>
            </a:pPr>
            <a:r>
              <a:rPr lang="nb-NO" altLang="nb-NO" sz="1800"/>
              <a:t>Organisering og gjennomføring</a:t>
            </a:r>
            <a:endParaRPr lang="nb-NO" sz="1800">
              <a:solidFill>
                <a:schemeClr val="bg1"/>
              </a:solidFill>
            </a:endParaRPr>
          </a:p>
        </p:txBody>
      </p:sp>
      <p:sp>
        <p:nvSpPr>
          <p:cNvPr id="29" name="Rektangel 28">
            <a:extLst>
              <a:ext uri="{FF2B5EF4-FFF2-40B4-BE49-F238E27FC236}">
                <a16:creationId xmlns:a16="http://schemas.microsoft.com/office/drawing/2014/main" id="{D193444E-D244-ED46-B4A4-EA3478462BDB}"/>
              </a:ext>
            </a:extLst>
          </p:cNvPr>
          <p:cNvSpPr/>
          <p:nvPr/>
        </p:nvSpPr>
        <p:spPr>
          <a:xfrm>
            <a:off x="5271778" y="2541269"/>
            <a:ext cx="1967799" cy="1197354"/>
          </a:xfrm>
          <a:prstGeom prst="rect">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rgbClr val="FFFF00"/>
                </a:solidFill>
              </a:rPr>
              <a:t>§9-3</a:t>
            </a:r>
          </a:p>
          <a:p>
            <a:pPr algn="ctr">
              <a:spcAft>
                <a:spcPts val="500"/>
              </a:spcAft>
            </a:pPr>
            <a:r>
              <a:rPr lang="nb-NO" altLang="nb-NO" sz="1800">
                <a:solidFill>
                  <a:srgbClr val="FFFF00"/>
                </a:solidFill>
              </a:rPr>
              <a:t>Drøftelser om bedriftens ordinære drift</a:t>
            </a:r>
            <a:endParaRPr lang="nb-NO" sz="1800">
              <a:solidFill>
                <a:srgbClr val="FFFF00"/>
              </a:solidFill>
            </a:endParaRPr>
          </a:p>
        </p:txBody>
      </p:sp>
      <p:sp>
        <p:nvSpPr>
          <p:cNvPr id="30" name="Rektangel 29">
            <a:extLst>
              <a:ext uri="{FF2B5EF4-FFF2-40B4-BE49-F238E27FC236}">
                <a16:creationId xmlns:a16="http://schemas.microsoft.com/office/drawing/2014/main" id="{9CEBCE65-CBA4-B840-AE0C-7EAFD111D4E0}"/>
              </a:ext>
            </a:extLst>
          </p:cNvPr>
          <p:cNvSpPr/>
          <p:nvPr/>
        </p:nvSpPr>
        <p:spPr>
          <a:xfrm>
            <a:off x="7340559" y="2541269"/>
            <a:ext cx="1967799" cy="1197354"/>
          </a:xfrm>
          <a:prstGeom prst="rect">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rgbClr val="FFFF00"/>
                </a:solidFill>
              </a:rPr>
              <a:t>§9-4</a:t>
            </a:r>
          </a:p>
          <a:p>
            <a:pPr algn="ctr">
              <a:spcAft>
                <a:spcPts val="500"/>
              </a:spcAft>
            </a:pPr>
            <a:r>
              <a:rPr lang="nb-NO" altLang="nb-NO" sz="1800">
                <a:solidFill>
                  <a:srgbClr val="FFFF00"/>
                </a:solidFill>
              </a:rPr>
              <a:t>Drøftelser vedr. omlegging av driften</a:t>
            </a:r>
            <a:endParaRPr lang="nb-NO" sz="1800">
              <a:solidFill>
                <a:srgbClr val="FFFF00"/>
              </a:solidFill>
            </a:endParaRPr>
          </a:p>
        </p:txBody>
      </p:sp>
      <p:sp>
        <p:nvSpPr>
          <p:cNvPr id="31" name="Rektangel 30">
            <a:extLst>
              <a:ext uri="{FF2B5EF4-FFF2-40B4-BE49-F238E27FC236}">
                <a16:creationId xmlns:a16="http://schemas.microsoft.com/office/drawing/2014/main" id="{39B05B7E-C30D-6F45-A7F6-37BDF6B78566}"/>
              </a:ext>
            </a:extLst>
          </p:cNvPr>
          <p:cNvSpPr/>
          <p:nvPr/>
        </p:nvSpPr>
        <p:spPr>
          <a:xfrm>
            <a:off x="9409340" y="2541269"/>
            <a:ext cx="1967799" cy="1197354"/>
          </a:xfrm>
          <a:prstGeom prst="rect">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chemeClr val="bg1"/>
                </a:solidFill>
              </a:rPr>
              <a:t>§9-5</a:t>
            </a:r>
          </a:p>
          <a:p>
            <a:pPr algn="ctr">
              <a:spcAft>
                <a:spcPts val="500"/>
              </a:spcAft>
            </a:pPr>
            <a:r>
              <a:rPr lang="nb-NO" altLang="nb-NO" sz="1800"/>
              <a:t>Drøftelser om selskapsrettslige forhold</a:t>
            </a:r>
            <a:endParaRPr lang="nb-NO" sz="1800">
              <a:solidFill>
                <a:schemeClr val="bg1"/>
              </a:solidFill>
            </a:endParaRPr>
          </a:p>
        </p:txBody>
      </p:sp>
      <p:sp>
        <p:nvSpPr>
          <p:cNvPr id="32" name="Rektangel 31">
            <a:extLst>
              <a:ext uri="{FF2B5EF4-FFF2-40B4-BE49-F238E27FC236}">
                <a16:creationId xmlns:a16="http://schemas.microsoft.com/office/drawing/2014/main" id="{E075BA12-C3DD-CE49-B247-64847ED72D41}"/>
              </a:ext>
            </a:extLst>
          </p:cNvPr>
          <p:cNvSpPr/>
          <p:nvPr/>
        </p:nvSpPr>
        <p:spPr>
          <a:xfrm>
            <a:off x="1134216" y="3837633"/>
            <a:ext cx="1967799" cy="1197354"/>
          </a:xfrm>
          <a:prstGeom prst="rect">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rgbClr val="FFFF00"/>
                </a:solidFill>
              </a:rPr>
              <a:t>§9-6</a:t>
            </a:r>
          </a:p>
          <a:p>
            <a:pPr algn="ctr">
              <a:spcAft>
                <a:spcPts val="500"/>
              </a:spcAft>
            </a:pPr>
            <a:r>
              <a:rPr lang="nb-NO" altLang="nb-NO" sz="1800">
                <a:solidFill>
                  <a:srgbClr val="FFFF00"/>
                </a:solidFill>
              </a:rPr>
              <a:t>Nærmere om drøftelse og informasjon</a:t>
            </a:r>
            <a:endParaRPr lang="nb-NO" sz="1800">
              <a:solidFill>
                <a:srgbClr val="FFFF00"/>
              </a:solidFill>
            </a:endParaRPr>
          </a:p>
        </p:txBody>
      </p:sp>
      <p:sp>
        <p:nvSpPr>
          <p:cNvPr id="33" name="Rektangel 32">
            <a:extLst>
              <a:ext uri="{FF2B5EF4-FFF2-40B4-BE49-F238E27FC236}">
                <a16:creationId xmlns:a16="http://schemas.microsoft.com/office/drawing/2014/main" id="{6E2494C9-6297-CA44-BCC7-7E66FFEF974E}"/>
              </a:ext>
            </a:extLst>
          </p:cNvPr>
          <p:cNvSpPr/>
          <p:nvPr/>
        </p:nvSpPr>
        <p:spPr>
          <a:xfrm>
            <a:off x="3202997" y="3837633"/>
            <a:ext cx="1967799" cy="1197354"/>
          </a:xfrm>
          <a:prstGeom prst="rect">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chemeClr val="bg1"/>
                </a:solidFill>
              </a:rPr>
              <a:t>§9-7</a:t>
            </a:r>
          </a:p>
          <a:p>
            <a:pPr algn="ctr">
              <a:spcAft>
                <a:spcPts val="500"/>
              </a:spcAft>
            </a:pPr>
            <a:r>
              <a:rPr lang="nb-NO" altLang="nb-NO" sz="1800"/>
              <a:t>Innsyn regnskap og økonomiske forhold</a:t>
            </a:r>
            <a:endParaRPr lang="nb-NO" sz="1800">
              <a:solidFill>
                <a:schemeClr val="bg1"/>
              </a:solidFill>
            </a:endParaRPr>
          </a:p>
        </p:txBody>
      </p:sp>
      <p:sp>
        <p:nvSpPr>
          <p:cNvPr id="34" name="Rektangel 33">
            <a:extLst>
              <a:ext uri="{FF2B5EF4-FFF2-40B4-BE49-F238E27FC236}">
                <a16:creationId xmlns:a16="http://schemas.microsoft.com/office/drawing/2014/main" id="{6787323F-DA2C-FA4F-9F34-EF62F8429077}"/>
              </a:ext>
            </a:extLst>
          </p:cNvPr>
          <p:cNvSpPr/>
          <p:nvPr/>
        </p:nvSpPr>
        <p:spPr>
          <a:xfrm>
            <a:off x="5271778" y="3837633"/>
            <a:ext cx="1967799" cy="1197354"/>
          </a:xfrm>
          <a:prstGeom prst="rect">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chemeClr val="bg1"/>
                </a:solidFill>
              </a:rPr>
              <a:t>§9-8</a:t>
            </a:r>
          </a:p>
          <a:p>
            <a:pPr algn="ctr">
              <a:spcAft>
                <a:spcPts val="500"/>
              </a:spcAft>
            </a:pPr>
            <a:r>
              <a:rPr lang="nb-NO" altLang="nb-NO" sz="1800"/>
              <a:t>Eksterne rådgivere</a:t>
            </a:r>
            <a:endParaRPr lang="nb-NO" sz="1800">
              <a:solidFill>
                <a:schemeClr val="bg1"/>
              </a:solidFill>
            </a:endParaRPr>
          </a:p>
        </p:txBody>
      </p:sp>
      <p:sp>
        <p:nvSpPr>
          <p:cNvPr id="35" name="Rektangel 34">
            <a:extLst>
              <a:ext uri="{FF2B5EF4-FFF2-40B4-BE49-F238E27FC236}">
                <a16:creationId xmlns:a16="http://schemas.microsoft.com/office/drawing/2014/main" id="{F4375BA0-2A56-8045-9122-E10C45B52788}"/>
              </a:ext>
            </a:extLst>
          </p:cNvPr>
          <p:cNvSpPr/>
          <p:nvPr/>
        </p:nvSpPr>
        <p:spPr>
          <a:xfrm>
            <a:off x="7340559" y="3837633"/>
            <a:ext cx="1967799" cy="1197354"/>
          </a:xfrm>
          <a:prstGeom prst="rect">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chemeClr val="bg1"/>
                </a:solidFill>
              </a:rPr>
              <a:t>§9-9</a:t>
            </a:r>
          </a:p>
          <a:p>
            <a:pPr algn="ctr">
              <a:spcAft>
                <a:spcPts val="500"/>
              </a:spcAft>
            </a:pPr>
            <a:r>
              <a:rPr lang="nb-NO" altLang="nb-NO" sz="1800"/>
              <a:t>Forhånds-informasjon med tillitsvalgte</a:t>
            </a:r>
            <a:endParaRPr lang="nb-NO" sz="1800">
              <a:solidFill>
                <a:schemeClr val="bg1"/>
              </a:solidFill>
            </a:endParaRPr>
          </a:p>
        </p:txBody>
      </p:sp>
      <p:sp>
        <p:nvSpPr>
          <p:cNvPr id="36" name="Rektangel 35">
            <a:extLst>
              <a:ext uri="{FF2B5EF4-FFF2-40B4-BE49-F238E27FC236}">
                <a16:creationId xmlns:a16="http://schemas.microsoft.com/office/drawing/2014/main" id="{F30AAA60-486D-A847-9EB2-55BCEA9BF4C6}"/>
              </a:ext>
            </a:extLst>
          </p:cNvPr>
          <p:cNvSpPr/>
          <p:nvPr/>
        </p:nvSpPr>
        <p:spPr>
          <a:xfrm>
            <a:off x="9409340" y="3837633"/>
            <a:ext cx="1967799" cy="1197354"/>
          </a:xfrm>
          <a:prstGeom prst="rect">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chemeClr val="bg1"/>
                </a:solidFill>
              </a:rPr>
              <a:t>§9-10</a:t>
            </a:r>
          </a:p>
          <a:p>
            <a:pPr algn="ctr">
              <a:spcAft>
                <a:spcPts val="500"/>
              </a:spcAft>
            </a:pPr>
            <a:r>
              <a:rPr lang="nb-NO" altLang="nb-NO" sz="1800"/>
              <a:t>Eierskifte - registre og kontrolltiltak</a:t>
            </a:r>
            <a:endParaRPr lang="nb-NO" sz="1800">
              <a:solidFill>
                <a:schemeClr val="bg1"/>
              </a:solidFill>
            </a:endParaRPr>
          </a:p>
        </p:txBody>
      </p:sp>
      <p:sp>
        <p:nvSpPr>
          <p:cNvPr id="37" name="Rektangel 36">
            <a:extLst>
              <a:ext uri="{FF2B5EF4-FFF2-40B4-BE49-F238E27FC236}">
                <a16:creationId xmlns:a16="http://schemas.microsoft.com/office/drawing/2014/main" id="{16E7ADC8-9846-804C-9133-049767AEEDB7}"/>
              </a:ext>
            </a:extLst>
          </p:cNvPr>
          <p:cNvSpPr/>
          <p:nvPr/>
        </p:nvSpPr>
        <p:spPr>
          <a:xfrm>
            <a:off x="1134216" y="5133997"/>
            <a:ext cx="1967799" cy="1197354"/>
          </a:xfrm>
          <a:prstGeom prst="rect">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chemeClr val="bg1"/>
                </a:solidFill>
              </a:rPr>
              <a:t>§9-11</a:t>
            </a:r>
          </a:p>
          <a:p>
            <a:pPr algn="ctr">
              <a:spcAft>
                <a:spcPts val="500"/>
              </a:spcAft>
            </a:pPr>
            <a:r>
              <a:rPr lang="nb-NO" altLang="nb-NO" sz="1800"/>
              <a:t>Personellregistre og kontrolltiltak</a:t>
            </a:r>
            <a:endParaRPr lang="nb-NO" sz="1800">
              <a:solidFill>
                <a:schemeClr val="bg1"/>
              </a:solidFill>
            </a:endParaRPr>
          </a:p>
        </p:txBody>
      </p:sp>
      <p:sp>
        <p:nvSpPr>
          <p:cNvPr id="38" name="Rektangel 37">
            <a:extLst>
              <a:ext uri="{FF2B5EF4-FFF2-40B4-BE49-F238E27FC236}">
                <a16:creationId xmlns:a16="http://schemas.microsoft.com/office/drawing/2014/main" id="{C3E5D1F1-DEC6-0543-941F-F78D055ED628}"/>
              </a:ext>
            </a:extLst>
          </p:cNvPr>
          <p:cNvSpPr/>
          <p:nvPr/>
        </p:nvSpPr>
        <p:spPr>
          <a:xfrm>
            <a:off x="3202997" y="5133997"/>
            <a:ext cx="1967799" cy="1197354"/>
          </a:xfrm>
          <a:prstGeom prst="rect">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chemeClr val="bg1"/>
                </a:solidFill>
              </a:rPr>
              <a:t>§9-12</a:t>
            </a:r>
          </a:p>
          <a:p>
            <a:pPr algn="ctr">
              <a:spcAft>
                <a:spcPts val="500"/>
              </a:spcAft>
            </a:pPr>
            <a:r>
              <a:rPr lang="nb-NO" altLang="nb-NO" sz="1800"/>
              <a:t>Drøftelser innen konsern mv</a:t>
            </a:r>
            <a:endParaRPr lang="nb-NO" sz="1800">
              <a:solidFill>
                <a:schemeClr val="bg1"/>
              </a:solidFill>
            </a:endParaRPr>
          </a:p>
        </p:txBody>
      </p:sp>
      <p:sp>
        <p:nvSpPr>
          <p:cNvPr id="39" name="Rektangel 38">
            <a:extLst>
              <a:ext uri="{FF2B5EF4-FFF2-40B4-BE49-F238E27FC236}">
                <a16:creationId xmlns:a16="http://schemas.microsoft.com/office/drawing/2014/main" id="{779F0F6E-9E9C-C54B-B804-A1C22518A3E8}"/>
              </a:ext>
            </a:extLst>
          </p:cNvPr>
          <p:cNvSpPr/>
          <p:nvPr/>
        </p:nvSpPr>
        <p:spPr>
          <a:xfrm>
            <a:off x="5271778" y="5133997"/>
            <a:ext cx="1967799" cy="1197354"/>
          </a:xfrm>
          <a:prstGeom prst="rect">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chemeClr val="bg1"/>
                </a:solidFill>
              </a:rPr>
              <a:t>§9-13</a:t>
            </a:r>
          </a:p>
          <a:p>
            <a:pPr algn="ctr">
              <a:spcAft>
                <a:spcPts val="500"/>
              </a:spcAft>
            </a:pPr>
            <a:r>
              <a:rPr lang="nb-NO" altLang="nb-NO" sz="1800"/>
              <a:t>Kontaktmøte mellom tillits-valgte og styre</a:t>
            </a:r>
            <a:endParaRPr lang="nb-NO" sz="1800">
              <a:solidFill>
                <a:schemeClr val="bg1"/>
              </a:solidFill>
            </a:endParaRPr>
          </a:p>
        </p:txBody>
      </p:sp>
      <p:sp>
        <p:nvSpPr>
          <p:cNvPr id="40" name="Rektangel 39">
            <a:extLst>
              <a:ext uri="{FF2B5EF4-FFF2-40B4-BE49-F238E27FC236}">
                <a16:creationId xmlns:a16="http://schemas.microsoft.com/office/drawing/2014/main" id="{D9594267-2F69-084E-B25F-D954F79A5F81}"/>
              </a:ext>
            </a:extLst>
          </p:cNvPr>
          <p:cNvSpPr/>
          <p:nvPr/>
        </p:nvSpPr>
        <p:spPr>
          <a:xfrm>
            <a:off x="7340559" y="5133997"/>
            <a:ext cx="1967799" cy="1197354"/>
          </a:xfrm>
          <a:prstGeom prst="rect">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500"/>
              </a:spcAft>
            </a:pPr>
            <a:r>
              <a:rPr lang="nb-NO" sz="1800" b="1">
                <a:solidFill>
                  <a:schemeClr val="bg1"/>
                </a:solidFill>
              </a:rPr>
              <a:t>§9-14</a:t>
            </a:r>
          </a:p>
          <a:p>
            <a:pPr algn="ctr">
              <a:spcAft>
                <a:spcPts val="500"/>
              </a:spcAft>
            </a:pPr>
            <a:r>
              <a:rPr lang="nb-NO" altLang="nb-NO" sz="1800"/>
              <a:t>Brudd på reglene om informasjon og drøftelser</a:t>
            </a:r>
            <a:endParaRPr lang="nb-NO" sz="1800">
              <a:solidFill>
                <a:schemeClr val="bg1"/>
              </a:solidFill>
            </a:endParaRPr>
          </a:p>
        </p:txBody>
      </p:sp>
    </p:spTree>
    <p:extLst>
      <p:ext uri="{BB962C8B-B14F-4D97-AF65-F5344CB8AC3E}">
        <p14:creationId xmlns:p14="http://schemas.microsoft.com/office/powerpoint/2010/main" val="4196754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50ECDD89-E1FF-CE49-BB36-654BE0DB038F}"/>
              </a:ext>
            </a:extLst>
          </p:cNvPr>
          <p:cNvSpPr>
            <a:spLocks noGrp="1"/>
          </p:cNvSpPr>
          <p:nvPr>
            <p:ph type="sldNum" sz="quarter" idx="12"/>
          </p:nvPr>
        </p:nvSpPr>
        <p:spPr/>
        <p:txBody>
          <a:bodyPr/>
          <a:lstStyle/>
          <a:p>
            <a:fld id="{4CA162D6-F00B-4378-A732-E7D904156DA2}" type="slidenum">
              <a:rPr lang="en-US" smtClean="0"/>
              <a:t>69</a:t>
            </a:fld>
            <a:endParaRPr lang="en-US"/>
          </a:p>
        </p:txBody>
      </p:sp>
      <p:sp>
        <p:nvSpPr>
          <p:cNvPr id="6" name="Tittel 5"/>
          <p:cNvSpPr>
            <a:spLocks noGrp="1"/>
          </p:cNvSpPr>
          <p:nvPr>
            <p:ph type="title"/>
          </p:nvPr>
        </p:nvSpPr>
        <p:spPr>
          <a:xfrm>
            <a:off x="1" y="801874"/>
            <a:ext cx="5151221" cy="608525"/>
          </a:xfrm>
        </p:spPr>
        <p:txBody>
          <a:bodyPr/>
          <a:lstStyle/>
          <a:p>
            <a:r>
              <a:rPr lang="nb-NO"/>
              <a:t>Sees i morgen </a:t>
            </a:r>
            <a:r>
              <a:rPr lang="nb-NO">
                <a:sym typeface="Wingdings" panose="05000000000000000000" pitchFamily="2" charset="2"/>
              </a:rPr>
              <a:t></a:t>
            </a:r>
            <a:endParaRPr lang="nb-NO"/>
          </a:p>
        </p:txBody>
      </p:sp>
      <p:pic>
        <p:nvPicPr>
          <p:cNvPr id="15" name="Bilde 14"/>
          <p:cNvPicPr>
            <a:picLocks noChangeAspect="1"/>
          </p:cNvPicPr>
          <p:nvPr/>
        </p:nvPicPr>
        <p:blipFill>
          <a:blip r:embed="rId3"/>
          <a:stretch>
            <a:fillRect/>
          </a:stretch>
        </p:blipFill>
        <p:spPr>
          <a:xfrm>
            <a:off x="3008456" y="1705505"/>
            <a:ext cx="6626864" cy="4462088"/>
          </a:xfrm>
          <a:prstGeom prst="rect">
            <a:avLst/>
          </a:prstGeom>
        </p:spPr>
      </p:pic>
    </p:spTree>
    <p:extLst>
      <p:ext uri="{BB962C8B-B14F-4D97-AF65-F5344CB8AC3E}">
        <p14:creationId xmlns:p14="http://schemas.microsoft.com/office/powerpoint/2010/main" val="1208868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
            <a:extLst>
              <a:ext uri="{FF2B5EF4-FFF2-40B4-BE49-F238E27FC236}">
                <a16:creationId xmlns:a16="http://schemas.microsoft.com/office/drawing/2014/main" id="{1C23E987-B884-4BF2-9930-0A51E9E51542}"/>
              </a:ext>
            </a:extLst>
          </p:cNvPr>
          <p:cNvSpPr>
            <a:spLocks noGrp="1"/>
          </p:cNvSpPr>
          <p:nvPr>
            <p:ph idx="1"/>
          </p:nvPr>
        </p:nvSpPr>
        <p:spPr>
          <a:xfrm>
            <a:off x="1134217" y="2400299"/>
            <a:ext cx="4114800" cy="4076313"/>
          </a:xfrm>
        </p:spPr>
        <p:txBody>
          <a:bodyPr vert="horz" lIns="0" tIns="0" rIns="0" bIns="0" rtlCol="0" anchor="t">
            <a:normAutofit fontScale="92500" lnSpcReduction="10000"/>
          </a:bodyPr>
          <a:lstStyle/>
          <a:p>
            <a:pPr marL="0" indent="0">
              <a:buNone/>
            </a:pPr>
            <a:r>
              <a:rPr lang="en-US">
                <a:cs typeface="Arial"/>
              </a:rPr>
              <a:t>I </a:t>
            </a:r>
            <a:r>
              <a:rPr lang="en-US" err="1">
                <a:cs typeface="Arial"/>
              </a:rPr>
              <a:t>Ressursbanken</a:t>
            </a:r>
            <a:r>
              <a:rPr lang="en-US">
                <a:cs typeface="Arial"/>
              </a:rPr>
              <a:t> </a:t>
            </a:r>
            <a:r>
              <a:rPr lang="en-US" err="1">
                <a:cs typeface="Arial"/>
              </a:rPr>
              <a:t>har</a:t>
            </a:r>
            <a:r>
              <a:rPr lang="en-US">
                <a:cs typeface="Arial"/>
              </a:rPr>
              <a:t> vi samlet alt av </a:t>
            </a:r>
            <a:r>
              <a:rPr lang="en-US" err="1">
                <a:cs typeface="Arial"/>
              </a:rPr>
              <a:t>lærestoff</a:t>
            </a:r>
            <a:r>
              <a:rPr lang="en-US">
                <a:cs typeface="Arial"/>
              </a:rPr>
              <a:t> </a:t>
            </a:r>
            <a:r>
              <a:rPr lang="en-US" err="1">
                <a:cs typeface="Arial"/>
              </a:rPr>
              <a:t>tilhørende</a:t>
            </a:r>
            <a:r>
              <a:rPr lang="en-US">
                <a:cs typeface="Arial"/>
              </a:rPr>
              <a:t> </a:t>
            </a:r>
            <a:r>
              <a:rPr lang="en-US" err="1">
                <a:cs typeface="Arial"/>
              </a:rPr>
              <a:t>kurset</a:t>
            </a:r>
            <a:r>
              <a:rPr lang="en-US">
                <a:cs typeface="Arial"/>
              </a:rPr>
              <a:t> </a:t>
            </a:r>
            <a:r>
              <a:rPr lang="en-US" err="1">
                <a:cs typeface="Arial"/>
              </a:rPr>
              <a:t>dere</a:t>
            </a:r>
            <a:r>
              <a:rPr lang="en-US">
                <a:cs typeface="Arial"/>
              </a:rPr>
              <a:t> </a:t>
            </a:r>
            <a:r>
              <a:rPr lang="en-US" err="1">
                <a:cs typeface="Arial"/>
              </a:rPr>
              <a:t>skal</a:t>
            </a:r>
            <a:r>
              <a:rPr lang="en-US">
                <a:cs typeface="Arial"/>
              </a:rPr>
              <a:t> </a:t>
            </a:r>
            <a:r>
              <a:rPr lang="en-US" err="1">
                <a:cs typeface="Arial"/>
              </a:rPr>
              <a:t>igang</a:t>
            </a:r>
            <a:r>
              <a:rPr lang="en-US">
                <a:cs typeface="Arial"/>
              </a:rPr>
              <a:t> med :</a:t>
            </a:r>
            <a:endParaRPr lang="nb-NO">
              <a:cs typeface="Arial"/>
            </a:endParaRPr>
          </a:p>
          <a:p>
            <a:pPr marL="179705" indent="-179705"/>
            <a:endParaRPr lang="en-US">
              <a:cs typeface="Arial"/>
            </a:endParaRPr>
          </a:p>
          <a:p>
            <a:pPr marL="179705" indent="-179705"/>
            <a:r>
              <a:rPr lang="en-US">
                <a:cs typeface="Arial"/>
              </a:rPr>
              <a:t>Under </a:t>
            </a:r>
            <a:r>
              <a:rPr lang="en-US" b="1" i="1" err="1">
                <a:cs typeface="Arial"/>
              </a:rPr>
              <a:t>Forberedelser</a:t>
            </a:r>
            <a:r>
              <a:rPr lang="en-US" b="1" i="1">
                <a:cs typeface="Arial"/>
              </a:rPr>
              <a:t> </a:t>
            </a:r>
            <a:r>
              <a:rPr lang="en-US" b="1" i="1" err="1">
                <a:cs typeface="Arial"/>
              </a:rPr>
              <a:t>til</a:t>
            </a:r>
            <a:r>
              <a:rPr lang="en-US" b="1" i="1">
                <a:cs typeface="Arial"/>
              </a:rPr>
              <a:t> </a:t>
            </a:r>
            <a:r>
              <a:rPr lang="en-US" b="1" i="1" err="1">
                <a:cs typeface="Arial"/>
              </a:rPr>
              <a:t>kurs</a:t>
            </a:r>
            <a:r>
              <a:rPr lang="en-US" b="1" i="1">
                <a:cs typeface="Arial"/>
              </a:rPr>
              <a:t> </a:t>
            </a:r>
            <a:r>
              <a:rPr lang="en-US" err="1">
                <a:cs typeface="Arial"/>
              </a:rPr>
              <a:t>finner</a:t>
            </a:r>
            <a:r>
              <a:rPr lang="en-US">
                <a:cs typeface="Arial"/>
              </a:rPr>
              <a:t> </a:t>
            </a:r>
            <a:r>
              <a:rPr lang="en-US" err="1">
                <a:cs typeface="Arial"/>
              </a:rPr>
              <a:t>lærestoff</a:t>
            </a:r>
            <a:r>
              <a:rPr lang="en-US">
                <a:cs typeface="Arial"/>
              </a:rPr>
              <a:t> </a:t>
            </a:r>
            <a:r>
              <a:rPr lang="en-US" err="1">
                <a:cs typeface="Arial"/>
              </a:rPr>
              <a:t>som</a:t>
            </a:r>
            <a:r>
              <a:rPr lang="en-US">
                <a:cs typeface="Arial"/>
              </a:rPr>
              <a:t> vi </a:t>
            </a:r>
            <a:r>
              <a:rPr lang="en-US" err="1">
                <a:cs typeface="Arial"/>
              </a:rPr>
              <a:t>anbefaler</a:t>
            </a:r>
            <a:r>
              <a:rPr lang="en-US">
                <a:cs typeface="Arial"/>
              </a:rPr>
              <a:t> at </a:t>
            </a:r>
            <a:r>
              <a:rPr lang="en-US" err="1">
                <a:cs typeface="Arial"/>
              </a:rPr>
              <a:t>dere</a:t>
            </a:r>
            <a:r>
              <a:rPr lang="en-US">
                <a:cs typeface="Arial"/>
              </a:rPr>
              <a:t> ser </a:t>
            </a:r>
            <a:r>
              <a:rPr lang="en-US" err="1">
                <a:cs typeface="Arial"/>
              </a:rPr>
              <a:t>gjennom</a:t>
            </a:r>
            <a:r>
              <a:rPr lang="en-US">
                <a:cs typeface="Arial"/>
              </a:rPr>
              <a:t> </a:t>
            </a:r>
            <a:r>
              <a:rPr lang="en-US" err="1">
                <a:cs typeface="Arial"/>
              </a:rPr>
              <a:t>før</a:t>
            </a:r>
            <a:r>
              <a:rPr lang="en-US">
                <a:cs typeface="Arial"/>
              </a:rPr>
              <a:t> </a:t>
            </a:r>
            <a:r>
              <a:rPr lang="en-US" err="1">
                <a:cs typeface="Arial"/>
              </a:rPr>
              <a:t>kurset</a:t>
            </a:r>
            <a:r>
              <a:rPr lang="en-US">
                <a:cs typeface="Arial"/>
              </a:rPr>
              <a:t>.</a:t>
            </a:r>
          </a:p>
          <a:p>
            <a:pPr marL="179705" indent="-179705"/>
            <a:endParaRPr lang="en-US">
              <a:cs typeface="Arial"/>
            </a:endParaRPr>
          </a:p>
          <a:p>
            <a:pPr marL="179705" indent="-179705"/>
            <a:r>
              <a:rPr lang="en-US">
                <a:cs typeface="Arial"/>
              </a:rPr>
              <a:t>Under </a:t>
            </a:r>
            <a:r>
              <a:rPr lang="en-US" b="1" i="1" err="1">
                <a:cs typeface="Arial"/>
              </a:rPr>
              <a:t>Kursmateriell</a:t>
            </a:r>
            <a:r>
              <a:rPr lang="en-US">
                <a:cs typeface="Arial"/>
              </a:rPr>
              <a:t> </a:t>
            </a:r>
            <a:r>
              <a:rPr lang="en-US" err="1">
                <a:cs typeface="Arial"/>
              </a:rPr>
              <a:t>finner</a:t>
            </a:r>
            <a:r>
              <a:rPr lang="en-US">
                <a:cs typeface="Arial"/>
              </a:rPr>
              <a:t> </a:t>
            </a:r>
            <a:r>
              <a:rPr lang="en-US" err="1">
                <a:cs typeface="Arial"/>
              </a:rPr>
              <a:t>dere</a:t>
            </a:r>
            <a:r>
              <a:rPr lang="en-US">
                <a:cs typeface="Arial"/>
              </a:rPr>
              <a:t> </a:t>
            </a:r>
            <a:r>
              <a:rPr lang="en-US" err="1">
                <a:cs typeface="Arial"/>
              </a:rPr>
              <a:t>presentasjon</a:t>
            </a:r>
            <a:r>
              <a:rPr lang="en-US">
                <a:cs typeface="Arial"/>
              </a:rPr>
              <a:t> </a:t>
            </a:r>
            <a:r>
              <a:rPr lang="en-US" err="1">
                <a:cs typeface="Arial"/>
              </a:rPr>
              <a:t>og</a:t>
            </a:r>
            <a:r>
              <a:rPr lang="en-US">
                <a:cs typeface="Arial"/>
              </a:rPr>
              <a:t> </a:t>
            </a:r>
            <a:r>
              <a:rPr lang="en-US" err="1">
                <a:cs typeface="Arial"/>
              </a:rPr>
              <a:t>oppgaver</a:t>
            </a:r>
            <a:r>
              <a:rPr lang="en-US">
                <a:cs typeface="Arial"/>
              </a:rPr>
              <a:t> </a:t>
            </a:r>
            <a:r>
              <a:rPr lang="en-US" err="1">
                <a:cs typeface="Arial"/>
              </a:rPr>
              <a:t>som</a:t>
            </a:r>
            <a:r>
              <a:rPr lang="en-US">
                <a:cs typeface="Arial"/>
              </a:rPr>
              <a:t> </a:t>
            </a:r>
            <a:r>
              <a:rPr lang="en-US" err="1">
                <a:cs typeface="Arial"/>
              </a:rPr>
              <a:t>brukes</a:t>
            </a:r>
            <a:r>
              <a:rPr lang="en-US">
                <a:cs typeface="Arial"/>
              </a:rPr>
              <a:t> </a:t>
            </a:r>
            <a:r>
              <a:rPr lang="en-US" err="1">
                <a:cs typeface="Arial"/>
              </a:rPr>
              <a:t>i</a:t>
            </a:r>
            <a:r>
              <a:rPr lang="en-US">
                <a:cs typeface="Arial"/>
              </a:rPr>
              <a:t> </a:t>
            </a:r>
            <a:r>
              <a:rPr lang="en-US" err="1">
                <a:cs typeface="Arial"/>
              </a:rPr>
              <a:t>selve</a:t>
            </a:r>
            <a:r>
              <a:rPr lang="en-US">
                <a:cs typeface="Arial"/>
              </a:rPr>
              <a:t> </a:t>
            </a:r>
            <a:r>
              <a:rPr lang="en-US" err="1">
                <a:cs typeface="Arial"/>
              </a:rPr>
              <a:t>kurset</a:t>
            </a:r>
            <a:r>
              <a:rPr lang="en-US">
                <a:cs typeface="Arial"/>
              </a:rPr>
              <a:t>.</a:t>
            </a:r>
          </a:p>
        </p:txBody>
      </p:sp>
      <p:sp>
        <p:nvSpPr>
          <p:cNvPr id="20" name="Title 2">
            <a:extLst>
              <a:ext uri="{FF2B5EF4-FFF2-40B4-BE49-F238E27FC236}">
                <a16:creationId xmlns:a16="http://schemas.microsoft.com/office/drawing/2014/main" id="{0457563C-997C-4E60-A93D-716D732043A9}"/>
              </a:ext>
            </a:extLst>
          </p:cNvPr>
          <p:cNvSpPr>
            <a:spLocks noGrp="1"/>
          </p:cNvSpPr>
          <p:nvPr>
            <p:ph type="title"/>
          </p:nvPr>
        </p:nvSpPr>
        <p:spPr>
          <a:xfrm>
            <a:off x="1" y="801874"/>
            <a:ext cx="5151221" cy="1470300"/>
          </a:xfrm>
        </p:spPr>
        <p:txBody>
          <a:bodyPr/>
          <a:lstStyle/>
          <a:p>
            <a:r>
              <a:rPr lang="en-US" err="1">
                <a:cs typeface="Arial"/>
              </a:rPr>
              <a:t>Ressursbanken</a:t>
            </a:r>
            <a:br>
              <a:rPr lang="en-US">
                <a:cs typeface="Arial"/>
              </a:rPr>
            </a:br>
            <a:br>
              <a:rPr lang="nb-NO" b="0">
                <a:cs typeface="Arial"/>
              </a:rPr>
            </a:br>
            <a:r>
              <a:rPr lang="nb-NO" sz="2000" b="0">
                <a:cs typeface="Arial"/>
                <a:hlinkClick r:id="rId3"/>
              </a:rPr>
              <a:t>https://fltressurs.no/</a:t>
            </a:r>
            <a:endParaRPr lang="en-US" sz="2000" err="1"/>
          </a:p>
        </p:txBody>
      </p:sp>
      <p:pic>
        <p:nvPicPr>
          <p:cNvPr id="5" name="Bilde 8" descr="Et bilde som inneholder tekst&#10;&#10;Automatisk generert beskrivelse">
            <a:extLst>
              <a:ext uri="{FF2B5EF4-FFF2-40B4-BE49-F238E27FC236}">
                <a16:creationId xmlns:a16="http://schemas.microsoft.com/office/drawing/2014/main" id="{072C1CD1-6B0D-4B5A-8FF2-ABAEFCB901BE}"/>
              </a:ext>
            </a:extLst>
          </p:cNvPr>
          <p:cNvPicPr>
            <a:picLocks noChangeAspect="1"/>
          </p:cNvPicPr>
          <p:nvPr/>
        </p:nvPicPr>
        <p:blipFill rotWithShape="1">
          <a:blip r:embed="rId4"/>
          <a:srcRect l="47381" r="1691"/>
          <a:stretch/>
        </p:blipFill>
        <p:spPr>
          <a:xfrm>
            <a:off x="6097719" y="10"/>
            <a:ext cx="6209103" cy="6857990"/>
          </a:xfrm>
          <a:prstGeom prst="rect">
            <a:avLst/>
          </a:prstGeom>
          <a:noFill/>
        </p:spPr>
      </p:pic>
      <p:sp>
        <p:nvSpPr>
          <p:cNvPr id="4" name="Plassholder for lysbildenummer 3">
            <a:extLst>
              <a:ext uri="{FF2B5EF4-FFF2-40B4-BE49-F238E27FC236}">
                <a16:creationId xmlns:a16="http://schemas.microsoft.com/office/drawing/2014/main" id="{B8956711-B8EC-488A-B4B3-98FC538AFF96}"/>
              </a:ext>
            </a:extLst>
          </p:cNvPr>
          <p:cNvSpPr>
            <a:spLocks noGrp="1"/>
          </p:cNvSpPr>
          <p:nvPr>
            <p:ph type="sldNum" sz="quarter" idx="4"/>
          </p:nvPr>
        </p:nvSpPr>
        <p:spPr>
          <a:xfrm>
            <a:off x="0" y="6476613"/>
            <a:ext cx="412818" cy="276999"/>
          </a:xfrm>
        </p:spPr>
        <p:txBody>
          <a:bodyPr wrap="square" anchor="ctr">
            <a:normAutofit/>
          </a:bodyPr>
          <a:lstStyle/>
          <a:p>
            <a:pPr>
              <a:spcAft>
                <a:spcPts val="600"/>
              </a:spcAft>
            </a:pPr>
            <a:fld id="{4CA162D6-F00B-4378-A732-E7D904156DA2}" type="slidenum">
              <a:rPr lang="en-US" smtClean="0"/>
              <a:pPr>
                <a:spcAft>
                  <a:spcPts val="600"/>
                </a:spcAft>
              </a:pPr>
              <a:t>7</a:t>
            </a:fld>
            <a:endParaRPr lang="en-US"/>
          </a:p>
        </p:txBody>
      </p:sp>
    </p:spTree>
    <p:extLst>
      <p:ext uri="{BB962C8B-B14F-4D97-AF65-F5344CB8AC3E}">
        <p14:creationId xmlns:p14="http://schemas.microsoft.com/office/powerpoint/2010/main" val="1407292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BC7E816D-1DD2-F946-B1C4-92DEC2DE6E9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63" b="2663"/>
          <a:stretch>
            <a:fillRect/>
          </a:stretch>
        </p:blipFill>
        <p:spPr>
          <a:xfrm>
            <a:off x="7362825" y="0"/>
            <a:ext cx="4829175" cy="6858000"/>
          </a:xfrm>
        </p:spPr>
      </p:pic>
      <p:sp>
        <p:nvSpPr>
          <p:cNvPr id="2" name="Plassholder for innhold 1">
            <a:extLst>
              <a:ext uri="{FF2B5EF4-FFF2-40B4-BE49-F238E27FC236}">
                <a16:creationId xmlns:a16="http://schemas.microsoft.com/office/drawing/2014/main" id="{D14A0CC9-6A7B-0947-B422-A03C93DFD88B}"/>
              </a:ext>
            </a:extLst>
          </p:cNvPr>
          <p:cNvSpPr>
            <a:spLocks noGrp="1"/>
          </p:cNvSpPr>
          <p:nvPr>
            <p:ph idx="1"/>
          </p:nvPr>
        </p:nvSpPr>
        <p:spPr>
          <a:xfrm>
            <a:off x="1062330" y="1968978"/>
            <a:ext cx="5438461" cy="4076313"/>
          </a:xfrm>
        </p:spPr>
        <p:txBody>
          <a:bodyPr>
            <a:normAutofit fontScale="92500"/>
          </a:bodyPr>
          <a:lstStyle/>
          <a:p>
            <a:pPr marL="179705" indent="-179705"/>
            <a:r>
              <a:rPr lang="nb-NO">
                <a:ea typeface="+mn-lt"/>
                <a:cs typeface="+mn-lt"/>
              </a:rPr>
              <a:t>LO og NHO er </a:t>
            </a:r>
            <a:r>
              <a:rPr lang="nb-NO" b="1">
                <a:ea typeface="+mn-lt"/>
                <a:cs typeface="+mn-lt"/>
              </a:rPr>
              <a:t>enige</a:t>
            </a:r>
            <a:r>
              <a:rPr lang="nb-NO">
                <a:ea typeface="+mn-lt"/>
                <a:cs typeface="+mn-lt"/>
              </a:rPr>
              <a:t> om nødvendigheten av et </a:t>
            </a:r>
            <a:r>
              <a:rPr lang="nb-NO" b="1">
                <a:ea typeface="+mn-lt"/>
                <a:cs typeface="+mn-lt"/>
              </a:rPr>
              <a:t>godt og tillitsfullt</a:t>
            </a:r>
            <a:r>
              <a:rPr lang="nb-NO">
                <a:ea typeface="+mn-lt"/>
                <a:cs typeface="+mn-lt"/>
              </a:rPr>
              <a:t> forhold mellom arbeidstakerne, deres tillitsvalgte og bedriften</a:t>
            </a:r>
          </a:p>
          <a:p>
            <a:pPr marL="179705" indent="-179705"/>
            <a:r>
              <a:rPr lang="nb-NO">
                <a:ea typeface="+mn-lt"/>
                <a:cs typeface="+mn-lt"/>
              </a:rPr>
              <a:t>De ansatte og deres tillitsvalgte skal ha </a:t>
            </a:r>
            <a:r>
              <a:rPr lang="nb-NO" b="1">
                <a:ea typeface="+mn-lt"/>
                <a:cs typeface="+mn-lt"/>
              </a:rPr>
              <a:t>reell medinnflytelse</a:t>
            </a:r>
            <a:r>
              <a:rPr lang="nb-NO">
                <a:ea typeface="+mn-lt"/>
                <a:cs typeface="+mn-lt"/>
              </a:rPr>
              <a:t> og gjennom </a:t>
            </a:r>
            <a:r>
              <a:rPr lang="nb-NO" b="1">
                <a:ea typeface="+mn-lt"/>
                <a:cs typeface="+mn-lt"/>
              </a:rPr>
              <a:t>samarbeid, informasjon og drøftelse</a:t>
            </a:r>
            <a:r>
              <a:rPr lang="nb-NO">
                <a:ea typeface="+mn-lt"/>
                <a:cs typeface="+mn-lt"/>
              </a:rPr>
              <a:t> bidra til økt verdiskaping og produktivitet og derved de økonomiske forutsetninger for bedriftens fortsatte utvikling og trygge og gode arbeidsplasser.</a:t>
            </a:r>
            <a:endParaRPr lang="nb-NO">
              <a:cs typeface="Arial"/>
            </a:endParaRPr>
          </a:p>
        </p:txBody>
      </p:sp>
      <p:sp>
        <p:nvSpPr>
          <p:cNvPr id="3" name="Plassholder for lysbildenummer 2">
            <a:extLst>
              <a:ext uri="{FF2B5EF4-FFF2-40B4-BE49-F238E27FC236}">
                <a16:creationId xmlns:a16="http://schemas.microsoft.com/office/drawing/2014/main" id="{7D23D585-FF11-E147-9436-0AD7E8298048}"/>
              </a:ext>
            </a:extLst>
          </p:cNvPr>
          <p:cNvSpPr>
            <a:spLocks noGrp="1"/>
          </p:cNvSpPr>
          <p:nvPr>
            <p:ph type="sldNum" sz="quarter" idx="12"/>
          </p:nvPr>
        </p:nvSpPr>
        <p:spPr/>
        <p:txBody>
          <a:bodyPr/>
          <a:lstStyle/>
          <a:p>
            <a:fld id="{4CA162D6-F00B-4378-A732-E7D904156DA2}" type="slidenum">
              <a:rPr lang="en-US" smtClean="0"/>
              <a:t>70</a:t>
            </a:fld>
            <a:endParaRPr lang="en-US"/>
          </a:p>
        </p:txBody>
      </p:sp>
      <p:sp>
        <p:nvSpPr>
          <p:cNvPr id="5" name="Tittel 4">
            <a:extLst>
              <a:ext uri="{FF2B5EF4-FFF2-40B4-BE49-F238E27FC236}">
                <a16:creationId xmlns:a16="http://schemas.microsoft.com/office/drawing/2014/main" id="{20136E01-4CBA-274D-A23F-F7C70EB0FC93}"/>
              </a:ext>
            </a:extLst>
          </p:cNvPr>
          <p:cNvSpPr>
            <a:spLocks noGrp="1"/>
          </p:cNvSpPr>
          <p:nvPr>
            <p:ph type="title"/>
          </p:nvPr>
        </p:nvSpPr>
        <p:spPr>
          <a:xfrm>
            <a:off x="0" y="801874"/>
            <a:ext cx="7200899" cy="916302"/>
          </a:xfrm>
        </p:spPr>
        <p:txBody>
          <a:bodyPr/>
          <a:lstStyle/>
          <a:p>
            <a:r>
              <a:rPr lang="nb-NO"/>
              <a:t>HA §9-1 Målsetting </a:t>
            </a:r>
            <a:br>
              <a:rPr lang="nb-NO"/>
            </a:br>
            <a:r>
              <a:rPr lang="nb-NO" sz="2000"/>
              <a:t>(Virke § 4-1)</a:t>
            </a:r>
          </a:p>
        </p:txBody>
      </p:sp>
      <p:sp>
        <p:nvSpPr>
          <p:cNvPr id="6" name="Plassholder for tekst 5">
            <a:extLst>
              <a:ext uri="{FF2B5EF4-FFF2-40B4-BE49-F238E27FC236}">
                <a16:creationId xmlns:a16="http://schemas.microsoft.com/office/drawing/2014/main" id="{365CDD82-9DFE-C04C-82DD-4EA0893D5CF9}"/>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5252630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01E9DFCF-E2C9-AA45-A830-83C9176B79A2}"/>
              </a:ext>
            </a:extLst>
          </p:cNvPr>
          <p:cNvSpPr>
            <a:spLocks noGrp="1"/>
          </p:cNvSpPr>
          <p:nvPr>
            <p:ph idx="1"/>
          </p:nvPr>
        </p:nvSpPr>
        <p:spPr>
          <a:xfrm>
            <a:off x="1134216" y="1914525"/>
            <a:ext cx="4435311" cy="4562088"/>
          </a:xfrm>
        </p:spPr>
        <p:txBody>
          <a:bodyPr vert="horz" lIns="0" tIns="0" rIns="0" bIns="0" rtlCol="0" anchor="t">
            <a:normAutofit/>
          </a:bodyPr>
          <a:lstStyle/>
          <a:p>
            <a:pPr marL="179705" indent="-179705"/>
            <a:r>
              <a:rPr lang="nb-NO"/>
              <a:t>Bedriftsdemokratiet gir de tillitsvalgte rett til medvirkning i beslutninger som har betydning for deres arbeidsforhold</a:t>
            </a:r>
            <a:endParaRPr lang="en-US"/>
          </a:p>
          <a:p>
            <a:pPr marL="179705" indent="-179705"/>
            <a:r>
              <a:rPr lang="nb-NO"/>
              <a:t>Medbestemmelse etter Hovedavtalen mellom LO og NHO er i stor grad begrenset til </a:t>
            </a:r>
            <a:r>
              <a:rPr lang="nb-NO" b="1"/>
              <a:t>informasjon</a:t>
            </a:r>
            <a:r>
              <a:rPr lang="nb-NO"/>
              <a:t> og </a:t>
            </a:r>
            <a:r>
              <a:rPr lang="nb-NO" b="1"/>
              <a:t>drøfting</a:t>
            </a:r>
            <a:endParaRPr lang="nb-NO">
              <a:cs typeface="Arial"/>
            </a:endParaRPr>
          </a:p>
        </p:txBody>
      </p:sp>
      <p:sp>
        <p:nvSpPr>
          <p:cNvPr id="3" name="Tittel 2">
            <a:extLst>
              <a:ext uri="{FF2B5EF4-FFF2-40B4-BE49-F238E27FC236}">
                <a16:creationId xmlns:a16="http://schemas.microsoft.com/office/drawing/2014/main" id="{8AD048E4-0874-7E4F-9081-73876402D906}"/>
              </a:ext>
            </a:extLst>
          </p:cNvPr>
          <p:cNvSpPr>
            <a:spLocks noGrp="1"/>
          </p:cNvSpPr>
          <p:nvPr>
            <p:ph type="title"/>
          </p:nvPr>
        </p:nvSpPr>
        <p:spPr/>
        <p:txBody>
          <a:bodyPr/>
          <a:lstStyle/>
          <a:p>
            <a:r>
              <a:rPr lang="nb-NO"/>
              <a:t>Forhandlingsrett kontra drøftingsrett</a:t>
            </a:r>
          </a:p>
        </p:txBody>
      </p:sp>
      <p:sp>
        <p:nvSpPr>
          <p:cNvPr id="4" name="Plassholder for lysbildenummer 3">
            <a:extLst>
              <a:ext uri="{FF2B5EF4-FFF2-40B4-BE49-F238E27FC236}">
                <a16:creationId xmlns:a16="http://schemas.microsoft.com/office/drawing/2014/main" id="{D7275CFA-CE04-FD45-BC9B-727D384E9080}"/>
              </a:ext>
            </a:extLst>
          </p:cNvPr>
          <p:cNvSpPr>
            <a:spLocks noGrp="1"/>
          </p:cNvSpPr>
          <p:nvPr>
            <p:ph type="sldNum" sz="quarter" idx="4"/>
          </p:nvPr>
        </p:nvSpPr>
        <p:spPr/>
        <p:txBody>
          <a:bodyPr/>
          <a:lstStyle/>
          <a:p>
            <a:fld id="{4CA162D6-F00B-4378-A732-E7D904156DA2}" type="slidenum">
              <a:rPr lang="en-US" smtClean="0"/>
              <a:pPr/>
              <a:t>71</a:t>
            </a:fld>
            <a:endParaRPr lang="en-US"/>
          </a:p>
        </p:txBody>
      </p:sp>
      <p:sp>
        <p:nvSpPr>
          <p:cNvPr id="5" name="Rektangel 4">
            <a:extLst>
              <a:ext uri="{FF2B5EF4-FFF2-40B4-BE49-F238E27FC236}">
                <a16:creationId xmlns:a16="http://schemas.microsoft.com/office/drawing/2014/main" id="{1403E950-B803-AB4C-90BC-983EA1C72808}"/>
              </a:ext>
            </a:extLst>
          </p:cNvPr>
          <p:cNvSpPr/>
          <p:nvPr/>
        </p:nvSpPr>
        <p:spPr>
          <a:xfrm>
            <a:off x="9143996" y="1928553"/>
            <a:ext cx="2310938" cy="334171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spcAft>
                <a:spcPts val="700"/>
              </a:spcAft>
            </a:pPr>
            <a:r>
              <a:rPr lang="nb-NO" sz="2200" b="1"/>
              <a:t>Drøftinger</a:t>
            </a:r>
          </a:p>
          <a:p>
            <a:pPr algn="ctr">
              <a:spcAft>
                <a:spcPts val="700"/>
              </a:spcAft>
            </a:pPr>
            <a:r>
              <a:rPr lang="nb-NO" sz="2200"/>
              <a:t>Uenigheten kan ikke bringes videre - arbeidsgiver har det siste ordet</a:t>
            </a:r>
          </a:p>
        </p:txBody>
      </p:sp>
      <p:sp>
        <p:nvSpPr>
          <p:cNvPr id="6" name="Rektangel 5">
            <a:extLst>
              <a:ext uri="{FF2B5EF4-FFF2-40B4-BE49-F238E27FC236}">
                <a16:creationId xmlns:a16="http://schemas.microsoft.com/office/drawing/2014/main" id="{BD110D5A-688E-EC4D-96E5-8BEEBC6D44D3}"/>
              </a:ext>
            </a:extLst>
          </p:cNvPr>
          <p:cNvSpPr/>
          <p:nvPr/>
        </p:nvSpPr>
        <p:spPr>
          <a:xfrm>
            <a:off x="6436818" y="1928553"/>
            <a:ext cx="2310938" cy="3341716"/>
          </a:xfrm>
          <a:prstGeom prst="rect">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spcAft>
                <a:spcPts val="700"/>
              </a:spcAft>
            </a:pPr>
            <a:r>
              <a:rPr lang="nb-NO" sz="2200" b="1"/>
              <a:t>Forhandlinger</a:t>
            </a:r>
          </a:p>
          <a:p>
            <a:pPr algn="ctr">
              <a:spcAft>
                <a:spcPts val="700"/>
              </a:spcAft>
            </a:pPr>
            <a:r>
              <a:rPr lang="nb-NO" sz="2200"/>
              <a:t>Dersom partene ikke blir enige skal uenigheten bringes inn til en tvisteløser</a:t>
            </a:r>
          </a:p>
        </p:txBody>
      </p:sp>
      <p:pic>
        <p:nvPicPr>
          <p:cNvPr id="7" name="Bilde 6">
            <a:extLst>
              <a:ext uri="{FF2B5EF4-FFF2-40B4-BE49-F238E27FC236}">
                <a16:creationId xmlns:a16="http://schemas.microsoft.com/office/drawing/2014/main" id="{D4F716D1-6FD1-4948-BFC2-02E628B51CB3}"/>
              </a:ext>
            </a:extLst>
          </p:cNvPr>
          <p:cNvPicPr>
            <a:picLocks noChangeAspect="1"/>
          </p:cNvPicPr>
          <p:nvPr/>
        </p:nvPicPr>
        <p:blipFill>
          <a:blip r:embed="rId3"/>
          <a:stretch>
            <a:fillRect/>
          </a:stretch>
        </p:blipFill>
        <p:spPr>
          <a:xfrm>
            <a:off x="9724862" y="2087806"/>
            <a:ext cx="1081512" cy="900000"/>
          </a:xfrm>
          <a:prstGeom prst="rect">
            <a:avLst/>
          </a:prstGeom>
        </p:spPr>
      </p:pic>
      <p:pic>
        <p:nvPicPr>
          <p:cNvPr id="8" name="Bilde 7">
            <a:extLst>
              <a:ext uri="{FF2B5EF4-FFF2-40B4-BE49-F238E27FC236}">
                <a16:creationId xmlns:a16="http://schemas.microsoft.com/office/drawing/2014/main" id="{91303F01-E501-074A-A093-AFEC4A6E9277}"/>
              </a:ext>
            </a:extLst>
          </p:cNvPr>
          <p:cNvPicPr>
            <a:picLocks noChangeAspect="1"/>
          </p:cNvPicPr>
          <p:nvPr/>
        </p:nvPicPr>
        <p:blipFill>
          <a:blip r:embed="rId4"/>
          <a:stretch>
            <a:fillRect/>
          </a:stretch>
        </p:blipFill>
        <p:spPr>
          <a:xfrm>
            <a:off x="7078339" y="2087806"/>
            <a:ext cx="1027895" cy="900000"/>
          </a:xfrm>
          <a:prstGeom prst="rect">
            <a:avLst/>
          </a:prstGeom>
        </p:spPr>
      </p:pic>
    </p:spTree>
    <p:extLst>
      <p:ext uri="{BB962C8B-B14F-4D97-AF65-F5344CB8AC3E}">
        <p14:creationId xmlns:p14="http://schemas.microsoft.com/office/powerpoint/2010/main" val="25197886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10">
            <a:extLst>
              <a:ext uri="{FF2B5EF4-FFF2-40B4-BE49-F238E27FC236}">
                <a16:creationId xmlns:a16="http://schemas.microsoft.com/office/drawing/2014/main" id="{0BA736F3-0A07-FB40-BE02-2A225053A3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73" b="1473"/>
          <a:stretch>
            <a:fillRect/>
          </a:stretch>
        </p:blipFill>
        <p:spPr/>
      </p:pic>
      <p:sp>
        <p:nvSpPr>
          <p:cNvPr id="2" name="Plassholder for innhold 1">
            <a:extLst>
              <a:ext uri="{FF2B5EF4-FFF2-40B4-BE49-F238E27FC236}">
                <a16:creationId xmlns:a16="http://schemas.microsoft.com/office/drawing/2014/main" id="{1897574D-B0C7-F348-8D26-16E56352A924}"/>
              </a:ext>
            </a:extLst>
          </p:cNvPr>
          <p:cNvSpPr>
            <a:spLocks noGrp="1"/>
          </p:cNvSpPr>
          <p:nvPr>
            <p:ph idx="1"/>
          </p:nvPr>
        </p:nvSpPr>
        <p:spPr/>
        <p:txBody>
          <a:bodyPr>
            <a:normAutofit/>
          </a:bodyPr>
          <a:lstStyle/>
          <a:p>
            <a:pPr marL="0" indent="0">
              <a:buNone/>
            </a:pPr>
            <a:r>
              <a:rPr lang="nb-NO" altLang="nb-NO" sz="2200">
                <a:solidFill>
                  <a:srgbClr val="1A1100"/>
                </a:solidFill>
              </a:rPr>
              <a:t>Ledelsen </a:t>
            </a:r>
            <a:r>
              <a:rPr lang="nb-NO" altLang="nb-NO" sz="2200" b="1">
                <a:solidFill>
                  <a:srgbClr val="1A1100"/>
                </a:solidFill>
              </a:rPr>
              <a:t>skal</a:t>
            </a:r>
            <a:r>
              <a:rPr lang="nb-NO" altLang="nb-NO" sz="2200">
                <a:solidFill>
                  <a:srgbClr val="1A1100"/>
                </a:solidFill>
              </a:rPr>
              <a:t> ha drøftinger med de tillitsvalgte om:</a:t>
            </a:r>
          </a:p>
          <a:p>
            <a:r>
              <a:rPr lang="nb-NO" altLang="nb-NO" sz="2200"/>
              <a:t>økonomisk og produksjonsmessig stilling og utvikling</a:t>
            </a:r>
          </a:p>
          <a:p>
            <a:r>
              <a:rPr lang="nb-NO" altLang="nb-NO" sz="2200"/>
              <a:t>forhold som umiddelbart vedrører daglig drift</a:t>
            </a:r>
          </a:p>
          <a:p>
            <a:r>
              <a:rPr lang="nb-NO" altLang="nb-NO" sz="2200"/>
              <a:t>alminnelige lønns- og arbeidsforhold</a:t>
            </a:r>
          </a:p>
          <a:p>
            <a:pPr marL="0" indent="0">
              <a:spcBef>
                <a:spcPct val="35000"/>
              </a:spcBef>
              <a:buNone/>
            </a:pPr>
            <a:r>
              <a:rPr lang="nb-NO" altLang="nb-NO" sz="2200"/>
              <a:t>Så tidlig som mulig og minst én gang i måneden - og når tillitsvalgte ber om det</a:t>
            </a:r>
          </a:p>
        </p:txBody>
      </p:sp>
      <p:sp>
        <p:nvSpPr>
          <p:cNvPr id="3" name="Plassholder for lysbildenummer 2">
            <a:extLst>
              <a:ext uri="{FF2B5EF4-FFF2-40B4-BE49-F238E27FC236}">
                <a16:creationId xmlns:a16="http://schemas.microsoft.com/office/drawing/2014/main" id="{BF4B7EED-A006-424C-A35A-BBC145B4937D}"/>
              </a:ext>
            </a:extLst>
          </p:cNvPr>
          <p:cNvSpPr>
            <a:spLocks noGrp="1"/>
          </p:cNvSpPr>
          <p:nvPr>
            <p:ph type="sldNum" sz="quarter" idx="12"/>
          </p:nvPr>
        </p:nvSpPr>
        <p:spPr/>
        <p:txBody>
          <a:bodyPr/>
          <a:lstStyle/>
          <a:p>
            <a:fld id="{4CA162D6-F00B-4378-A732-E7D904156DA2}" type="slidenum">
              <a:rPr lang="en-US" smtClean="0"/>
              <a:t>72</a:t>
            </a:fld>
            <a:endParaRPr lang="en-US"/>
          </a:p>
        </p:txBody>
      </p:sp>
      <p:sp>
        <p:nvSpPr>
          <p:cNvPr id="5" name="Tittel 4">
            <a:extLst>
              <a:ext uri="{FF2B5EF4-FFF2-40B4-BE49-F238E27FC236}">
                <a16:creationId xmlns:a16="http://schemas.microsoft.com/office/drawing/2014/main" id="{AD0E4951-CBDD-0D43-8AE0-8F5DB4DC0E93}"/>
              </a:ext>
            </a:extLst>
          </p:cNvPr>
          <p:cNvSpPr>
            <a:spLocks noGrp="1"/>
          </p:cNvSpPr>
          <p:nvPr>
            <p:ph type="title"/>
          </p:nvPr>
        </p:nvSpPr>
        <p:spPr>
          <a:xfrm>
            <a:off x="1" y="801874"/>
            <a:ext cx="6572677" cy="1151618"/>
          </a:xfrm>
        </p:spPr>
        <p:txBody>
          <a:bodyPr/>
          <a:lstStyle/>
          <a:p>
            <a:r>
              <a:rPr lang="nb-NO">
                <a:solidFill>
                  <a:schemeClr val="accent1">
                    <a:lumMod val="75000"/>
                    <a:lumOff val="25000"/>
                  </a:schemeClr>
                </a:solidFill>
              </a:rPr>
              <a:t>HA §9-3 </a:t>
            </a:r>
            <a:r>
              <a:rPr lang="nb-NO"/>
              <a:t>Drøftelser om bedriftens ordinære drift</a:t>
            </a:r>
          </a:p>
        </p:txBody>
      </p:sp>
      <p:sp>
        <p:nvSpPr>
          <p:cNvPr id="6" name="Plassholder for tekst 5">
            <a:extLst>
              <a:ext uri="{FF2B5EF4-FFF2-40B4-BE49-F238E27FC236}">
                <a16:creationId xmlns:a16="http://schemas.microsoft.com/office/drawing/2014/main" id="{7F20B14A-C97C-0645-9A8B-D1F11570B3D7}"/>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769426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F1E6E5B-4364-384C-84EF-BF1E00A31A3D}"/>
              </a:ext>
            </a:extLst>
          </p:cNvPr>
          <p:cNvSpPr txBox="1"/>
          <p:nvPr/>
        </p:nvSpPr>
        <p:spPr>
          <a:xfrm>
            <a:off x="412818" y="2309325"/>
            <a:ext cx="11779181" cy="1615827"/>
          </a:xfrm>
          <a:prstGeom prst="rect">
            <a:avLst/>
          </a:prstGeom>
          <a:noFill/>
        </p:spPr>
        <p:txBody>
          <a:bodyPr wrap="square" lIns="91440" tIns="45720" rIns="91440" bIns="45720" rtlCol="0" anchor="t">
            <a:spAutoFit/>
          </a:bodyPr>
          <a:lstStyle/>
          <a:p>
            <a:pPr algn="ctr">
              <a:spcAft>
                <a:spcPts val="1800"/>
              </a:spcAft>
            </a:pPr>
            <a:r>
              <a:rPr lang="nb-NO" sz="2800">
                <a:solidFill>
                  <a:srgbClr val="323232"/>
                </a:solidFill>
              </a:rPr>
              <a:t>Spørsmål</a:t>
            </a:r>
          </a:p>
          <a:p>
            <a:pPr algn="ctr"/>
            <a:r>
              <a:rPr lang="nb-NO" sz="2800">
                <a:solidFill>
                  <a:schemeClr val="tx2"/>
                </a:solidFill>
                <a:ea typeface="+mn-lt"/>
                <a:cs typeface="+mn-lt"/>
              </a:rPr>
              <a:t>Har du som tillitsvalgt deltatt i slike møter </a:t>
            </a:r>
          </a:p>
          <a:p>
            <a:pPr algn="ctr"/>
            <a:r>
              <a:rPr lang="nb-NO" sz="2800">
                <a:solidFill>
                  <a:schemeClr val="tx2"/>
                </a:solidFill>
                <a:ea typeface="+mn-lt"/>
                <a:cs typeface="+mn-lt"/>
              </a:rPr>
              <a:t>etter Hovedavtalen § 9-3?</a:t>
            </a:r>
            <a:endParaRPr lang="nb-NO" sz="2400">
              <a:solidFill>
                <a:schemeClr val="tx2"/>
              </a:solidFill>
              <a:ea typeface="+mn-lt"/>
              <a:cs typeface="+mn-lt"/>
            </a:endParaRPr>
          </a:p>
        </p:txBody>
      </p:sp>
      <p:sp>
        <p:nvSpPr>
          <p:cNvPr id="4" name="Plassholder for lysbildenummer 3">
            <a:extLst>
              <a:ext uri="{FF2B5EF4-FFF2-40B4-BE49-F238E27FC236}">
                <a16:creationId xmlns:a16="http://schemas.microsoft.com/office/drawing/2014/main" id="{8A0AAE5C-4E83-F14C-89AC-5B3A53EA3EDC}"/>
              </a:ext>
            </a:extLst>
          </p:cNvPr>
          <p:cNvSpPr>
            <a:spLocks noGrp="1"/>
          </p:cNvSpPr>
          <p:nvPr>
            <p:ph type="sldNum" sz="quarter" idx="4"/>
          </p:nvPr>
        </p:nvSpPr>
        <p:spPr/>
        <p:txBody>
          <a:bodyPr/>
          <a:lstStyle/>
          <a:p>
            <a:fld id="{4CA162D6-F00B-4378-A732-E7D904156DA2}" type="slidenum">
              <a:rPr lang="en-US" smtClean="0"/>
              <a:pPr/>
              <a:t>73</a:t>
            </a:fld>
            <a:endParaRPr lang="en-US"/>
          </a:p>
        </p:txBody>
      </p:sp>
    </p:spTree>
    <p:extLst>
      <p:ext uri="{BB962C8B-B14F-4D97-AF65-F5344CB8AC3E}">
        <p14:creationId xmlns:p14="http://schemas.microsoft.com/office/powerpoint/2010/main" val="10422147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B274AF43-7DC1-1240-B8D3-2EEB79A1EB4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125" b="3125"/>
          <a:stretch>
            <a:fillRect/>
          </a:stretch>
        </p:blipFill>
        <p:spPr/>
      </p:pic>
      <p:sp>
        <p:nvSpPr>
          <p:cNvPr id="2" name="Plassholder for innhold 1">
            <a:extLst>
              <a:ext uri="{FF2B5EF4-FFF2-40B4-BE49-F238E27FC236}">
                <a16:creationId xmlns:a16="http://schemas.microsoft.com/office/drawing/2014/main" id="{54DC578F-6BEB-2244-B767-D045E104316A}"/>
              </a:ext>
            </a:extLst>
          </p:cNvPr>
          <p:cNvSpPr>
            <a:spLocks noGrp="1"/>
          </p:cNvSpPr>
          <p:nvPr>
            <p:ph idx="1"/>
          </p:nvPr>
        </p:nvSpPr>
        <p:spPr/>
        <p:txBody>
          <a:bodyPr/>
          <a:lstStyle/>
          <a:p>
            <a:pPr marL="0" indent="0">
              <a:buNone/>
            </a:pPr>
            <a:r>
              <a:rPr lang="nb-NO" altLang="nb-NO"/>
              <a:t>Bedriftene</a:t>
            </a:r>
            <a:r>
              <a:rPr lang="nb-NO" altLang="nb-NO" b="1"/>
              <a:t> skal</a:t>
            </a:r>
            <a:r>
              <a:rPr lang="nb-NO" altLang="nb-NO"/>
              <a:t> så </a:t>
            </a:r>
            <a:r>
              <a:rPr lang="nb-NO" altLang="nb-NO" b="1"/>
              <a:t>tidlig som mulig</a:t>
            </a:r>
            <a:r>
              <a:rPr lang="nb-NO" altLang="nb-NO"/>
              <a:t> drøfte med tillitsvalgte</a:t>
            </a:r>
            <a:endParaRPr lang="nb-NO"/>
          </a:p>
          <a:p>
            <a:pPr marL="179705" indent="-179705"/>
            <a:r>
              <a:rPr lang="nb-NO" altLang="nb-NO"/>
              <a:t>omlegginger av viktighet for funksjonærer og deres arbeidsforhold</a:t>
            </a:r>
            <a:endParaRPr lang="nb-NO" altLang="nb-NO">
              <a:cs typeface="Arial"/>
            </a:endParaRPr>
          </a:p>
          <a:p>
            <a:pPr marL="179705" indent="-179705"/>
            <a:r>
              <a:rPr lang="nb-NO" altLang="nb-NO"/>
              <a:t>sysselsettingsspørsmål, herunder planer om utvidelse og innskrenkning</a:t>
            </a:r>
            <a:endParaRPr lang="nb-NO" altLang="nb-NO">
              <a:cs typeface="Arial"/>
            </a:endParaRPr>
          </a:p>
        </p:txBody>
      </p:sp>
      <p:sp>
        <p:nvSpPr>
          <p:cNvPr id="3" name="Plassholder for lysbildenummer 2">
            <a:extLst>
              <a:ext uri="{FF2B5EF4-FFF2-40B4-BE49-F238E27FC236}">
                <a16:creationId xmlns:a16="http://schemas.microsoft.com/office/drawing/2014/main" id="{C82DC290-D4D1-9E4C-B586-0005A3DBF670}"/>
              </a:ext>
            </a:extLst>
          </p:cNvPr>
          <p:cNvSpPr>
            <a:spLocks noGrp="1"/>
          </p:cNvSpPr>
          <p:nvPr>
            <p:ph type="sldNum" sz="quarter" idx="12"/>
          </p:nvPr>
        </p:nvSpPr>
        <p:spPr/>
        <p:txBody>
          <a:bodyPr/>
          <a:lstStyle/>
          <a:p>
            <a:fld id="{4CA162D6-F00B-4378-A732-E7D904156DA2}" type="slidenum">
              <a:rPr lang="en-US" smtClean="0"/>
              <a:t>74</a:t>
            </a:fld>
            <a:endParaRPr lang="en-US"/>
          </a:p>
        </p:txBody>
      </p:sp>
      <p:sp>
        <p:nvSpPr>
          <p:cNvPr id="5" name="Tittel 4">
            <a:extLst>
              <a:ext uri="{FF2B5EF4-FFF2-40B4-BE49-F238E27FC236}">
                <a16:creationId xmlns:a16="http://schemas.microsoft.com/office/drawing/2014/main" id="{02366483-77E7-6542-81AD-9A0524B0EBB5}"/>
              </a:ext>
            </a:extLst>
          </p:cNvPr>
          <p:cNvSpPr>
            <a:spLocks noGrp="1"/>
          </p:cNvSpPr>
          <p:nvPr>
            <p:ph type="title"/>
          </p:nvPr>
        </p:nvSpPr>
        <p:spPr>
          <a:xfrm>
            <a:off x="1" y="801874"/>
            <a:ext cx="6572677" cy="1162523"/>
          </a:xfrm>
        </p:spPr>
        <p:txBody>
          <a:bodyPr/>
          <a:lstStyle/>
          <a:p>
            <a:r>
              <a:rPr lang="nb-NO">
                <a:solidFill>
                  <a:schemeClr val="accent1">
                    <a:lumMod val="75000"/>
                    <a:lumOff val="25000"/>
                  </a:schemeClr>
                </a:solidFill>
              </a:rPr>
              <a:t>HA §9-4 </a:t>
            </a:r>
            <a:r>
              <a:rPr lang="nb-NO"/>
              <a:t>Drøftelser vedr. omlegging av driften</a:t>
            </a:r>
          </a:p>
        </p:txBody>
      </p:sp>
      <p:sp>
        <p:nvSpPr>
          <p:cNvPr id="6" name="Plassholder for tekst 5">
            <a:extLst>
              <a:ext uri="{FF2B5EF4-FFF2-40B4-BE49-F238E27FC236}">
                <a16:creationId xmlns:a16="http://schemas.microsoft.com/office/drawing/2014/main" id="{3E50CFB1-23DE-E74B-BC9F-737C99E50F31}"/>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275353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F1E6E5B-4364-384C-84EF-BF1E00A31A3D}"/>
              </a:ext>
            </a:extLst>
          </p:cNvPr>
          <p:cNvSpPr txBox="1"/>
          <p:nvPr/>
        </p:nvSpPr>
        <p:spPr>
          <a:xfrm>
            <a:off x="412818" y="2396411"/>
            <a:ext cx="11779181" cy="1615827"/>
          </a:xfrm>
          <a:prstGeom prst="rect">
            <a:avLst/>
          </a:prstGeom>
          <a:noFill/>
        </p:spPr>
        <p:txBody>
          <a:bodyPr wrap="square" lIns="91440" tIns="45720" rIns="91440" bIns="45720" rtlCol="0" anchor="t">
            <a:spAutoFit/>
          </a:bodyPr>
          <a:lstStyle/>
          <a:p>
            <a:pPr algn="ctr">
              <a:spcAft>
                <a:spcPts val="1800"/>
              </a:spcAft>
            </a:pPr>
            <a:r>
              <a:rPr lang="nb-NO" sz="2800">
                <a:solidFill>
                  <a:srgbClr val="323232"/>
                </a:solidFill>
              </a:rPr>
              <a:t>Spørsmål</a:t>
            </a:r>
          </a:p>
          <a:p>
            <a:pPr algn="ctr"/>
            <a:r>
              <a:rPr lang="nb-NO" sz="2800">
                <a:solidFill>
                  <a:schemeClr val="tx2"/>
                </a:solidFill>
                <a:ea typeface="+mn-lt"/>
                <a:cs typeface="+mn-lt"/>
              </a:rPr>
              <a:t>Har du som tillitsvalgt deltatt i slike møter </a:t>
            </a:r>
          </a:p>
          <a:p>
            <a:pPr algn="ctr"/>
            <a:r>
              <a:rPr lang="nb-NO" sz="2800">
                <a:solidFill>
                  <a:schemeClr val="tx2"/>
                </a:solidFill>
                <a:ea typeface="+mn-lt"/>
                <a:cs typeface="+mn-lt"/>
              </a:rPr>
              <a:t>etter Hovedavtalen § 9-4?</a:t>
            </a:r>
            <a:r>
              <a:rPr lang="nb-NO" sz="2400">
                <a:solidFill>
                  <a:schemeClr val="tx2"/>
                </a:solidFill>
                <a:ea typeface="+mn-lt"/>
                <a:cs typeface="+mn-lt"/>
              </a:rPr>
              <a:t> </a:t>
            </a:r>
          </a:p>
        </p:txBody>
      </p:sp>
      <p:sp>
        <p:nvSpPr>
          <p:cNvPr id="4" name="Plassholder for lysbildenummer 3">
            <a:extLst>
              <a:ext uri="{FF2B5EF4-FFF2-40B4-BE49-F238E27FC236}">
                <a16:creationId xmlns:a16="http://schemas.microsoft.com/office/drawing/2014/main" id="{8A0AAE5C-4E83-F14C-89AC-5B3A53EA3EDC}"/>
              </a:ext>
            </a:extLst>
          </p:cNvPr>
          <p:cNvSpPr>
            <a:spLocks noGrp="1"/>
          </p:cNvSpPr>
          <p:nvPr>
            <p:ph type="sldNum" sz="quarter" idx="4"/>
          </p:nvPr>
        </p:nvSpPr>
        <p:spPr/>
        <p:txBody>
          <a:bodyPr/>
          <a:lstStyle/>
          <a:p>
            <a:fld id="{4CA162D6-F00B-4378-A732-E7D904156DA2}" type="slidenum">
              <a:rPr lang="en-US" smtClean="0"/>
              <a:pPr/>
              <a:t>75</a:t>
            </a:fld>
            <a:endParaRPr lang="en-US"/>
          </a:p>
        </p:txBody>
      </p:sp>
    </p:spTree>
    <p:extLst>
      <p:ext uri="{BB962C8B-B14F-4D97-AF65-F5344CB8AC3E}">
        <p14:creationId xmlns:p14="http://schemas.microsoft.com/office/powerpoint/2010/main" val="3439678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6">
            <a:extLst>
              <a:ext uri="{FF2B5EF4-FFF2-40B4-BE49-F238E27FC236}">
                <a16:creationId xmlns:a16="http://schemas.microsoft.com/office/drawing/2014/main" id="{2B0A0D49-D8D9-1A47-9D63-57FEA961814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477" b="3477"/>
          <a:stretch>
            <a:fillRect/>
          </a:stretch>
        </p:blipFill>
        <p:spPr>
          <a:xfrm>
            <a:off x="7362825" y="0"/>
            <a:ext cx="4829175" cy="6858000"/>
          </a:xfrm>
        </p:spPr>
      </p:pic>
      <p:sp>
        <p:nvSpPr>
          <p:cNvPr id="2" name="Plassholder for innhold 1">
            <a:extLst>
              <a:ext uri="{FF2B5EF4-FFF2-40B4-BE49-F238E27FC236}">
                <a16:creationId xmlns:a16="http://schemas.microsoft.com/office/drawing/2014/main" id="{4735EFB4-E6E1-5244-A187-1D29B210B286}"/>
              </a:ext>
            </a:extLst>
          </p:cNvPr>
          <p:cNvSpPr>
            <a:spLocks noGrp="1"/>
          </p:cNvSpPr>
          <p:nvPr>
            <p:ph idx="1"/>
          </p:nvPr>
        </p:nvSpPr>
        <p:spPr/>
        <p:txBody>
          <a:bodyPr>
            <a:normAutofit/>
          </a:bodyPr>
          <a:lstStyle/>
          <a:p>
            <a:r>
              <a:rPr lang="nb-NO" altLang="nb-NO" sz="2200"/>
              <a:t>Så tidlig som mulig</a:t>
            </a:r>
          </a:p>
          <a:p>
            <a:r>
              <a:rPr lang="nb-NO" altLang="nb-NO" sz="2200"/>
              <a:t>Fusjon, fisjon, salg, hel eller delvis nedleggelse eller rettslig omorganisering</a:t>
            </a:r>
          </a:p>
          <a:p>
            <a:r>
              <a:rPr lang="nb-NO" altLang="nb-NO" sz="2200"/>
              <a:t>Møte med nye eiere om overdragelse og om tariffavtalen fortsatt skal gjelde</a:t>
            </a:r>
          </a:p>
          <a:p>
            <a:r>
              <a:rPr lang="nb-NO" altLang="nb-NO" sz="2200"/>
              <a:t>Vurderes nedlegging skal mulig videre drift drøftes, herunder om de ansatte vil overta</a:t>
            </a:r>
          </a:p>
        </p:txBody>
      </p:sp>
      <p:sp>
        <p:nvSpPr>
          <p:cNvPr id="3" name="Plassholder for lysbildenummer 2">
            <a:extLst>
              <a:ext uri="{FF2B5EF4-FFF2-40B4-BE49-F238E27FC236}">
                <a16:creationId xmlns:a16="http://schemas.microsoft.com/office/drawing/2014/main" id="{5C66DC09-7112-7443-84CF-A1A37D3F3391}"/>
              </a:ext>
            </a:extLst>
          </p:cNvPr>
          <p:cNvSpPr>
            <a:spLocks noGrp="1"/>
          </p:cNvSpPr>
          <p:nvPr>
            <p:ph type="sldNum" sz="quarter" idx="12"/>
          </p:nvPr>
        </p:nvSpPr>
        <p:spPr/>
        <p:txBody>
          <a:bodyPr/>
          <a:lstStyle/>
          <a:p>
            <a:fld id="{4CA162D6-F00B-4378-A732-E7D904156DA2}" type="slidenum">
              <a:rPr lang="en-US" smtClean="0"/>
              <a:t>76</a:t>
            </a:fld>
            <a:endParaRPr lang="en-US"/>
          </a:p>
        </p:txBody>
      </p:sp>
      <p:sp>
        <p:nvSpPr>
          <p:cNvPr id="5" name="Tittel 4">
            <a:extLst>
              <a:ext uri="{FF2B5EF4-FFF2-40B4-BE49-F238E27FC236}">
                <a16:creationId xmlns:a16="http://schemas.microsoft.com/office/drawing/2014/main" id="{3E00C309-9C43-D94D-87BA-FA9E9F0AEEBA}"/>
              </a:ext>
            </a:extLst>
          </p:cNvPr>
          <p:cNvSpPr>
            <a:spLocks noGrp="1"/>
          </p:cNvSpPr>
          <p:nvPr>
            <p:ph type="title"/>
          </p:nvPr>
        </p:nvSpPr>
        <p:spPr>
          <a:xfrm>
            <a:off x="1" y="801874"/>
            <a:ext cx="6687402" cy="1151618"/>
          </a:xfrm>
        </p:spPr>
        <p:txBody>
          <a:bodyPr/>
          <a:lstStyle/>
          <a:p>
            <a:r>
              <a:rPr lang="nb-NO">
                <a:solidFill>
                  <a:schemeClr val="accent1">
                    <a:lumMod val="75000"/>
                    <a:lumOff val="25000"/>
                  </a:schemeClr>
                </a:solidFill>
              </a:rPr>
              <a:t>HA §9-5 </a:t>
            </a:r>
            <a:r>
              <a:rPr lang="nb-NO"/>
              <a:t>Drøftelser om selskapsrettslige forhold</a:t>
            </a:r>
          </a:p>
        </p:txBody>
      </p:sp>
      <p:sp>
        <p:nvSpPr>
          <p:cNvPr id="6" name="Plassholder for tekst 5">
            <a:extLst>
              <a:ext uri="{FF2B5EF4-FFF2-40B4-BE49-F238E27FC236}">
                <a16:creationId xmlns:a16="http://schemas.microsoft.com/office/drawing/2014/main" id="{AF90F9AD-D2D8-5345-8B54-A8011D2EA9F7}"/>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14650695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302273F4-A67B-4F4D-B958-F1FDDD1682C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143" r="3143"/>
          <a:stretch>
            <a:fillRect/>
          </a:stretch>
        </p:blipFill>
        <p:spPr/>
      </p:pic>
      <p:sp>
        <p:nvSpPr>
          <p:cNvPr id="2" name="Plassholder for innhold 1">
            <a:extLst>
              <a:ext uri="{FF2B5EF4-FFF2-40B4-BE49-F238E27FC236}">
                <a16:creationId xmlns:a16="http://schemas.microsoft.com/office/drawing/2014/main" id="{9B9A515D-F1C1-FC4B-954B-A58D0A228CEE}"/>
              </a:ext>
            </a:extLst>
          </p:cNvPr>
          <p:cNvSpPr>
            <a:spLocks noGrp="1"/>
          </p:cNvSpPr>
          <p:nvPr>
            <p:ph idx="1"/>
          </p:nvPr>
        </p:nvSpPr>
        <p:spPr/>
        <p:txBody>
          <a:bodyPr>
            <a:normAutofit/>
          </a:bodyPr>
          <a:lstStyle/>
          <a:p>
            <a:r>
              <a:rPr lang="nb-NO" sz="2200">
                <a:ea typeface="+mn-lt"/>
                <a:cs typeface="+mn-lt"/>
              </a:rPr>
              <a:t>Bedriften har </a:t>
            </a:r>
            <a:r>
              <a:rPr lang="nb-NO" sz="2200" b="1">
                <a:ea typeface="+mn-lt"/>
                <a:cs typeface="+mn-lt"/>
              </a:rPr>
              <a:t>plikt</a:t>
            </a:r>
            <a:r>
              <a:rPr lang="nb-NO" sz="2200">
                <a:ea typeface="+mn-lt"/>
                <a:cs typeface="+mn-lt"/>
              </a:rPr>
              <a:t> til å la tillitsvalgte fremme sine synspunkter </a:t>
            </a:r>
            <a:r>
              <a:rPr lang="nb-NO" sz="2200" b="1">
                <a:ea typeface="+mn-lt"/>
                <a:cs typeface="+mn-lt"/>
              </a:rPr>
              <a:t>før</a:t>
            </a:r>
            <a:r>
              <a:rPr lang="nb-NO" sz="2200">
                <a:ea typeface="+mn-lt"/>
                <a:cs typeface="+mn-lt"/>
              </a:rPr>
              <a:t> beslutning tas i saker som angår arbeidstakernes sysselsetting og arbeidsforhold</a:t>
            </a:r>
            <a:endParaRPr lang="nb-NO" sz="2200"/>
          </a:p>
          <a:p>
            <a:pPr marL="179705" indent="-179705"/>
            <a:r>
              <a:rPr lang="nb-NO" altLang="nb-NO" sz="2200"/>
              <a:t>Ledelsen </a:t>
            </a:r>
            <a:r>
              <a:rPr lang="nb-NO" altLang="nb-NO" sz="2200" b="1"/>
              <a:t>må grunngi</a:t>
            </a:r>
            <a:r>
              <a:rPr lang="nb-NO" altLang="nb-NO" sz="2200"/>
              <a:t> dersom den ikke tar hensyn til tillitsvalgtes anførsler</a:t>
            </a:r>
            <a:endParaRPr lang="nb-NO" altLang="nb-NO" sz="2200">
              <a:cs typeface="Arial"/>
            </a:endParaRPr>
          </a:p>
          <a:p>
            <a:pPr marL="179705" indent="-179705"/>
            <a:r>
              <a:rPr lang="nb-NO" altLang="nb-NO" sz="2200"/>
              <a:t>Protokoll </a:t>
            </a:r>
            <a:r>
              <a:rPr lang="nb-NO" altLang="nb-NO" sz="2200" b="1"/>
              <a:t>skal</a:t>
            </a:r>
            <a:r>
              <a:rPr lang="nb-NO" altLang="nb-NO" sz="2200"/>
              <a:t> settes opp</a:t>
            </a:r>
            <a:endParaRPr lang="nb-NO" altLang="nb-NO" sz="2200">
              <a:cs typeface="Arial"/>
            </a:endParaRPr>
          </a:p>
        </p:txBody>
      </p:sp>
      <p:sp>
        <p:nvSpPr>
          <p:cNvPr id="3" name="Plassholder for lysbildenummer 2">
            <a:extLst>
              <a:ext uri="{FF2B5EF4-FFF2-40B4-BE49-F238E27FC236}">
                <a16:creationId xmlns:a16="http://schemas.microsoft.com/office/drawing/2014/main" id="{FF7FC3C9-AE48-B340-9558-7E17011B1651}"/>
              </a:ext>
            </a:extLst>
          </p:cNvPr>
          <p:cNvSpPr>
            <a:spLocks noGrp="1"/>
          </p:cNvSpPr>
          <p:nvPr>
            <p:ph type="sldNum" sz="quarter" idx="12"/>
          </p:nvPr>
        </p:nvSpPr>
        <p:spPr/>
        <p:txBody>
          <a:bodyPr/>
          <a:lstStyle/>
          <a:p>
            <a:fld id="{4CA162D6-F00B-4378-A732-E7D904156DA2}" type="slidenum">
              <a:rPr lang="en-US" smtClean="0"/>
              <a:t>77</a:t>
            </a:fld>
            <a:endParaRPr lang="en-US"/>
          </a:p>
        </p:txBody>
      </p:sp>
      <p:sp>
        <p:nvSpPr>
          <p:cNvPr id="5" name="Tittel 4">
            <a:extLst>
              <a:ext uri="{FF2B5EF4-FFF2-40B4-BE49-F238E27FC236}">
                <a16:creationId xmlns:a16="http://schemas.microsoft.com/office/drawing/2014/main" id="{7B12316D-A49F-5240-89BE-2BD4D58D5CEC}"/>
              </a:ext>
            </a:extLst>
          </p:cNvPr>
          <p:cNvSpPr>
            <a:spLocks noGrp="1"/>
          </p:cNvSpPr>
          <p:nvPr>
            <p:ph type="title"/>
          </p:nvPr>
        </p:nvSpPr>
        <p:spPr>
          <a:xfrm>
            <a:off x="1" y="801874"/>
            <a:ext cx="6987653" cy="1131745"/>
          </a:xfrm>
        </p:spPr>
        <p:txBody>
          <a:bodyPr/>
          <a:lstStyle/>
          <a:p>
            <a:r>
              <a:rPr lang="nb-NO" sz="3500">
                <a:solidFill>
                  <a:schemeClr val="accent1">
                    <a:lumMod val="75000"/>
                    <a:lumOff val="25000"/>
                  </a:schemeClr>
                </a:solidFill>
              </a:rPr>
              <a:t>HA §9-6 </a:t>
            </a:r>
            <a:r>
              <a:rPr lang="nb-NO" sz="3500">
                <a:solidFill>
                  <a:schemeClr val="tx1"/>
                </a:solidFill>
              </a:rPr>
              <a:t>Nærmere om d</a:t>
            </a:r>
            <a:r>
              <a:rPr lang="nb-NO" sz="3500"/>
              <a:t>røftelse og informasjon</a:t>
            </a:r>
          </a:p>
        </p:txBody>
      </p:sp>
      <p:sp>
        <p:nvSpPr>
          <p:cNvPr id="6" name="Plassholder for tekst 5">
            <a:extLst>
              <a:ext uri="{FF2B5EF4-FFF2-40B4-BE49-F238E27FC236}">
                <a16:creationId xmlns:a16="http://schemas.microsoft.com/office/drawing/2014/main" id="{9B8F4576-9FBB-5946-912F-DB1799F951DF}"/>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9726339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752F6AA9-3F91-114F-8123-7BD2AF7C149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44" b="444"/>
          <a:stretch>
            <a:fillRect/>
          </a:stretch>
        </p:blipFill>
        <p:spPr/>
      </p:pic>
      <p:sp>
        <p:nvSpPr>
          <p:cNvPr id="2" name="Plassholder for innhold 1">
            <a:extLst>
              <a:ext uri="{FF2B5EF4-FFF2-40B4-BE49-F238E27FC236}">
                <a16:creationId xmlns:a16="http://schemas.microsoft.com/office/drawing/2014/main" id="{81926E31-7371-2E4B-A3F8-E5C0D3242B25}"/>
              </a:ext>
            </a:extLst>
          </p:cNvPr>
          <p:cNvSpPr>
            <a:spLocks noGrp="1"/>
          </p:cNvSpPr>
          <p:nvPr>
            <p:ph idx="1"/>
          </p:nvPr>
        </p:nvSpPr>
        <p:spPr/>
        <p:txBody>
          <a:bodyPr>
            <a:normAutofit/>
          </a:bodyPr>
          <a:lstStyle/>
          <a:p>
            <a:r>
              <a:rPr lang="nb-NO" altLang="nb-NO" sz="2200">
                <a:solidFill>
                  <a:srgbClr val="1A1100"/>
                </a:solidFill>
              </a:rPr>
              <a:t>Regnskaper skal forelegges tillitsvalgte på forespørsel</a:t>
            </a:r>
          </a:p>
          <a:p>
            <a:r>
              <a:rPr lang="nb-NO" altLang="nb-NO" sz="2200">
                <a:solidFill>
                  <a:srgbClr val="1A1100"/>
                </a:solidFill>
              </a:rPr>
              <a:t>Årsoppgjøret skal forelegges tillitsvalgte straks det er klart</a:t>
            </a:r>
          </a:p>
          <a:p>
            <a:r>
              <a:rPr lang="nb-NO" altLang="nb-NO" sz="2200">
                <a:solidFill>
                  <a:srgbClr val="1A1100"/>
                </a:solidFill>
              </a:rPr>
              <a:t>De tillitsvalgte skal for øvrig etter anmodning gis innsyn i forhold som vedrører den økonomiske situasjon</a:t>
            </a:r>
          </a:p>
        </p:txBody>
      </p:sp>
      <p:sp>
        <p:nvSpPr>
          <p:cNvPr id="3" name="Plassholder for lysbildenummer 2">
            <a:extLst>
              <a:ext uri="{FF2B5EF4-FFF2-40B4-BE49-F238E27FC236}">
                <a16:creationId xmlns:a16="http://schemas.microsoft.com/office/drawing/2014/main" id="{9CF7E582-3B65-F54C-966D-F35D597BDB6C}"/>
              </a:ext>
            </a:extLst>
          </p:cNvPr>
          <p:cNvSpPr>
            <a:spLocks noGrp="1"/>
          </p:cNvSpPr>
          <p:nvPr>
            <p:ph type="sldNum" sz="quarter" idx="12"/>
          </p:nvPr>
        </p:nvSpPr>
        <p:spPr/>
        <p:txBody>
          <a:bodyPr/>
          <a:lstStyle/>
          <a:p>
            <a:fld id="{4CA162D6-F00B-4378-A732-E7D904156DA2}" type="slidenum">
              <a:rPr lang="en-US" smtClean="0"/>
              <a:t>78</a:t>
            </a:fld>
            <a:endParaRPr lang="en-US"/>
          </a:p>
        </p:txBody>
      </p:sp>
      <p:sp>
        <p:nvSpPr>
          <p:cNvPr id="5" name="Tittel 4">
            <a:extLst>
              <a:ext uri="{FF2B5EF4-FFF2-40B4-BE49-F238E27FC236}">
                <a16:creationId xmlns:a16="http://schemas.microsoft.com/office/drawing/2014/main" id="{37EBBE84-0F5B-964C-88CC-BA1EE42C4202}"/>
              </a:ext>
            </a:extLst>
          </p:cNvPr>
          <p:cNvSpPr>
            <a:spLocks noGrp="1"/>
          </p:cNvSpPr>
          <p:nvPr>
            <p:ph type="title"/>
          </p:nvPr>
        </p:nvSpPr>
        <p:spPr>
          <a:xfrm>
            <a:off x="1" y="801874"/>
            <a:ext cx="7151426" cy="1162523"/>
          </a:xfrm>
        </p:spPr>
        <p:txBody>
          <a:bodyPr/>
          <a:lstStyle/>
          <a:p>
            <a:r>
              <a:rPr lang="nb-NO">
                <a:solidFill>
                  <a:schemeClr val="accent1">
                    <a:lumMod val="75000"/>
                    <a:lumOff val="25000"/>
                  </a:schemeClr>
                </a:solidFill>
              </a:rPr>
              <a:t>HA §9-7 </a:t>
            </a:r>
            <a:r>
              <a:rPr lang="nb-NO">
                <a:solidFill>
                  <a:schemeClr val="tx1"/>
                </a:solidFill>
              </a:rPr>
              <a:t>Innsyn i regnskap og økonomiske forhold</a:t>
            </a:r>
            <a:endParaRPr lang="nb-NO"/>
          </a:p>
        </p:txBody>
      </p:sp>
      <p:sp>
        <p:nvSpPr>
          <p:cNvPr id="6" name="Plassholder for tekst 5">
            <a:extLst>
              <a:ext uri="{FF2B5EF4-FFF2-40B4-BE49-F238E27FC236}">
                <a16:creationId xmlns:a16="http://schemas.microsoft.com/office/drawing/2014/main" id="{CCCB4671-AF48-9742-84CC-FCD085D28740}"/>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27975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31DE-9F62-0D40-8636-B271FD893364}"/>
              </a:ext>
            </a:extLst>
          </p:cNvPr>
          <p:cNvSpPr>
            <a:spLocks noGrp="1"/>
          </p:cNvSpPr>
          <p:nvPr>
            <p:ph type="title"/>
          </p:nvPr>
        </p:nvSpPr>
        <p:spPr>
          <a:xfrm>
            <a:off x="0" y="801874"/>
            <a:ext cx="11548403" cy="823969"/>
          </a:xfrm>
        </p:spPr>
        <p:txBody>
          <a:bodyPr/>
          <a:lstStyle/>
          <a:p>
            <a:r>
              <a:rPr lang="nb-NO"/>
              <a:t>Gruppeoppgave C</a:t>
            </a:r>
            <a:br>
              <a:rPr lang="nb-NO">
                <a:cs typeface="Arial"/>
              </a:rPr>
            </a:br>
            <a:r>
              <a:rPr lang="nb-NO" sz="1400" i="1">
                <a:ea typeface="+mj-lt"/>
                <a:cs typeface="+mj-lt"/>
              </a:rPr>
              <a:t>Hovedavtalen er gjort gjeldene i alle bedriftene. Svarene skal begrunnes, og det skal henvises til aktuelle paragrafer.</a:t>
            </a:r>
            <a:r>
              <a:rPr lang="nb-NO" sz="1400" b="0">
                <a:ea typeface="+mj-lt"/>
                <a:cs typeface="+mj-lt"/>
              </a:rPr>
              <a:t>  </a:t>
            </a:r>
            <a:endParaRPr lang="nb-NO"/>
          </a:p>
        </p:txBody>
      </p:sp>
      <p:sp>
        <p:nvSpPr>
          <p:cNvPr id="3" name="Plassholder for innhold 2">
            <a:extLst>
              <a:ext uri="{FF2B5EF4-FFF2-40B4-BE49-F238E27FC236}">
                <a16:creationId xmlns:a16="http://schemas.microsoft.com/office/drawing/2014/main" id="{152067D6-A78C-7544-A2C2-7F68AF664E72}"/>
              </a:ext>
            </a:extLst>
          </p:cNvPr>
          <p:cNvSpPr>
            <a:spLocks noGrp="1"/>
          </p:cNvSpPr>
          <p:nvPr>
            <p:ph idx="1"/>
          </p:nvPr>
        </p:nvSpPr>
        <p:spPr>
          <a:xfrm>
            <a:off x="1134215" y="1914525"/>
            <a:ext cx="10414188" cy="4705284"/>
          </a:xfrm>
          <a:ln>
            <a:solidFill>
              <a:schemeClr val="bg2"/>
            </a:solidFill>
          </a:ln>
        </p:spPr>
        <p:txBody>
          <a:bodyPr vert="horz" lIns="0" tIns="0" rIns="0" bIns="0" rtlCol="0" anchor="t">
            <a:normAutofit/>
          </a:bodyPr>
          <a:lstStyle/>
          <a:p>
            <a:pPr marL="273050" indent="-261620">
              <a:spcBef>
                <a:spcPts val="500"/>
              </a:spcBef>
              <a:buNone/>
            </a:pPr>
            <a:endParaRPr lang="nb-NO" sz="300">
              <a:ea typeface="+mn-lt"/>
              <a:cs typeface="+mn-lt"/>
            </a:endParaRPr>
          </a:p>
          <a:p>
            <a:pPr marL="318770" indent="-261620">
              <a:spcBef>
                <a:spcPts val="500"/>
              </a:spcBef>
              <a:buNone/>
            </a:pPr>
            <a:r>
              <a:rPr lang="nb-NO" sz="1500">
                <a:solidFill>
                  <a:schemeClr val="tx2"/>
                </a:solidFill>
                <a:ea typeface="+mn-lt"/>
                <a:cs typeface="+mn-lt"/>
              </a:rPr>
              <a:t>1</a:t>
            </a:r>
            <a:r>
              <a:rPr lang="nb-NO" sz="1500">
                <a:ea typeface="+mn-lt"/>
                <a:cs typeface="+mn-lt"/>
              </a:rPr>
              <a:t>.	Thorstein er ny tillitsvalgt i ASVL AS, og ønsker å bedre dialogen med arbeidsgiver. I lunsjen tar han opp med daglig leder at han ønsker å møtes og diskutere videre dialog.  Daglig leder svarer kontant at det ikke trengs, for alt går bra med bedriften. Han lover at han selvsagt vil kalle inn til drøftelser dersom det dukker opp viktige spørsmål eller blir behov for nedbemanning. Thorstein er paff, og er usikker på hva han kan kreve. </a:t>
            </a:r>
            <a:r>
              <a:rPr lang="nb-NO" sz="1500" b="1">
                <a:ea typeface="+mn-lt"/>
                <a:cs typeface="+mn-lt"/>
              </a:rPr>
              <a:t>Kan dere hjelpe ham? Hvordan bør han gå frem?</a:t>
            </a:r>
          </a:p>
          <a:p>
            <a:pPr marL="318770" indent="-261620">
              <a:spcBef>
                <a:spcPts val="500"/>
              </a:spcBef>
              <a:buNone/>
            </a:pPr>
            <a:r>
              <a:rPr lang="nb-NO" sz="1500">
                <a:solidFill>
                  <a:schemeClr val="tx2"/>
                </a:solidFill>
                <a:ea typeface="+mn-lt"/>
                <a:cs typeface="+mn-lt"/>
              </a:rPr>
              <a:t>2</a:t>
            </a:r>
            <a:r>
              <a:rPr lang="nb-NO" sz="1500">
                <a:ea typeface="+mn-lt"/>
                <a:cs typeface="+mn-lt"/>
              </a:rPr>
              <a:t>.	Tillitsvalgt Therese i Splendid AS har hatt et godt samarbeid med adm.dir. i flere år, med drøftelser hver måned. Etter at den nådeløse økonomen Paul overtok, har hun imidlertid ikke nådd frem med sine synspunkter. Etter mye mas går Paul med på månedlige møter med de tillitsvalgte, men disse oppleves som rene informasjonsmøter. Verken Therese eller øvrige tillitsvalgte kommer til orde eller får fremmet sitt syn </a:t>
            </a:r>
            <a:r>
              <a:rPr lang="nb-NO" sz="1500" b="1">
                <a:ea typeface="+mn-lt"/>
                <a:cs typeface="+mn-lt"/>
              </a:rPr>
              <a:t>Hva kan Therese vise til for å bli hørt i møtene?</a:t>
            </a:r>
            <a:r>
              <a:rPr lang="nb-NO" sz="1500">
                <a:ea typeface="+mn-lt"/>
                <a:cs typeface="+mn-lt"/>
              </a:rPr>
              <a:t> </a:t>
            </a:r>
          </a:p>
          <a:p>
            <a:pPr marL="318770" indent="-261620">
              <a:spcBef>
                <a:spcPts val="500"/>
              </a:spcBef>
              <a:buNone/>
            </a:pPr>
            <a:r>
              <a:rPr lang="nb-NO" sz="1500">
                <a:solidFill>
                  <a:schemeClr val="tx2"/>
                </a:solidFill>
                <a:ea typeface="+mn-lt"/>
                <a:cs typeface="+mn-lt"/>
              </a:rPr>
              <a:t>3</a:t>
            </a:r>
            <a:r>
              <a:rPr lang="nb-NO" sz="1500">
                <a:ea typeface="+mn-lt"/>
                <a:cs typeface="+mn-lt"/>
              </a:rPr>
              <a:t>.	Paul legger om rutinen i Splendid AS, slik at de tillitsvalgte får komme til orde under møtene.  Alle er enige om at bedriften skal begynne ukentlig fruktbestilling.. De tillitsvalgte mener det bør bestilles fra ”På Druen” fordi de har tariffavtale, ansetter vanskeligstilte og har gode vilkår for de ansatte. Paul bryr seg bare om utgiftene, og bestiller heller fra ”Billig banan”. Therese raser. Hun er klar på at de er fire klubber med tillitsvalgte som ønsker ”På Druen”, og kun Paul som ønsker ”Billig banan”. Paul kan ikke bestemme dette i strid med de tillitsvalgtes ønsker. </a:t>
            </a:r>
            <a:r>
              <a:rPr lang="nb-NO" sz="1500" b="1">
                <a:ea typeface="+mn-lt"/>
                <a:cs typeface="+mn-lt"/>
              </a:rPr>
              <a:t>Har Therese rett?</a:t>
            </a:r>
          </a:p>
          <a:p>
            <a:pPr marL="318770" indent="-261620">
              <a:spcBef>
                <a:spcPts val="500"/>
              </a:spcBef>
              <a:buNone/>
            </a:pPr>
            <a:r>
              <a:rPr lang="nb-NO" sz="1500">
                <a:solidFill>
                  <a:schemeClr val="tx2"/>
                </a:solidFill>
                <a:ea typeface="+mn-lt"/>
                <a:cs typeface="+mn-lt"/>
              </a:rPr>
              <a:t>4</a:t>
            </a:r>
            <a:r>
              <a:rPr lang="nb-NO" sz="1500">
                <a:ea typeface="+mn-lt"/>
                <a:cs typeface="+mn-lt"/>
              </a:rPr>
              <a:t>.	Kristian er tillitsvalgt og skal i lønnsforhandlinger for FLT. Han er veldig nervøs, og er den eneste i FLT med tillitsverv. Han vil ha med seg et annet FLT-medlem i forhandlingene, men bedriften motsetter seg dette. </a:t>
            </a:r>
            <a:r>
              <a:rPr lang="nb-NO" sz="1500" b="1">
                <a:ea typeface="+mn-lt"/>
                <a:cs typeface="+mn-lt"/>
              </a:rPr>
              <a:t>Har Kristian rett til å ha med seg et annet FLT-medlem?</a:t>
            </a:r>
          </a:p>
          <a:p>
            <a:pPr marL="0" indent="0">
              <a:buNone/>
            </a:pPr>
            <a:endParaRPr lang="nb-NO" b="1">
              <a:ea typeface="+mn-lt"/>
              <a:cs typeface="+mn-lt"/>
            </a:endParaRPr>
          </a:p>
        </p:txBody>
      </p:sp>
      <p:sp>
        <p:nvSpPr>
          <p:cNvPr id="4" name="Plassholder for lysbildenummer 3">
            <a:extLst>
              <a:ext uri="{FF2B5EF4-FFF2-40B4-BE49-F238E27FC236}">
                <a16:creationId xmlns:a16="http://schemas.microsoft.com/office/drawing/2014/main" id="{C12E4AC1-BF4D-D74A-9495-D8CBC7034AD3}"/>
              </a:ext>
            </a:extLst>
          </p:cNvPr>
          <p:cNvSpPr>
            <a:spLocks noGrp="1"/>
          </p:cNvSpPr>
          <p:nvPr>
            <p:ph type="sldNum" sz="quarter" idx="16"/>
          </p:nvPr>
        </p:nvSpPr>
        <p:spPr/>
        <p:txBody>
          <a:bodyPr/>
          <a:lstStyle/>
          <a:p>
            <a:fld id="{4CA162D6-F00B-4378-A732-E7D904156DA2}" type="slidenum">
              <a:rPr lang="en-US" smtClean="0">
                <a:solidFill>
                  <a:srgbClr val="C10A1F"/>
                </a:solidFill>
              </a:rPr>
              <a:pPr/>
              <a:t>79</a:t>
            </a:fld>
            <a:endParaRPr lang="en-US">
              <a:solidFill>
                <a:srgbClr val="C10A1F"/>
              </a:solidFill>
            </a:endParaRPr>
          </a:p>
        </p:txBody>
      </p:sp>
    </p:spTree>
    <p:extLst>
      <p:ext uri="{BB962C8B-B14F-4D97-AF65-F5344CB8AC3E}">
        <p14:creationId xmlns:p14="http://schemas.microsoft.com/office/powerpoint/2010/main" val="1154198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8CEAD08-E7F9-A6ED-8696-5628AD0EF564}"/>
              </a:ext>
            </a:extLst>
          </p:cNvPr>
          <p:cNvSpPr>
            <a:spLocks noGrp="1"/>
          </p:cNvSpPr>
          <p:nvPr>
            <p:ph idx="1"/>
          </p:nvPr>
        </p:nvSpPr>
        <p:spPr>
          <a:xfrm>
            <a:off x="1134217" y="2400299"/>
            <a:ext cx="4114800" cy="4076313"/>
          </a:xfrm>
        </p:spPr>
        <p:txBody>
          <a:bodyPr vert="horz" lIns="0" tIns="0" rIns="0" bIns="0" rtlCol="0" anchor="t">
            <a:normAutofit/>
          </a:bodyPr>
          <a:lstStyle/>
          <a:p>
            <a:pPr marL="342900" indent="-342900"/>
            <a:r>
              <a:rPr lang="nb-NO"/>
              <a:t>Hvem er du?</a:t>
            </a:r>
            <a:endParaRPr lang="nb-NO" dirty="0">
              <a:cs typeface="Arial"/>
            </a:endParaRPr>
          </a:p>
          <a:p>
            <a:pPr marL="342900" indent="-342900"/>
            <a:r>
              <a:rPr lang="nb-NO"/>
              <a:t>Arbeidssted</a:t>
            </a:r>
            <a:endParaRPr lang="nb-NO">
              <a:cs typeface="Arial"/>
            </a:endParaRPr>
          </a:p>
          <a:p>
            <a:pPr marL="342900" indent="-342900"/>
            <a:r>
              <a:rPr lang="nb-NO" dirty="0"/>
              <a:t>Hvor lenge har du vært tillitsvalgt? </a:t>
            </a:r>
            <a:endParaRPr lang="nb-NO"/>
          </a:p>
          <a:p>
            <a:pPr marL="342900" indent="-342900"/>
            <a:r>
              <a:rPr lang="nb-NO"/>
              <a:t>Har du erfaring som tillitsvalgt fra før?</a:t>
            </a:r>
            <a:endParaRPr lang="nb-NO">
              <a:cs typeface="Arial"/>
            </a:endParaRPr>
          </a:p>
          <a:p>
            <a:pPr marL="342900" indent="-342900"/>
            <a:r>
              <a:rPr lang="nb-NO" dirty="0"/>
              <a:t>Erfaringer som tillitsvalgt så </a:t>
            </a:r>
            <a:r>
              <a:rPr lang="nb-NO"/>
              <a:t>langt? </a:t>
            </a:r>
            <a:endParaRPr lang="nb-NO">
              <a:cs typeface="Arial"/>
            </a:endParaRPr>
          </a:p>
        </p:txBody>
      </p:sp>
      <p:sp>
        <p:nvSpPr>
          <p:cNvPr id="2" name="Tittel 1">
            <a:extLst>
              <a:ext uri="{FF2B5EF4-FFF2-40B4-BE49-F238E27FC236}">
                <a16:creationId xmlns:a16="http://schemas.microsoft.com/office/drawing/2014/main" id="{1DBFD801-6702-4DC9-E7DE-2F7B474D3E36}"/>
              </a:ext>
            </a:extLst>
          </p:cNvPr>
          <p:cNvSpPr>
            <a:spLocks noGrp="1"/>
          </p:cNvSpPr>
          <p:nvPr>
            <p:ph type="title"/>
          </p:nvPr>
        </p:nvSpPr>
        <p:spPr>
          <a:xfrm>
            <a:off x="1" y="801874"/>
            <a:ext cx="5151221" cy="1151618"/>
          </a:xfrm>
        </p:spPr>
        <p:txBody>
          <a:bodyPr wrap="square" anchor="t">
            <a:normAutofit/>
          </a:bodyPr>
          <a:lstStyle/>
          <a:p>
            <a:r>
              <a:rPr lang="nb-NO" dirty="0"/>
              <a:t>Bli kjent med gruppa</a:t>
            </a:r>
            <a:endParaRPr lang="nb-NO" dirty="0">
              <a:cs typeface="Arial"/>
            </a:endParaRPr>
          </a:p>
        </p:txBody>
      </p:sp>
      <p:pic>
        <p:nvPicPr>
          <p:cNvPr id="12" name="Picture 5" descr="Fargerike Carved tall for mennesker">
            <a:extLst>
              <a:ext uri="{FF2B5EF4-FFF2-40B4-BE49-F238E27FC236}">
                <a16:creationId xmlns:a16="http://schemas.microsoft.com/office/drawing/2014/main" id="{3DBF4EAD-B8AF-4750-B5BB-7DAEED12AADB}"/>
              </a:ext>
            </a:extLst>
          </p:cNvPr>
          <p:cNvPicPr>
            <a:picLocks noChangeAspect="1"/>
          </p:cNvPicPr>
          <p:nvPr/>
        </p:nvPicPr>
        <p:blipFill rotWithShape="1">
          <a:blip r:embed="rId2"/>
          <a:srcRect l="18153" r="17341" b="-10"/>
          <a:stretch/>
        </p:blipFill>
        <p:spPr>
          <a:xfrm>
            <a:off x="5982897" y="10"/>
            <a:ext cx="6209103" cy="6857990"/>
          </a:xfrm>
          <a:prstGeom prst="rect">
            <a:avLst/>
          </a:prstGeom>
          <a:noFill/>
        </p:spPr>
      </p:pic>
      <p:sp>
        <p:nvSpPr>
          <p:cNvPr id="4" name="Plassholder for lysbildenummer 3">
            <a:extLst>
              <a:ext uri="{FF2B5EF4-FFF2-40B4-BE49-F238E27FC236}">
                <a16:creationId xmlns:a16="http://schemas.microsoft.com/office/drawing/2014/main" id="{04DE1320-33B4-ACFE-BF8F-7911EEAC09DF}"/>
              </a:ext>
            </a:extLst>
          </p:cNvPr>
          <p:cNvSpPr>
            <a:spLocks noGrp="1"/>
          </p:cNvSpPr>
          <p:nvPr>
            <p:ph type="sldNum" sz="quarter" idx="4"/>
          </p:nvPr>
        </p:nvSpPr>
        <p:spPr>
          <a:xfrm>
            <a:off x="0" y="6476613"/>
            <a:ext cx="412818" cy="276999"/>
          </a:xfrm>
        </p:spPr>
        <p:txBody>
          <a:bodyPr wrap="square" anchor="ctr">
            <a:normAutofit/>
          </a:bodyPr>
          <a:lstStyle/>
          <a:p>
            <a:pPr>
              <a:spcAft>
                <a:spcPts val="600"/>
              </a:spcAft>
            </a:pPr>
            <a:fld id="{4CA162D6-F00B-4378-A732-E7D904156DA2}" type="slidenum">
              <a:rPr lang="en-US" smtClean="0"/>
              <a:pPr>
                <a:spcAft>
                  <a:spcPts val="600"/>
                </a:spcAft>
              </a:pPr>
              <a:t>8</a:t>
            </a:fld>
            <a:endParaRPr lang="en-US"/>
          </a:p>
        </p:txBody>
      </p:sp>
    </p:spTree>
    <p:extLst>
      <p:ext uri="{BB962C8B-B14F-4D97-AF65-F5344CB8AC3E}">
        <p14:creationId xmlns:p14="http://schemas.microsoft.com/office/powerpoint/2010/main" val="25039031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31DE-9F62-0D40-8636-B271FD893364}"/>
              </a:ext>
            </a:extLst>
          </p:cNvPr>
          <p:cNvSpPr>
            <a:spLocks noGrp="1"/>
          </p:cNvSpPr>
          <p:nvPr>
            <p:ph type="title"/>
          </p:nvPr>
        </p:nvSpPr>
        <p:spPr>
          <a:xfrm>
            <a:off x="0" y="801874"/>
            <a:ext cx="11548403" cy="823969"/>
          </a:xfrm>
        </p:spPr>
        <p:txBody>
          <a:bodyPr/>
          <a:lstStyle/>
          <a:p>
            <a:r>
              <a:rPr lang="nb-NO"/>
              <a:t>Gruppeoppgave C</a:t>
            </a:r>
            <a:br>
              <a:rPr lang="nb-NO">
                <a:cs typeface="Arial"/>
              </a:rPr>
            </a:br>
            <a:r>
              <a:rPr lang="nb-NO" sz="1400" i="1">
                <a:ea typeface="+mj-lt"/>
                <a:cs typeface="+mj-lt"/>
              </a:rPr>
              <a:t>Hovedavtalen er gjort gjeldene i alle bedriftene. Svarene skal begrunnes, og det skal henvises til aktuelle paragrafer.</a:t>
            </a:r>
            <a:r>
              <a:rPr lang="nb-NO" sz="1400" b="0">
                <a:ea typeface="+mj-lt"/>
                <a:cs typeface="+mj-lt"/>
              </a:rPr>
              <a:t> </a:t>
            </a:r>
            <a:endParaRPr lang="nb-NO"/>
          </a:p>
        </p:txBody>
      </p:sp>
      <p:sp>
        <p:nvSpPr>
          <p:cNvPr id="3" name="Plassholder for innhold 2">
            <a:extLst>
              <a:ext uri="{FF2B5EF4-FFF2-40B4-BE49-F238E27FC236}">
                <a16:creationId xmlns:a16="http://schemas.microsoft.com/office/drawing/2014/main" id="{152067D6-A78C-7544-A2C2-7F68AF664E72}"/>
              </a:ext>
            </a:extLst>
          </p:cNvPr>
          <p:cNvSpPr>
            <a:spLocks noGrp="1"/>
          </p:cNvSpPr>
          <p:nvPr>
            <p:ph idx="1"/>
          </p:nvPr>
        </p:nvSpPr>
        <p:spPr>
          <a:xfrm>
            <a:off x="1134215" y="1914525"/>
            <a:ext cx="10414188" cy="4705284"/>
          </a:xfrm>
          <a:ln>
            <a:solidFill>
              <a:schemeClr val="bg2"/>
            </a:solidFill>
          </a:ln>
        </p:spPr>
        <p:txBody>
          <a:bodyPr vert="horz" lIns="0" tIns="0" rIns="0" bIns="0" rtlCol="0" anchor="t">
            <a:normAutofit/>
          </a:bodyPr>
          <a:lstStyle/>
          <a:p>
            <a:pPr marL="273050" indent="-261620">
              <a:spcBef>
                <a:spcPts val="500"/>
              </a:spcBef>
              <a:buNone/>
            </a:pPr>
            <a:endParaRPr lang="nb-NO" sz="300">
              <a:ea typeface="+mn-lt"/>
              <a:cs typeface="+mn-lt"/>
            </a:endParaRPr>
          </a:p>
          <a:p>
            <a:pPr marL="400050" indent="-342900">
              <a:spcBef>
                <a:spcPts val="500"/>
              </a:spcBef>
              <a:buFont typeface="+mj-lt"/>
              <a:buAutoNum type="arabicPeriod" startAt="5"/>
            </a:pPr>
            <a:r>
              <a:rPr lang="nb-NO" sz="1600">
                <a:cs typeface="Arial"/>
              </a:rPr>
              <a:t>Petter er tillitsvalgt i «Rask og Smidig AS». En fredag blir han kalt inn på sjefens kontor med forslag til en ny særavtale om reiser i bedriftens tjeneste. Sjefen sier: </a:t>
            </a:r>
            <a:r>
              <a:rPr lang="nb-NO" sz="1600" i="1">
                <a:cs typeface="Arial"/>
              </a:rPr>
              <a:t>«Dette er et veldig godt tilbud. Jeg ser ingen grunn til at du skal vente lenge med å svare på dette. </a:t>
            </a:r>
            <a:r>
              <a:rPr lang="nb-NO" sz="1600" i="1" err="1">
                <a:cs typeface="Arial"/>
              </a:rPr>
              <a:t>Take</a:t>
            </a:r>
            <a:r>
              <a:rPr lang="nb-NO" sz="1600" i="1">
                <a:cs typeface="Arial"/>
              </a:rPr>
              <a:t> it or </a:t>
            </a:r>
            <a:r>
              <a:rPr lang="nb-NO" sz="1600" i="1" err="1">
                <a:cs typeface="Arial"/>
              </a:rPr>
              <a:t>leave</a:t>
            </a:r>
            <a:r>
              <a:rPr lang="nb-NO" sz="1600" i="1">
                <a:cs typeface="Arial"/>
              </a:rPr>
              <a:t> it, tilbudet trekkes om du ikke godtar det nå.»</a:t>
            </a:r>
            <a:r>
              <a:rPr lang="nb-NO" sz="1600">
                <a:cs typeface="Arial"/>
              </a:rPr>
              <a:t> </a:t>
            </a:r>
            <a:r>
              <a:rPr lang="nb-NO" sz="1600" b="1" i="1">
                <a:cs typeface="Arial"/>
              </a:rPr>
              <a:t>Kan arbeidsgiver gi Petter en så kort frist?</a:t>
            </a:r>
            <a:endParaRPr lang="nb-NO" sz="1600" b="1" i="1">
              <a:ea typeface="+mn-lt"/>
              <a:cs typeface="+mn-lt"/>
            </a:endParaRPr>
          </a:p>
          <a:p>
            <a:pPr marL="400050" indent="-342900">
              <a:spcBef>
                <a:spcPts val="500"/>
              </a:spcBef>
              <a:buFont typeface="+mj-lt"/>
              <a:buAutoNum type="arabicPeriod" startAt="5"/>
            </a:pPr>
            <a:r>
              <a:rPr lang="nb-NO" sz="1600"/>
              <a:t>I “Rask og Smidig AS” er det uenighet rundt forståelsen av velferdspermisjonene i avtaleverket. FLT-medlemmene lurer på om arbeidsgiver bryter tariffavtalen.  Etter gjentatte diskusjoner forteller ledelsen at de har tatt en telefon til Norsk Industri. Der har de fått bekreftet at bedriften gjør alt rett. Tillitsvalgt Petter er likevel overbevist om at bedriften har misforstått. Kan du hjelpe Petter </a:t>
            </a:r>
            <a:r>
              <a:rPr lang="nb-NO" sz="1600" b="1"/>
              <a:t> Kan du hjelpe Petter – hva bør han gjøre? </a:t>
            </a:r>
            <a:endParaRPr lang="nb-NO" sz="1600"/>
          </a:p>
        </p:txBody>
      </p:sp>
      <p:sp>
        <p:nvSpPr>
          <p:cNvPr id="4" name="Plassholder for lysbildenummer 3">
            <a:extLst>
              <a:ext uri="{FF2B5EF4-FFF2-40B4-BE49-F238E27FC236}">
                <a16:creationId xmlns:a16="http://schemas.microsoft.com/office/drawing/2014/main" id="{C12E4AC1-BF4D-D74A-9495-D8CBC7034AD3}"/>
              </a:ext>
            </a:extLst>
          </p:cNvPr>
          <p:cNvSpPr>
            <a:spLocks noGrp="1"/>
          </p:cNvSpPr>
          <p:nvPr>
            <p:ph type="sldNum" sz="quarter" idx="16"/>
          </p:nvPr>
        </p:nvSpPr>
        <p:spPr/>
        <p:txBody>
          <a:bodyPr/>
          <a:lstStyle/>
          <a:p>
            <a:fld id="{4CA162D6-F00B-4378-A732-E7D904156DA2}" type="slidenum">
              <a:rPr lang="en-US" smtClean="0">
                <a:solidFill>
                  <a:srgbClr val="C10A1F"/>
                </a:solidFill>
              </a:rPr>
              <a:pPr/>
              <a:t>80</a:t>
            </a:fld>
            <a:endParaRPr lang="en-US">
              <a:solidFill>
                <a:srgbClr val="C10A1F"/>
              </a:solidFill>
            </a:endParaRPr>
          </a:p>
        </p:txBody>
      </p:sp>
    </p:spTree>
    <p:extLst>
      <p:ext uri="{BB962C8B-B14F-4D97-AF65-F5344CB8AC3E}">
        <p14:creationId xmlns:p14="http://schemas.microsoft.com/office/powerpoint/2010/main" val="11611976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D89C6B-E365-4D5A-9C82-F2687C86F777}"/>
              </a:ext>
            </a:extLst>
          </p:cNvPr>
          <p:cNvSpPr>
            <a:spLocks noGrp="1"/>
          </p:cNvSpPr>
          <p:nvPr>
            <p:ph type="ctrTitle"/>
          </p:nvPr>
        </p:nvSpPr>
        <p:spPr>
          <a:xfrm>
            <a:off x="3660096" y="2864158"/>
            <a:ext cx="7858614" cy="1142651"/>
          </a:xfrm>
        </p:spPr>
        <p:txBody>
          <a:bodyPr/>
          <a:lstStyle/>
          <a:p>
            <a:r>
              <a:rPr lang="en-US" err="1"/>
              <a:t>Drøfting</a:t>
            </a:r>
            <a:r>
              <a:rPr lang="en-US"/>
              <a:t> og </a:t>
            </a:r>
            <a:r>
              <a:rPr lang="en-US" err="1"/>
              <a:t>protokoll</a:t>
            </a:r>
            <a:endParaRPr lang="en-US"/>
          </a:p>
        </p:txBody>
      </p:sp>
      <p:sp>
        <p:nvSpPr>
          <p:cNvPr id="3" name="Undertittel 2">
            <a:extLst>
              <a:ext uri="{FF2B5EF4-FFF2-40B4-BE49-F238E27FC236}">
                <a16:creationId xmlns:a16="http://schemas.microsoft.com/office/drawing/2014/main" id="{5A0CA3D1-2D9E-4ED1-941F-0E14C8FEF065}"/>
              </a:ext>
            </a:extLst>
          </p:cNvPr>
          <p:cNvSpPr>
            <a:spLocks noGrp="1"/>
          </p:cNvSpPr>
          <p:nvPr>
            <p:ph type="subTitle" idx="1"/>
          </p:nvPr>
        </p:nvSpPr>
        <p:spPr>
          <a:xfrm>
            <a:off x="4106041" y="3561676"/>
            <a:ext cx="7000830" cy="307777"/>
          </a:xfrm>
        </p:spPr>
        <p:txBody>
          <a:bodyPr/>
          <a:lstStyle/>
          <a:p>
            <a:r>
              <a:rPr lang="en-US" sz="2000"/>
              <a:t>GRUNNOPPLÆRING MODUL 1 NETTBASERT</a:t>
            </a:r>
          </a:p>
        </p:txBody>
      </p:sp>
      <p:sp>
        <p:nvSpPr>
          <p:cNvPr id="4" name="Plassholder for lysbildenummer 3">
            <a:extLst>
              <a:ext uri="{FF2B5EF4-FFF2-40B4-BE49-F238E27FC236}">
                <a16:creationId xmlns:a16="http://schemas.microsoft.com/office/drawing/2014/main" id="{9268DD8E-AA24-FE48-BD70-84F795C4F674}"/>
              </a:ext>
            </a:extLst>
          </p:cNvPr>
          <p:cNvSpPr>
            <a:spLocks noGrp="1"/>
          </p:cNvSpPr>
          <p:nvPr>
            <p:ph type="sldNum" sz="quarter" idx="12"/>
          </p:nvPr>
        </p:nvSpPr>
        <p:spPr/>
        <p:txBody>
          <a:bodyPr/>
          <a:lstStyle/>
          <a:p>
            <a:fld id="{4CA162D6-F00B-4378-A732-E7D904156DA2}" type="slidenum">
              <a:rPr lang="en-US" smtClean="0"/>
              <a:pPr/>
              <a:t>81</a:t>
            </a:fld>
            <a:endParaRPr lang="en-US"/>
          </a:p>
        </p:txBody>
      </p:sp>
    </p:spTree>
    <p:extLst>
      <p:ext uri="{BB962C8B-B14F-4D97-AF65-F5344CB8AC3E}">
        <p14:creationId xmlns:p14="http://schemas.microsoft.com/office/powerpoint/2010/main" val="21589163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03E724-7995-CD41-8EF3-B2AB4B8706B5}"/>
              </a:ext>
            </a:extLst>
          </p:cNvPr>
          <p:cNvSpPr>
            <a:spLocks noGrp="1"/>
          </p:cNvSpPr>
          <p:nvPr>
            <p:ph type="title"/>
          </p:nvPr>
        </p:nvSpPr>
        <p:spPr/>
        <p:txBody>
          <a:bodyPr/>
          <a:lstStyle/>
          <a:p>
            <a:r>
              <a:rPr lang="nb-NO"/>
              <a:t>Temaer i denne bolken</a:t>
            </a:r>
          </a:p>
        </p:txBody>
      </p:sp>
      <p:sp>
        <p:nvSpPr>
          <p:cNvPr id="3" name="Plassholder for innhold 2">
            <a:extLst>
              <a:ext uri="{FF2B5EF4-FFF2-40B4-BE49-F238E27FC236}">
                <a16:creationId xmlns:a16="http://schemas.microsoft.com/office/drawing/2014/main" id="{756DA204-8672-D041-9365-2EB7E7F77072}"/>
              </a:ext>
            </a:extLst>
          </p:cNvPr>
          <p:cNvSpPr>
            <a:spLocks noGrp="1"/>
          </p:cNvSpPr>
          <p:nvPr>
            <p:ph idx="1"/>
          </p:nvPr>
        </p:nvSpPr>
        <p:spPr/>
        <p:txBody>
          <a:bodyPr/>
          <a:lstStyle/>
          <a:p>
            <a:pPr>
              <a:spcAft>
                <a:spcPts val="1300"/>
              </a:spcAft>
            </a:pPr>
            <a:r>
              <a:rPr lang="nb-NO"/>
              <a:t>«AML § 15-1 møte»</a:t>
            </a:r>
          </a:p>
          <a:p>
            <a:pPr>
              <a:spcAft>
                <a:spcPts val="1300"/>
              </a:spcAft>
            </a:pPr>
            <a:r>
              <a:rPr lang="nb-NO"/>
              <a:t>Rettstvist/interessetvist</a:t>
            </a:r>
          </a:p>
          <a:p>
            <a:pPr>
              <a:spcAft>
                <a:spcPts val="1300"/>
              </a:spcAft>
            </a:pPr>
            <a:r>
              <a:rPr lang="nb-NO"/>
              <a:t>Protokoll</a:t>
            </a:r>
          </a:p>
        </p:txBody>
      </p:sp>
      <p:sp>
        <p:nvSpPr>
          <p:cNvPr id="4" name="Plassholder for lysbildenummer 3">
            <a:extLst>
              <a:ext uri="{FF2B5EF4-FFF2-40B4-BE49-F238E27FC236}">
                <a16:creationId xmlns:a16="http://schemas.microsoft.com/office/drawing/2014/main" id="{D53511FF-E8AC-724C-94EB-D2A0812C2BBF}"/>
              </a:ext>
            </a:extLst>
          </p:cNvPr>
          <p:cNvSpPr>
            <a:spLocks noGrp="1"/>
          </p:cNvSpPr>
          <p:nvPr>
            <p:ph type="sldNum" sz="quarter" idx="16"/>
          </p:nvPr>
        </p:nvSpPr>
        <p:spPr/>
        <p:txBody>
          <a:bodyPr/>
          <a:lstStyle/>
          <a:p>
            <a:fld id="{4CA162D6-F00B-4378-A732-E7D904156DA2}" type="slidenum">
              <a:rPr lang="en-US" smtClean="0"/>
              <a:pPr/>
              <a:t>82</a:t>
            </a:fld>
            <a:endParaRPr lang="en-US"/>
          </a:p>
        </p:txBody>
      </p:sp>
    </p:spTree>
    <p:extLst>
      <p:ext uri="{BB962C8B-B14F-4D97-AF65-F5344CB8AC3E}">
        <p14:creationId xmlns:p14="http://schemas.microsoft.com/office/powerpoint/2010/main" val="11398868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0ECC2580-E4DA-374F-A958-AF0C7CE11FD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734" r="4734"/>
          <a:stretch>
            <a:fillRect/>
          </a:stretch>
        </p:blipFill>
        <p:spPr/>
      </p:pic>
      <p:sp>
        <p:nvSpPr>
          <p:cNvPr id="2" name="Tittel 1">
            <a:extLst>
              <a:ext uri="{FF2B5EF4-FFF2-40B4-BE49-F238E27FC236}">
                <a16:creationId xmlns:a16="http://schemas.microsoft.com/office/drawing/2014/main" id="{EE7C2EB8-61AE-0543-AE80-918C1909E349}"/>
              </a:ext>
            </a:extLst>
          </p:cNvPr>
          <p:cNvSpPr>
            <a:spLocks noGrp="1"/>
          </p:cNvSpPr>
          <p:nvPr>
            <p:ph type="title"/>
          </p:nvPr>
        </p:nvSpPr>
        <p:spPr>
          <a:xfrm>
            <a:off x="0" y="1987449"/>
            <a:ext cx="5620511" cy="2116388"/>
          </a:xfrm>
        </p:spPr>
        <p:txBody>
          <a:bodyPr/>
          <a:lstStyle/>
          <a:p>
            <a:r>
              <a:rPr lang="nb-NO"/>
              <a:t>§ 15-1 møte etter Arbeidsmiljøloven (AML)</a:t>
            </a:r>
          </a:p>
        </p:txBody>
      </p:sp>
      <p:sp>
        <p:nvSpPr>
          <p:cNvPr id="3" name="Plassholder for tekst 2">
            <a:extLst>
              <a:ext uri="{FF2B5EF4-FFF2-40B4-BE49-F238E27FC236}">
                <a16:creationId xmlns:a16="http://schemas.microsoft.com/office/drawing/2014/main" id="{B4610C64-4E37-D549-A69D-D1246658238C}"/>
              </a:ext>
            </a:extLst>
          </p:cNvPr>
          <p:cNvSpPr>
            <a:spLocks noGrp="1"/>
          </p:cNvSpPr>
          <p:nvPr>
            <p:ph type="body" idx="1"/>
          </p:nvPr>
        </p:nvSpPr>
        <p:spPr/>
        <p:txBody>
          <a:bodyPr/>
          <a:lstStyle/>
          <a:p>
            <a:r>
              <a:rPr lang="nb-NO"/>
              <a:t>Tema 1</a:t>
            </a:r>
          </a:p>
        </p:txBody>
      </p:sp>
      <p:sp>
        <p:nvSpPr>
          <p:cNvPr id="5" name="Plassholder for lysbildenummer 4">
            <a:extLst>
              <a:ext uri="{FF2B5EF4-FFF2-40B4-BE49-F238E27FC236}">
                <a16:creationId xmlns:a16="http://schemas.microsoft.com/office/drawing/2014/main" id="{EABB6698-ADA5-164A-ABB7-12A186EDF108}"/>
              </a:ext>
            </a:extLst>
          </p:cNvPr>
          <p:cNvSpPr>
            <a:spLocks noGrp="1"/>
          </p:cNvSpPr>
          <p:nvPr>
            <p:ph type="sldNum" sz="quarter" idx="4"/>
          </p:nvPr>
        </p:nvSpPr>
        <p:spPr/>
        <p:txBody>
          <a:bodyPr/>
          <a:lstStyle/>
          <a:p>
            <a:fld id="{4CA162D6-F00B-4378-A732-E7D904156DA2}" type="slidenum">
              <a:rPr lang="en-US" smtClean="0"/>
              <a:pPr/>
              <a:t>83</a:t>
            </a:fld>
            <a:endParaRPr lang="en-US"/>
          </a:p>
        </p:txBody>
      </p:sp>
      <p:sp>
        <p:nvSpPr>
          <p:cNvPr id="6" name="Plassholder for tekst 5">
            <a:extLst>
              <a:ext uri="{FF2B5EF4-FFF2-40B4-BE49-F238E27FC236}">
                <a16:creationId xmlns:a16="http://schemas.microsoft.com/office/drawing/2014/main" id="{A7896AAB-D37F-9E48-B5A8-59995493EB23}"/>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18707919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F1E6E5B-4364-384C-84EF-BF1E00A31A3D}"/>
              </a:ext>
            </a:extLst>
          </p:cNvPr>
          <p:cNvSpPr txBox="1"/>
          <p:nvPr/>
        </p:nvSpPr>
        <p:spPr>
          <a:xfrm>
            <a:off x="2211674" y="1197473"/>
            <a:ext cx="7421651" cy="4431983"/>
          </a:xfrm>
          <a:prstGeom prst="rect">
            <a:avLst/>
          </a:prstGeom>
          <a:noFill/>
        </p:spPr>
        <p:txBody>
          <a:bodyPr wrap="square" lIns="91440" tIns="45720" rIns="91440" bIns="45720" rtlCol="0" anchor="t">
            <a:spAutoFit/>
          </a:bodyPr>
          <a:lstStyle/>
          <a:p>
            <a:pPr algn="ctr">
              <a:spcAft>
                <a:spcPts val="1200"/>
              </a:spcAft>
            </a:pPr>
            <a:r>
              <a:rPr lang="nb-NO" sz="2800">
                <a:solidFill>
                  <a:srgbClr val="323232"/>
                </a:solidFill>
              </a:rPr>
              <a:t>Spørsmål</a:t>
            </a:r>
          </a:p>
          <a:p>
            <a:pPr algn="ctr">
              <a:spcAft>
                <a:spcPts val="1200"/>
              </a:spcAft>
            </a:pPr>
            <a:endParaRPr lang="nb-NO" sz="2800">
              <a:solidFill>
                <a:srgbClr val="323232"/>
              </a:solidFill>
              <a:ea typeface="Arial"/>
              <a:cs typeface="Arial"/>
            </a:endParaRPr>
          </a:p>
          <a:p>
            <a:pPr marL="12700">
              <a:spcAft>
                <a:spcPts val="1200"/>
              </a:spcAft>
            </a:pPr>
            <a:r>
              <a:rPr lang="nb-NO" sz="2800">
                <a:solidFill>
                  <a:schemeClr val="tx2"/>
                </a:solidFill>
                <a:ea typeface="Arial"/>
                <a:cs typeface="Arial"/>
              </a:rPr>
              <a:t>Har du deltatt i AML §15-1 møte?</a:t>
            </a:r>
            <a:br>
              <a:rPr lang="nb-NO" sz="2800">
                <a:solidFill>
                  <a:schemeClr val="tx2"/>
                </a:solidFill>
                <a:ea typeface="Arial"/>
                <a:cs typeface="Arial"/>
              </a:rPr>
            </a:br>
            <a:endParaRPr lang="nb-NO" sz="2800">
              <a:solidFill>
                <a:schemeClr val="tx2"/>
              </a:solidFill>
              <a:cs typeface="Arial"/>
            </a:endParaRPr>
          </a:p>
          <a:p>
            <a:pPr marL="171450" indent="-171450">
              <a:buFont typeface="Arial" panose="020B0604020202020204" pitchFamily="34" charset="0"/>
              <a:buChar char="•"/>
            </a:pPr>
            <a:r>
              <a:rPr lang="nb-NO" sz="2800" i="1">
                <a:solidFill>
                  <a:schemeClr val="tx2"/>
                </a:solidFill>
                <a:cs typeface="Arial"/>
              </a:rPr>
              <a:t>JA, som tillitsvalgt /rådgiver</a:t>
            </a:r>
          </a:p>
          <a:p>
            <a:pPr marL="171450" indent="-171450">
              <a:buFont typeface="Arial" panose="020B0604020202020204" pitchFamily="34" charset="0"/>
              <a:buChar char="•"/>
            </a:pPr>
            <a:r>
              <a:rPr lang="nb-NO" sz="2800" i="1">
                <a:solidFill>
                  <a:schemeClr val="tx2"/>
                </a:solidFill>
                <a:cs typeface="Arial"/>
              </a:rPr>
              <a:t>JA, som representant for arbeidsgiver</a:t>
            </a:r>
          </a:p>
          <a:p>
            <a:pPr marL="171450" indent="-171450">
              <a:buFont typeface="Arial" panose="020B0604020202020204" pitchFamily="34" charset="0"/>
              <a:buChar char="•"/>
            </a:pPr>
            <a:r>
              <a:rPr lang="nb-NO" sz="2800" i="1">
                <a:solidFill>
                  <a:schemeClr val="tx2"/>
                </a:solidFill>
                <a:cs typeface="Arial"/>
              </a:rPr>
              <a:t>NEI</a:t>
            </a:r>
          </a:p>
          <a:p>
            <a:pPr marL="171450" indent="-171450">
              <a:buFont typeface="Arial" panose="020B0604020202020204" pitchFamily="34" charset="0"/>
              <a:buChar char="•"/>
            </a:pPr>
            <a:r>
              <a:rPr lang="nb-NO" sz="2800" i="1">
                <a:solidFill>
                  <a:schemeClr val="tx2"/>
                </a:solidFill>
                <a:ea typeface="Arial"/>
                <a:cs typeface="Arial"/>
              </a:rPr>
              <a:t>Annet</a:t>
            </a:r>
          </a:p>
          <a:p>
            <a:pPr marL="355600" indent="-342900" algn="ctr">
              <a:spcAft>
                <a:spcPts val="1200"/>
              </a:spcAft>
              <a:buFont typeface="+mj-lt"/>
              <a:buAutoNum type="arabicPeriod"/>
            </a:pPr>
            <a:endParaRPr lang="nb-NO" sz="2800">
              <a:solidFill>
                <a:schemeClr val="tx2"/>
              </a:solidFill>
            </a:endParaRPr>
          </a:p>
        </p:txBody>
      </p:sp>
      <p:sp>
        <p:nvSpPr>
          <p:cNvPr id="4" name="Plassholder for lysbildenummer 3">
            <a:extLst>
              <a:ext uri="{FF2B5EF4-FFF2-40B4-BE49-F238E27FC236}">
                <a16:creationId xmlns:a16="http://schemas.microsoft.com/office/drawing/2014/main" id="{8A0AAE5C-4E83-F14C-89AC-5B3A53EA3EDC}"/>
              </a:ext>
            </a:extLst>
          </p:cNvPr>
          <p:cNvSpPr>
            <a:spLocks noGrp="1"/>
          </p:cNvSpPr>
          <p:nvPr>
            <p:ph type="sldNum" sz="quarter" idx="4"/>
          </p:nvPr>
        </p:nvSpPr>
        <p:spPr/>
        <p:txBody>
          <a:bodyPr/>
          <a:lstStyle/>
          <a:p>
            <a:fld id="{4CA162D6-F00B-4378-A732-E7D904156DA2}" type="slidenum">
              <a:rPr lang="en-US" smtClean="0"/>
              <a:pPr/>
              <a:t>84</a:t>
            </a:fld>
            <a:endParaRPr lang="en-US"/>
          </a:p>
        </p:txBody>
      </p:sp>
    </p:spTree>
    <p:extLst>
      <p:ext uri="{BB962C8B-B14F-4D97-AF65-F5344CB8AC3E}">
        <p14:creationId xmlns:p14="http://schemas.microsoft.com/office/powerpoint/2010/main" val="32227276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6650EFEC-ACD1-A54D-9F44-83C01211EFC9}"/>
              </a:ext>
            </a:extLst>
          </p:cNvPr>
          <p:cNvSpPr txBox="1"/>
          <p:nvPr/>
        </p:nvSpPr>
        <p:spPr>
          <a:xfrm>
            <a:off x="0" y="2434975"/>
            <a:ext cx="12192000" cy="1374735"/>
          </a:xfrm>
          <a:prstGeom prst="rect">
            <a:avLst/>
          </a:prstGeom>
          <a:noFill/>
        </p:spPr>
        <p:txBody>
          <a:bodyPr wrap="square" rtlCol="0">
            <a:spAutoFit/>
          </a:bodyPr>
          <a:lstStyle/>
          <a:p>
            <a:pPr algn="ctr">
              <a:spcAft>
                <a:spcPts val="1000"/>
              </a:spcAft>
            </a:pPr>
            <a:r>
              <a:rPr lang="nb-NO" sz="4400">
                <a:solidFill>
                  <a:schemeClr val="bg1"/>
                </a:solidFill>
              </a:rPr>
              <a:t>«Arbeidsmiljøloven §15.1-møte»</a:t>
            </a:r>
          </a:p>
          <a:p>
            <a:pPr algn="ctr"/>
            <a:endParaRPr lang="nb-NO" sz="300">
              <a:solidFill>
                <a:schemeClr val="bg1"/>
              </a:solidFill>
            </a:endParaRPr>
          </a:p>
          <a:p>
            <a:pPr algn="ctr"/>
            <a:r>
              <a:rPr lang="nb-NO" sz="2800">
                <a:solidFill>
                  <a:schemeClr val="bg1"/>
                </a:solidFill>
              </a:rPr>
              <a:t>En kjapp introduksjon</a:t>
            </a:r>
          </a:p>
        </p:txBody>
      </p:sp>
      <p:sp>
        <p:nvSpPr>
          <p:cNvPr id="4" name="Femkant 3">
            <a:hlinkClick r:id="" action="ppaction://hlinkshowjump?jump=nextslide"/>
            <a:extLst>
              <a:ext uri="{FF2B5EF4-FFF2-40B4-BE49-F238E27FC236}">
                <a16:creationId xmlns:a16="http://schemas.microsoft.com/office/drawing/2014/main" id="{D12274F3-EC90-AF44-9582-94A1A300906A}"/>
              </a:ext>
            </a:extLst>
          </p:cNvPr>
          <p:cNvSpPr/>
          <p:nvPr/>
        </p:nvSpPr>
        <p:spPr>
          <a:xfrm>
            <a:off x="10868798" y="6260108"/>
            <a:ext cx="1194319" cy="466531"/>
          </a:xfrm>
          <a:prstGeom prst="homePlate">
            <a:avLst/>
          </a:prstGeom>
          <a:solidFill>
            <a:schemeClr val="accent1">
              <a:lumMod val="75000"/>
              <a:lumOff val="2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a:t>START</a:t>
            </a:r>
          </a:p>
        </p:txBody>
      </p:sp>
      <p:cxnSp>
        <p:nvCxnSpPr>
          <p:cNvPr id="7" name="Rett linje 6">
            <a:extLst>
              <a:ext uri="{FF2B5EF4-FFF2-40B4-BE49-F238E27FC236}">
                <a16:creationId xmlns:a16="http://schemas.microsoft.com/office/drawing/2014/main" id="{6D51CBC9-2096-6E49-BB58-D03C3D9BB3F8}"/>
              </a:ext>
            </a:extLst>
          </p:cNvPr>
          <p:cNvCxnSpPr/>
          <p:nvPr/>
        </p:nvCxnSpPr>
        <p:spPr>
          <a:xfrm>
            <a:off x="2117164" y="3226086"/>
            <a:ext cx="79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5445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titled">
            <a:hlinkClick r:id="" action="ppaction://media"/>
            <a:extLst>
              <a:ext uri="{FF2B5EF4-FFF2-40B4-BE49-F238E27FC236}">
                <a16:creationId xmlns:a16="http://schemas.microsoft.com/office/drawing/2014/main" id="{E8AF606E-AC2B-FF49-BC34-53D19E9C35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74" y="-382922"/>
            <a:ext cx="12195075" cy="7621922"/>
          </a:xfrm>
          <a:prstGeom prst="rect">
            <a:avLst/>
          </a:prstGeom>
        </p:spPr>
      </p:pic>
    </p:spTree>
    <p:extLst>
      <p:ext uri="{BB962C8B-B14F-4D97-AF65-F5344CB8AC3E}">
        <p14:creationId xmlns:p14="http://schemas.microsoft.com/office/powerpoint/2010/main" val="264254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68065AB6-3CCC-D94B-B9A8-23B0305AA47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42" b="4142"/>
          <a:stretch>
            <a:fillRect/>
          </a:stretch>
        </p:blipFill>
        <p:spPr/>
      </p:pic>
      <p:sp>
        <p:nvSpPr>
          <p:cNvPr id="2" name="Plassholder for innhold 1">
            <a:extLst>
              <a:ext uri="{FF2B5EF4-FFF2-40B4-BE49-F238E27FC236}">
                <a16:creationId xmlns:a16="http://schemas.microsoft.com/office/drawing/2014/main" id="{C53A3CE1-BE8C-CA4D-B247-009033434744}"/>
              </a:ext>
            </a:extLst>
          </p:cNvPr>
          <p:cNvSpPr>
            <a:spLocks noGrp="1"/>
          </p:cNvSpPr>
          <p:nvPr>
            <p:ph idx="1"/>
          </p:nvPr>
        </p:nvSpPr>
        <p:spPr/>
        <p:txBody>
          <a:bodyPr>
            <a:normAutofit/>
          </a:bodyPr>
          <a:lstStyle/>
          <a:p>
            <a:r>
              <a:rPr lang="nb-NO" sz="2200" dirty="0">
                <a:ea typeface="+mn-lt"/>
                <a:cs typeface="+mn-lt"/>
              </a:rPr>
              <a:t>Du trenger ikke være «proff»</a:t>
            </a:r>
          </a:p>
          <a:p>
            <a:pPr marL="179705" indent="-179705"/>
            <a:r>
              <a:rPr lang="nb-NO" sz="2200" dirty="0">
                <a:ea typeface="+mn-lt"/>
                <a:cs typeface="+mn-lt"/>
              </a:rPr>
              <a:t>Møtet kan føles overveldende for den det gjelder, viktig å ikke være alene</a:t>
            </a:r>
            <a:endParaRPr lang="nb-NO" sz="2200" dirty="0"/>
          </a:p>
          <a:p>
            <a:pPr marL="179705" indent="-179705"/>
            <a:r>
              <a:rPr lang="nb-NO" sz="2200" dirty="0">
                <a:ea typeface="+mn-lt"/>
                <a:cs typeface="+mn-lt"/>
              </a:rPr>
              <a:t>Du er et ekstra sett øyne og ører, følg</a:t>
            </a:r>
            <a:r>
              <a:rPr lang="nb-NO" sz="2200" dirty="0">
                <a:cs typeface="Arial"/>
              </a:rPr>
              <a:t> med i samtalen, ta notater</a:t>
            </a:r>
          </a:p>
          <a:p>
            <a:pPr marL="179705" indent="-179705"/>
            <a:r>
              <a:rPr lang="nb-NO" sz="2200">
                <a:cs typeface="Arial"/>
              </a:rPr>
              <a:t>La arbeidsgiver få snakke ut - ikke avbryt </a:t>
            </a:r>
            <a:r>
              <a:rPr lang="nb-NO" sz="2200" dirty="0">
                <a:cs typeface="Arial"/>
              </a:rPr>
              <a:t>Forsøk å hold en god tone</a:t>
            </a:r>
          </a:p>
          <a:p>
            <a:pPr marL="179705" indent="-179705"/>
            <a:r>
              <a:rPr lang="nb-NO" sz="2200" dirty="0">
                <a:cs typeface="Arial"/>
              </a:rPr>
              <a:t>Be om pauser/særmøte alene med medlemmet ved behov</a:t>
            </a:r>
          </a:p>
        </p:txBody>
      </p:sp>
      <p:sp>
        <p:nvSpPr>
          <p:cNvPr id="3" name="Plassholder for lysbildenummer 2">
            <a:extLst>
              <a:ext uri="{FF2B5EF4-FFF2-40B4-BE49-F238E27FC236}">
                <a16:creationId xmlns:a16="http://schemas.microsoft.com/office/drawing/2014/main" id="{37338B28-AA7A-3049-8E87-38F2173E7A80}"/>
              </a:ext>
            </a:extLst>
          </p:cNvPr>
          <p:cNvSpPr>
            <a:spLocks noGrp="1"/>
          </p:cNvSpPr>
          <p:nvPr>
            <p:ph type="sldNum" sz="quarter" idx="12"/>
          </p:nvPr>
        </p:nvSpPr>
        <p:spPr/>
        <p:txBody>
          <a:bodyPr/>
          <a:lstStyle/>
          <a:p>
            <a:fld id="{4CA162D6-F00B-4378-A732-E7D904156DA2}" type="slidenum">
              <a:rPr lang="en-US" smtClean="0"/>
              <a:t>87</a:t>
            </a:fld>
            <a:endParaRPr lang="en-US"/>
          </a:p>
        </p:txBody>
      </p:sp>
      <p:sp>
        <p:nvSpPr>
          <p:cNvPr id="5" name="Tittel 4">
            <a:extLst>
              <a:ext uri="{FF2B5EF4-FFF2-40B4-BE49-F238E27FC236}">
                <a16:creationId xmlns:a16="http://schemas.microsoft.com/office/drawing/2014/main" id="{7FCB192A-8AFE-A84B-825D-1028D4DD2B3E}"/>
              </a:ext>
            </a:extLst>
          </p:cNvPr>
          <p:cNvSpPr>
            <a:spLocks noGrp="1"/>
          </p:cNvSpPr>
          <p:nvPr>
            <p:ph type="title"/>
          </p:nvPr>
        </p:nvSpPr>
        <p:spPr>
          <a:xfrm>
            <a:off x="1" y="801874"/>
            <a:ext cx="6572677" cy="1131745"/>
          </a:xfrm>
        </p:spPr>
        <p:txBody>
          <a:bodyPr/>
          <a:lstStyle/>
          <a:p>
            <a:r>
              <a:rPr lang="nb-NO" sz="3500"/>
              <a:t>Være en god støttespiller i AML §15-1 møte</a:t>
            </a:r>
          </a:p>
        </p:txBody>
      </p:sp>
      <p:sp>
        <p:nvSpPr>
          <p:cNvPr id="6" name="Plassholder for tekst 5">
            <a:extLst>
              <a:ext uri="{FF2B5EF4-FFF2-40B4-BE49-F238E27FC236}">
                <a16:creationId xmlns:a16="http://schemas.microsoft.com/office/drawing/2014/main" id="{36D1BCC9-C4BD-4E41-A481-16F1A055CA7F}"/>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6976486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8">
            <a:extLst>
              <a:ext uri="{FF2B5EF4-FFF2-40B4-BE49-F238E27FC236}">
                <a16:creationId xmlns:a16="http://schemas.microsoft.com/office/drawing/2014/main" id="{9C6EC8D4-4378-4D45-B3C3-4085AA16120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44" b="244"/>
          <a:stretch>
            <a:fillRect/>
          </a:stretch>
        </p:blipFill>
        <p:spPr/>
      </p:pic>
      <p:sp>
        <p:nvSpPr>
          <p:cNvPr id="2" name="Plassholder for innhold 1">
            <a:extLst>
              <a:ext uri="{FF2B5EF4-FFF2-40B4-BE49-F238E27FC236}">
                <a16:creationId xmlns:a16="http://schemas.microsoft.com/office/drawing/2014/main" id="{867DDD07-35B0-0449-8F4F-BFB217B470B0}"/>
              </a:ext>
            </a:extLst>
          </p:cNvPr>
          <p:cNvSpPr>
            <a:spLocks noGrp="1"/>
          </p:cNvSpPr>
          <p:nvPr>
            <p:ph idx="1"/>
          </p:nvPr>
        </p:nvSpPr>
        <p:spPr>
          <a:xfrm>
            <a:off x="1134217" y="2011681"/>
            <a:ext cx="5438461" cy="4464932"/>
          </a:xfrm>
        </p:spPr>
        <p:txBody>
          <a:bodyPr>
            <a:normAutofit/>
          </a:bodyPr>
          <a:lstStyle/>
          <a:p>
            <a:r>
              <a:rPr lang="nb-NO" sz="2200">
                <a:ea typeface="+mn-lt"/>
                <a:cs typeface="+mn-lt"/>
              </a:rPr>
              <a:t>Vær </a:t>
            </a:r>
            <a:r>
              <a:rPr lang="nb-NO" sz="2200" b="1">
                <a:ea typeface="+mn-lt"/>
                <a:cs typeface="+mn-lt"/>
              </a:rPr>
              <a:t>forberedt</a:t>
            </a:r>
          </a:p>
          <a:p>
            <a:r>
              <a:rPr lang="nb-NO" sz="2200">
                <a:ea typeface="+mn-lt"/>
                <a:cs typeface="+mn-lt"/>
              </a:rPr>
              <a:t>Tenk på din rolle som </a:t>
            </a:r>
            <a:r>
              <a:rPr lang="nb-NO" sz="2200" b="1">
                <a:ea typeface="+mn-lt"/>
                <a:cs typeface="+mn-lt"/>
              </a:rPr>
              <a:t>støttespiller</a:t>
            </a:r>
            <a:endParaRPr lang="nb-NO" sz="2200" b="1">
              <a:cs typeface="Arial"/>
            </a:endParaRPr>
          </a:p>
          <a:p>
            <a:r>
              <a:rPr lang="nb-NO" sz="2200" b="1">
                <a:ea typeface="+mn-lt"/>
                <a:cs typeface="+mn-lt"/>
              </a:rPr>
              <a:t>Arbeidsgiver</a:t>
            </a:r>
            <a:r>
              <a:rPr lang="nb-NO" sz="2200">
                <a:ea typeface="+mn-lt"/>
                <a:cs typeface="+mn-lt"/>
              </a:rPr>
              <a:t> skal gi en grundig og objektiv fremleggelse av faktum</a:t>
            </a:r>
            <a:endParaRPr lang="nb-NO" sz="2200">
              <a:cs typeface="Arial"/>
            </a:endParaRPr>
          </a:p>
          <a:p>
            <a:r>
              <a:rPr lang="nb-NO" sz="2200" b="1">
                <a:ea typeface="+mn-lt"/>
                <a:cs typeface="+mn-lt"/>
              </a:rPr>
              <a:t>Arbeidstaker</a:t>
            </a:r>
            <a:r>
              <a:rPr lang="nb-NO" sz="2200">
                <a:ea typeface="+mn-lt"/>
                <a:cs typeface="+mn-lt"/>
              </a:rPr>
              <a:t> skal få god anledning til å kommentere, utfylle og </a:t>
            </a:r>
            <a:r>
              <a:rPr lang="nb-NO" sz="2200" err="1">
                <a:ea typeface="+mn-lt"/>
                <a:cs typeface="+mn-lt"/>
              </a:rPr>
              <a:t>evt</a:t>
            </a:r>
            <a:r>
              <a:rPr lang="nb-NO" sz="2200">
                <a:ea typeface="+mn-lt"/>
                <a:cs typeface="+mn-lt"/>
              </a:rPr>
              <a:t> imøtegå de fakta og vurderinger arbeidsgiver legger frem </a:t>
            </a:r>
          </a:p>
          <a:p>
            <a:r>
              <a:rPr lang="nb-NO" sz="2200">
                <a:ea typeface="+mn-lt"/>
                <a:cs typeface="+mn-lt"/>
              </a:rPr>
              <a:t>Innspill til </a:t>
            </a:r>
            <a:r>
              <a:rPr lang="nb-NO" sz="2200" b="1">
                <a:ea typeface="+mn-lt"/>
                <a:cs typeface="+mn-lt"/>
              </a:rPr>
              <a:t>interesseavveiingen</a:t>
            </a:r>
            <a:r>
              <a:rPr lang="nb-NO" sz="2200">
                <a:ea typeface="+mn-lt"/>
                <a:cs typeface="+mn-lt"/>
              </a:rPr>
              <a:t>;</a:t>
            </a:r>
            <a:r>
              <a:rPr lang="nb-NO" sz="2200" b="1">
                <a:ea typeface="+mn-lt"/>
                <a:cs typeface="+mn-lt"/>
              </a:rPr>
              <a:t> </a:t>
            </a:r>
            <a:r>
              <a:rPr lang="nb-NO" sz="2200">
                <a:ea typeface="+mn-lt"/>
                <a:cs typeface="+mn-lt"/>
              </a:rPr>
              <a:t>er det andre muligheter enn oppsigelse?</a:t>
            </a:r>
            <a:endParaRPr lang="nb-NO" sz="2200">
              <a:cs typeface="Arial"/>
            </a:endParaRPr>
          </a:p>
          <a:p>
            <a:r>
              <a:rPr lang="nb-NO" sz="2200" b="1">
                <a:ea typeface="+mn-lt"/>
                <a:cs typeface="+mn-lt"/>
              </a:rPr>
              <a:t>Protokoll</a:t>
            </a:r>
            <a:endParaRPr lang="nb-NO" sz="2200" b="1">
              <a:cs typeface="Arial"/>
            </a:endParaRPr>
          </a:p>
        </p:txBody>
      </p:sp>
      <p:sp>
        <p:nvSpPr>
          <p:cNvPr id="3" name="Plassholder for lysbildenummer 2">
            <a:extLst>
              <a:ext uri="{FF2B5EF4-FFF2-40B4-BE49-F238E27FC236}">
                <a16:creationId xmlns:a16="http://schemas.microsoft.com/office/drawing/2014/main" id="{9E194941-A9EE-364A-AB78-4E7FA53EF9FF}"/>
              </a:ext>
            </a:extLst>
          </p:cNvPr>
          <p:cNvSpPr>
            <a:spLocks noGrp="1"/>
          </p:cNvSpPr>
          <p:nvPr>
            <p:ph type="sldNum" sz="quarter" idx="12"/>
          </p:nvPr>
        </p:nvSpPr>
        <p:spPr/>
        <p:txBody>
          <a:bodyPr/>
          <a:lstStyle/>
          <a:p>
            <a:fld id="{4CA162D6-F00B-4378-A732-E7D904156DA2}" type="slidenum">
              <a:rPr lang="en-US" smtClean="0"/>
              <a:t>88</a:t>
            </a:fld>
            <a:endParaRPr lang="en-US"/>
          </a:p>
        </p:txBody>
      </p:sp>
      <p:sp>
        <p:nvSpPr>
          <p:cNvPr id="5" name="Tittel 4">
            <a:extLst>
              <a:ext uri="{FF2B5EF4-FFF2-40B4-BE49-F238E27FC236}">
                <a16:creationId xmlns:a16="http://schemas.microsoft.com/office/drawing/2014/main" id="{D63E8145-7188-6145-BA7D-2DB4E6E89C96}"/>
              </a:ext>
            </a:extLst>
          </p:cNvPr>
          <p:cNvSpPr>
            <a:spLocks noGrp="1"/>
          </p:cNvSpPr>
          <p:nvPr>
            <p:ph type="title"/>
          </p:nvPr>
        </p:nvSpPr>
        <p:spPr>
          <a:xfrm>
            <a:off x="1" y="801874"/>
            <a:ext cx="6572677" cy="608525"/>
          </a:xfrm>
        </p:spPr>
        <p:txBody>
          <a:bodyPr/>
          <a:lstStyle/>
          <a:p>
            <a:r>
              <a:rPr lang="nb-NO"/>
              <a:t>Oppsummering</a:t>
            </a:r>
          </a:p>
        </p:txBody>
      </p:sp>
      <p:sp>
        <p:nvSpPr>
          <p:cNvPr id="6" name="Plassholder for tekst 5">
            <a:extLst>
              <a:ext uri="{FF2B5EF4-FFF2-40B4-BE49-F238E27FC236}">
                <a16:creationId xmlns:a16="http://schemas.microsoft.com/office/drawing/2014/main" id="{F1434D6D-FA76-1A4D-B0FE-C180B778A05E}"/>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14500586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5">
            <a:extLst>
              <a:ext uri="{FF2B5EF4-FFF2-40B4-BE49-F238E27FC236}">
                <a16:creationId xmlns:a16="http://schemas.microsoft.com/office/drawing/2014/main" id="{1F232369-EE35-424B-93A9-FC5ACB0F58ED}"/>
              </a:ext>
            </a:extLst>
          </p:cNvPr>
          <p:cNvPicPr>
            <a:picLocks noGrp="1" noChangeAspect="1"/>
          </p:cNvPicPr>
          <p:nvPr>
            <p:ph type="pic" sz="quarter" idx="13"/>
          </p:nvPr>
        </p:nvPicPr>
        <p:blipFill>
          <a:blip r:embed="rId3"/>
          <a:srcRect l="26528" r="26528"/>
          <a:stretch>
            <a:fillRect/>
          </a:stretch>
        </p:blipFill>
        <p:spPr>
          <a:prstGeom prst="rect">
            <a:avLst/>
          </a:prstGeom>
        </p:spPr>
      </p:pic>
      <p:sp>
        <p:nvSpPr>
          <p:cNvPr id="2" name="Plassholder for innhold 1">
            <a:extLst>
              <a:ext uri="{FF2B5EF4-FFF2-40B4-BE49-F238E27FC236}">
                <a16:creationId xmlns:a16="http://schemas.microsoft.com/office/drawing/2014/main" id="{867DDD07-35B0-0449-8F4F-BFB217B470B0}"/>
              </a:ext>
            </a:extLst>
          </p:cNvPr>
          <p:cNvSpPr>
            <a:spLocks noGrp="1"/>
          </p:cNvSpPr>
          <p:nvPr>
            <p:ph idx="1"/>
          </p:nvPr>
        </p:nvSpPr>
        <p:spPr/>
        <p:txBody>
          <a:bodyPr>
            <a:normAutofit/>
          </a:bodyPr>
          <a:lstStyle/>
          <a:p>
            <a:pPr>
              <a:spcAft>
                <a:spcPts val="400"/>
              </a:spcAft>
            </a:pPr>
            <a:r>
              <a:rPr lang="nb-NO" sz="2200"/>
              <a:t>Arbeidstaker har rett til å kreve forhandlinger med arbeidsgiver om man mener oppsigelse er usaklig</a:t>
            </a:r>
          </a:p>
          <a:p>
            <a:pPr>
              <a:spcAft>
                <a:spcPts val="400"/>
              </a:spcAft>
            </a:pPr>
            <a:r>
              <a:rPr lang="nb-NO" sz="2200"/>
              <a:t>To-ukers frist for å fremme krav etter mottatt oppsigelse​</a:t>
            </a:r>
          </a:p>
          <a:p>
            <a:pPr>
              <a:spcAft>
                <a:spcPts val="400"/>
              </a:spcAft>
            </a:pPr>
            <a:r>
              <a:rPr lang="nb-NO" sz="2200"/>
              <a:t>Kontakt </a:t>
            </a:r>
            <a:r>
              <a:rPr lang="nb-NO" sz="2200" u="sng"/>
              <a:t>alltid</a:t>
            </a:r>
            <a:r>
              <a:rPr lang="nb-NO" sz="2200"/>
              <a:t> FLT for råd og vurdering </a:t>
            </a:r>
            <a:r>
              <a:rPr lang="nb-NO" sz="2200" u="sng"/>
              <a:t>før</a:t>
            </a:r>
            <a:r>
              <a:rPr lang="nb-NO" sz="2200"/>
              <a:t> slik krav fremmes. FLT hjelper med ordlyd om møtekrav skal sendes</a:t>
            </a:r>
          </a:p>
          <a:p>
            <a:pPr>
              <a:spcAft>
                <a:spcPts val="400"/>
              </a:spcAft>
            </a:pPr>
            <a:r>
              <a:rPr lang="nb-NO" sz="2200"/>
              <a:t>Forhandlingsmøte skal holdes seinest to uker etter krav er levert</a:t>
            </a:r>
          </a:p>
        </p:txBody>
      </p:sp>
      <p:sp>
        <p:nvSpPr>
          <p:cNvPr id="3" name="Plassholder for lysbildenummer 2">
            <a:extLst>
              <a:ext uri="{FF2B5EF4-FFF2-40B4-BE49-F238E27FC236}">
                <a16:creationId xmlns:a16="http://schemas.microsoft.com/office/drawing/2014/main" id="{9E194941-A9EE-364A-AB78-4E7FA53EF9FF}"/>
              </a:ext>
            </a:extLst>
          </p:cNvPr>
          <p:cNvSpPr>
            <a:spLocks noGrp="1"/>
          </p:cNvSpPr>
          <p:nvPr>
            <p:ph type="sldNum" sz="quarter" idx="12"/>
          </p:nvPr>
        </p:nvSpPr>
        <p:spPr/>
        <p:txBody>
          <a:bodyPr/>
          <a:lstStyle/>
          <a:p>
            <a:fld id="{4CA162D6-F00B-4378-A732-E7D904156DA2}" type="slidenum">
              <a:rPr lang="en-US" smtClean="0"/>
              <a:t>89</a:t>
            </a:fld>
            <a:endParaRPr lang="en-US"/>
          </a:p>
        </p:txBody>
      </p:sp>
      <p:sp>
        <p:nvSpPr>
          <p:cNvPr id="5" name="Tittel 4">
            <a:extLst>
              <a:ext uri="{FF2B5EF4-FFF2-40B4-BE49-F238E27FC236}">
                <a16:creationId xmlns:a16="http://schemas.microsoft.com/office/drawing/2014/main" id="{D63E8145-7188-6145-BA7D-2DB4E6E89C96}"/>
              </a:ext>
            </a:extLst>
          </p:cNvPr>
          <p:cNvSpPr>
            <a:spLocks noGrp="1"/>
          </p:cNvSpPr>
          <p:nvPr>
            <p:ph type="title"/>
          </p:nvPr>
        </p:nvSpPr>
        <p:spPr>
          <a:xfrm>
            <a:off x="1" y="801874"/>
            <a:ext cx="6572677" cy="1151618"/>
          </a:xfrm>
        </p:spPr>
        <p:txBody>
          <a:bodyPr/>
          <a:lstStyle/>
          <a:p>
            <a:r>
              <a:rPr lang="nb-NO"/>
              <a:t>Ved oppsigelse etter AML §15-1 møtet</a:t>
            </a:r>
          </a:p>
        </p:txBody>
      </p:sp>
      <p:sp>
        <p:nvSpPr>
          <p:cNvPr id="6" name="Plassholder for tekst 5">
            <a:extLst>
              <a:ext uri="{FF2B5EF4-FFF2-40B4-BE49-F238E27FC236}">
                <a16:creationId xmlns:a16="http://schemas.microsoft.com/office/drawing/2014/main" id="{F1434D6D-FA76-1A4D-B0FE-C180B778A05E}"/>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2962351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D89C6B-E365-4D5A-9C82-F2687C86F777}"/>
              </a:ext>
            </a:extLst>
          </p:cNvPr>
          <p:cNvSpPr>
            <a:spLocks noGrp="1"/>
          </p:cNvSpPr>
          <p:nvPr>
            <p:ph type="ctrTitle"/>
          </p:nvPr>
        </p:nvSpPr>
        <p:spPr>
          <a:xfrm>
            <a:off x="3660096" y="2864158"/>
            <a:ext cx="7858614" cy="1758204"/>
          </a:xfrm>
        </p:spPr>
        <p:txBody>
          <a:bodyPr/>
          <a:lstStyle/>
          <a:p>
            <a:r>
              <a:rPr lang="en-US" err="1"/>
              <a:t>Rollen</a:t>
            </a:r>
            <a:r>
              <a:rPr lang="en-US"/>
              <a:t> </a:t>
            </a:r>
            <a:r>
              <a:rPr lang="en-US" err="1"/>
              <a:t>som</a:t>
            </a:r>
            <a:r>
              <a:rPr lang="en-US"/>
              <a:t> </a:t>
            </a:r>
            <a:r>
              <a:rPr lang="en-US" err="1"/>
              <a:t>bedriftstillitsvalgt</a:t>
            </a:r>
            <a:endParaRPr lang="en-US"/>
          </a:p>
        </p:txBody>
      </p:sp>
      <p:sp>
        <p:nvSpPr>
          <p:cNvPr id="3" name="Undertittel 2">
            <a:extLst>
              <a:ext uri="{FF2B5EF4-FFF2-40B4-BE49-F238E27FC236}">
                <a16:creationId xmlns:a16="http://schemas.microsoft.com/office/drawing/2014/main" id="{5A0CA3D1-2D9E-4ED1-941F-0E14C8FEF065}"/>
              </a:ext>
            </a:extLst>
          </p:cNvPr>
          <p:cNvSpPr>
            <a:spLocks noGrp="1"/>
          </p:cNvSpPr>
          <p:nvPr>
            <p:ph type="subTitle" idx="1"/>
          </p:nvPr>
        </p:nvSpPr>
        <p:spPr>
          <a:xfrm>
            <a:off x="4106041" y="3561676"/>
            <a:ext cx="7000830" cy="307777"/>
          </a:xfrm>
        </p:spPr>
        <p:txBody>
          <a:bodyPr/>
          <a:lstStyle/>
          <a:p>
            <a:r>
              <a:rPr lang="en-US" sz="2000"/>
              <a:t>GRUNNOPPLÆRING MODUL 1 NETTBASERT</a:t>
            </a:r>
          </a:p>
        </p:txBody>
      </p:sp>
      <p:sp>
        <p:nvSpPr>
          <p:cNvPr id="4" name="Plassholder for lysbildenummer 3">
            <a:extLst>
              <a:ext uri="{FF2B5EF4-FFF2-40B4-BE49-F238E27FC236}">
                <a16:creationId xmlns:a16="http://schemas.microsoft.com/office/drawing/2014/main" id="{9268DD8E-AA24-FE48-BD70-84F795C4F674}"/>
              </a:ext>
            </a:extLst>
          </p:cNvPr>
          <p:cNvSpPr>
            <a:spLocks noGrp="1"/>
          </p:cNvSpPr>
          <p:nvPr>
            <p:ph type="sldNum" sz="quarter" idx="12"/>
          </p:nvPr>
        </p:nvSpPr>
        <p:spPr/>
        <p:txBody>
          <a:bodyPr/>
          <a:lstStyle/>
          <a:p>
            <a:fld id="{4CA162D6-F00B-4378-A732-E7D904156DA2}" type="slidenum">
              <a:rPr lang="en-US" smtClean="0"/>
              <a:pPr/>
              <a:t>9</a:t>
            </a:fld>
            <a:endParaRPr lang="en-US"/>
          </a:p>
        </p:txBody>
      </p:sp>
    </p:spTree>
    <p:extLst>
      <p:ext uri="{BB962C8B-B14F-4D97-AF65-F5344CB8AC3E}">
        <p14:creationId xmlns:p14="http://schemas.microsoft.com/office/powerpoint/2010/main" val="864459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31DE-9F62-0D40-8636-B271FD893364}"/>
              </a:ext>
            </a:extLst>
          </p:cNvPr>
          <p:cNvSpPr>
            <a:spLocks noGrp="1"/>
          </p:cNvSpPr>
          <p:nvPr>
            <p:ph type="title"/>
          </p:nvPr>
        </p:nvSpPr>
        <p:spPr>
          <a:xfrm>
            <a:off x="0" y="801874"/>
            <a:ext cx="11522765" cy="977857"/>
          </a:xfrm>
        </p:spPr>
        <p:txBody>
          <a:bodyPr/>
          <a:lstStyle/>
          <a:p>
            <a:r>
              <a:rPr lang="nb-NO"/>
              <a:t>Gruppeoppgave D</a:t>
            </a:r>
            <a:br>
              <a:rPr lang="nb-NO"/>
            </a:br>
            <a:r>
              <a:rPr lang="nb-NO" sz="2400"/>
              <a:t>- tanker, erfaringer og utfordringer rundt drøftinger iht. </a:t>
            </a:r>
            <a:r>
              <a:rPr lang="nb-NO" sz="2400" err="1"/>
              <a:t>aml</a:t>
            </a:r>
            <a:r>
              <a:rPr lang="nb-NO" sz="2400"/>
              <a:t> § 15-1</a:t>
            </a:r>
          </a:p>
        </p:txBody>
      </p:sp>
      <p:sp>
        <p:nvSpPr>
          <p:cNvPr id="3" name="Plassholder for innhold 2">
            <a:extLst>
              <a:ext uri="{FF2B5EF4-FFF2-40B4-BE49-F238E27FC236}">
                <a16:creationId xmlns:a16="http://schemas.microsoft.com/office/drawing/2014/main" id="{152067D6-A78C-7544-A2C2-7F68AF664E72}"/>
              </a:ext>
            </a:extLst>
          </p:cNvPr>
          <p:cNvSpPr>
            <a:spLocks noGrp="1"/>
          </p:cNvSpPr>
          <p:nvPr>
            <p:ph idx="1"/>
          </p:nvPr>
        </p:nvSpPr>
        <p:spPr>
          <a:xfrm>
            <a:off x="1134215" y="2201131"/>
            <a:ext cx="4998227" cy="3513869"/>
          </a:xfrm>
          <a:ln>
            <a:solidFill>
              <a:schemeClr val="bg2"/>
            </a:solidFill>
          </a:ln>
        </p:spPr>
        <p:txBody>
          <a:bodyPr>
            <a:noAutofit/>
          </a:bodyPr>
          <a:lstStyle/>
          <a:p>
            <a:pPr indent="-358775">
              <a:spcAft>
                <a:spcPts val="300"/>
              </a:spcAft>
            </a:pPr>
            <a:r>
              <a:rPr lang="nb-NO" sz="1800">
                <a:ea typeface="+mn-lt"/>
                <a:cs typeface="+mn-lt"/>
              </a:rPr>
              <a:t>Har noen i gruppen erfaring fra slike møter som tillitsvalgt eller rådgiver for en ansatt? Hvordan opplevde de i så fall dette:</a:t>
            </a:r>
          </a:p>
          <a:p>
            <a:pPr marL="660400" lvl="1" indent="-177800">
              <a:buFont typeface="Arial" panose="020B0604020202020204" pitchFamily="34" charset="0"/>
              <a:buChar char="•"/>
            </a:pPr>
            <a:r>
              <a:rPr lang="nb-NO" sz="1800">
                <a:ea typeface="+mn-lt"/>
                <a:cs typeface="+mn-lt"/>
              </a:rPr>
              <a:t>Hva opplevdes som OK og hva føltes eventuelt som utfordrende? </a:t>
            </a:r>
          </a:p>
          <a:p>
            <a:pPr marL="660400" lvl="1" indent="-177800">
              <a:buFont typeface="Arial" panose="020B0604020202020204" pitchFamily="34" charset="0"/>
              <a:buChar char="•"/>
            </a:pPr>
            <a:r>
              <a:rPr lang="nb-NO" sz="1800">
                <a:ea typeface="+mn-lt"/>
                <a:cs typeface="+mn-lt"/>
              </a:rPr>
              <a:t>Var det noe som kunne vært gjort annerledes?</a:t>
            </a:r>
            <a:endParaRPr lang="nb-NO" sz="1800">
              <a:cs typeface="Arial"/>
            </a:endParaRPr>
          </a:p>
          <a:p>
            <a:pPr marL="660400" lvl="1" indent="-177800">
              <a:buFont typeface="Arial" panose="020B0604020202020204" pitchFamily="34" charset="0"/>
              <a:buChar char="•"/>
            </a:pPr>
            <a:r>
              <a:rPr lang="nb-NO" sz="1800">
                <a:ea typeface="+mn-lt"/>
                <a:cs typeface="+mn-lt"/>
              </a:rPr>
              <a:t>Fikk man utarbeidet protokoll der også den ansatte fikk med sine innspill?</a:t>
            </a:r>
          </a:p>
          <a:p>
            <a:pPr marL="660400" lvl="1" indent="-177800">
              <a:buFont typeface="Arial" panose="020B0604020202020204" pitchFamily="34" charset="0"/>
              <a:buChar char="•"/>
            </a:pPr>
            <a:r>
              <a:rPr lang="nb-NO" sz="1800">
                <a:ea typeface="+mn-lt"/>
                <a:cs typeface="+mn-lt"/>
              </a:rPr>
              <a:t>Etc... bra med best mulig erfaringsutveksling i gruppen</a:t>
            </a:r>
            <a:endParaRPr lang="nb-NO" sz="1800"/>
          </a:p>
        </p:txBody>
      </p:sp>
      <p:sp>
        <p:nvSpPr>
          <p:cNvPr id="4" name="Plassholder for lysbildenummer 3">
            <a:extLst>
              <a:ext uri="{FF2B5EF4-FFF2-40B4-BE49-F238E27FC236}">
                <a16:creationId xmlns:a16="http://schemas.microsoft.com/office/drawing/2014/main" id="{C12E4AC1-BF4D-D74A-9495-D8CBC7034AD3}"/>
              </a:ext>
            </a:extLst>
          </p:cNvPr>
          <p:cNvSpPr>
            <a:spLocks noGrp="1"/>
          </p:cNvSpPr>
          <p:nvPr>
            <p:ph type="sldNum" sz="quarter" idx="16"/>
          </p:nvPr>
        </p:nvSpPr>
        <p:spPr/>
        <p:txBody>
          <a:bodyPr/>
          <a:lstStyle/>
          <a:p>
            <a:fld id="{4CA162D6-F00B-4378-A732-E7D904156DA2}" type="slidenum">
              <a:rPr lang="en-US" smtClean="0"/>
              <a:pPr/>
              <a:t>90</a:t>
            </a:fld>
            <a:endParaRPr lang="en-US"/>
          </a:p>
        </p:txBody>
      </p:sp>
      <p:sp>
        <p:nvSpPr>
          <p:cNvPr id="5" name="Plassholder for innhold 2">
            <a:extLst>
              <a:ext uri="{FF2B5EF4-FFF2-40B4-BE49-F238E27FC236}">
                <a16:creationId xmlns:a16="http://schemas.microsoft.com/office/drawing/2014/main" id="{165FB121-F84B-9243-B3EC-356F0D6342B9}"/>
              </a:ext>
            </a:extLst>
          </p:cNvPr>
          <p:cNvSpPr txBox="1">
            <a:spLocks/>
          </p:cNvSpPr>
          <p:nvPr/>
        </p:nvSpPr>
        <p:spPr>
          <a:xfrm>
            <a:off x="6520070" y="2201131"/>
            <a:ext cx="5002695" cy="3513869"/>
          </a:xfrm>
          <a:prstGeom prst="rect">
            <a:avLst/>
          </a:prstGeom>
          <a:ln>
            <a:solidFill>
              <a:schemeClr val="bg2"/>
            </a:solidFill>
          </a:ln>
        </p:spPr>
        <p:txBody>
          <a:bodyPr vert="horz" lIns="0" tIns="0" rIns="0" bIns="0" rtlCol="0">
            <a:normAutofit/>
          </a:bodyPr>
          <a:lstStyle>
            <a:lvl1pPr marL="457200" indent="-457200" algn="l" defTabSz="914355" rtl="0" eaLnBrk="1" latinLnBrk="0" hangingPunct="1">
              <a:lnSpc>
                <a:spcPct val="100000"/>
              </a:lnSpc>
              <a:spcBef>
                <a:spcPts val="0"/>
              </a:spcBef>
              <a:spcAft>
                <a:spcPts val="700"/>
              </a:spcAft>
              <a:buClr>
                <a:schemeClr val="tx2"/>
              </a:buClr>
              <a:buFont typeface="+mj-lt"/>
              <a:buAutoNum type="arabicPeriod"/>
              <a:defRPr sz="2400" kern="1200">
                <a:solidFill>
                  <a:schemeClr val="tx1"/>
                </a:solidFill>
                <a:latin typeface="+mn-lt"/>
                <a:ea typeface="+mn-ea"/>
                <a:cs typeface="+mn-cs"/>
              </a:defRPr>
            </a:lvl1pPr>
            <a:lvl2pPr marL="864000" indent="-180000"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2pPr>
            <a:lvl3pPr marL="1314450" indent="-179388"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4pPr>
            <a:lvl5pPr marL="2057297" indent="-228589" algn="l" defTabSz="914355" rtl="0" eaLnBrk="1" latinLnBrk="0" hangingPunct="1">
              <a:lnSpc>
                <a:spcPct val="100000"/>
              </a:lnSpc>
              <a:spcBef>
                <a:spcPts val="0"/>
              </a:spcBef>
              <a:spcAft>
                <a:spcPts val="700"/>
              </a:spcAft>
              <a:buClr>
                <a:schemeClr val="tx2"/>
              </a:buClr>
              <a:buFont typeface="Arial" panose="020B0604020202020204" pitchFamily="34" charset="0"/>
              <a:buChar char="-"/>
              <a:defRPr sz="24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3700" indent="-304800">
              <a:buNone/>
            </a:pPr>
            <a:r>
              <a:rPr lang="nb-NO" sz="1800">
                <a:solidFill>
                  <a:schemeClr val="tx2"/>
                </a:solidFill>
              </a:rPr>
              <a:t>2.	</a:t>
            </a:r>
            <a:r>
              <a:rPr lang="nb-NO" sz="1800">
                <a:ea typeface="+mn-lt"/>
                <a:cs typeface="+mn-lt"/>
              </a:rPr>
              <a:t>Hva tenker gruppen er tillitsvalgtes viktigste rolle i et slikt møte, og hvordan kan dere få oppfylt dette på best mulig måte?</a:t>
            </a:r>
            <a:endParaRPr lang="nb-NO" sz="1800">
              <a:solidFill>
                <a:schemeClr val="tx2"/>
              </a:solidFill>
              <a:ea typeface="+mn-lt"/>
              <a:cs typeface="+mn-lt"/>
            </a:endParaRPr>
          </a:p>
          <a:p>
            <a:pPr marL="393700" indent="-304800">
              <a:buNone/>
            </a:pPr>
            <a:r>
              <a:rPr lang="nb-NO" sz="1800">
                <a:solidFill>
                  <a:schemeClr val="tx2"/>
                </a:solidFill>
                <a:ea typeface="+mn-lt"/>
                <a:cs typeface="+mn-lt"/>
              </a:rPr>
              <a:t>3.	</a:t>
            </a:r>
            <a:r>
              <a:rPr lang="nb-NO" sz="1800">
                <a:ea typeface="+mn-lt"/>
                <a:cs typeface="+mn-lt"/>
              </a:rPr>
              <a:t>Hva bør du gjøre dersom du er mer enig med ledelsen enn ditt medlem?</a:t>
            </a:r>
          </a:p>
          <a:p>
            <a:pPr marL="393700" indent="-304800">
              <a:buNone/>
            </a:pPr>
            <a:r>
              <a:rPr lang="nb-NO" sz="1800">
                <a:solidFill>
                  <a:schemeClr val="tx2"/>
                </a:solidFill>
                <a:ea typeface="+mn-lt"/>
                <a:cs typeface="+mn-lt"/>
              </a:rPr>
              <a:t>4.	</a:t>
            </a:r>
            <a:r>
              <a:rPr lang="nb-NO" sz="1800">
                <a:ea typeface="+mn-lt"/>
                <a:cs typeface="+mn-lt"/>
              </a:rPr>
              <a:t>Dersom det ikke blir skrevet noe protokoll, hva gjør dere da?</a:t>
            </a:r>
          </a:p>
          <a:p>
            <a:pPr marL="393700" indent="-304800">
              <a:buNone/>
            </a:pPr>
            <a:r>
              <a:rPr lang="nb-NO" sz="1800">
                <a:solidFill>
                  <a:schemeClr val="tx2"/>
                </a:solidFill>
                <a:ea typeface="+mn-lt"/>
                <a:cs typeface="+mn-lt"/>
              </a:rPr>
              <a:t>5.</a:t>
            </a:r>
            <a:r>
              <a:rPr lang="nb-NO" sz="1800">
                <a:ea typeface="+mn-lt"/>
                <a:cs typeface="+mn-lt"/>
              </a:rPr>
              <a:t>	Dersom dere og/eller medlemmet er uenige med bedriften om teksten i protokollen, hva skal dere gjøre?</a:t>
            </a:r>
          </a:p>
          <a:p>
            <a:pPr marL="393700" indent="-304800">
              <a:buNone/>
            </a:pPr>
            <a:r>
              <a:rPr lang="nb-NO" sz="1800">
                <a:solidFill>
                  <a:schemeClr val="tx2"/>
                </a:solidFill>
                <a:ea typeface="+mn-lt"/>
                <a:cs typeface="+mn-lt"/>
              </a:rPr>
              <a:t>6.</a:t>
            </a:r>
            <a:r>
              <a:rPr lang="nb-NO" sz="1800">
                <a:ea typeface="+mn-lt"/>
                <a:cs typeface="+mn-lt"/>
              </a:rPr>
              <a:t>	Andre synspunkter og erfaringer?</a:t>
            </a:r>
          </a:p>
        </p:txBody>
      </p:sp>
    </p:spTree>
    <p:extLst>
      <p:ext uri="{BB962C8B-B14F-4D97-AF65-F5344CB8AC3E}">
        <p14:creationId xmlns:p14="http://schemas.microsoft.com/office/powerpoint/2010/main" val="37159479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497CA90F-F665-F34B-80C7-8512A2F9432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734" r="4734"/>
          <a:stretch>
            <a:fillRect/>
          </a:stretch>
        </p:blipFill>
        <p:spPr/>
      </p:pic>
      <p:sp>
        <p:nvSpPr>
          <p:cNvPr id="2" name="Tittel 1">
            <a:extLst>
              <a:ext uri="{FF2B5EF4-FFF2-40B4-BE49-F238E27FC236}">
                <a16:creationId xmlns:a16="http://schemas.microsoft.com/office/drawing/2014/main" id="{0660C4A7-18F1-1A4D-B6CC-944A90C2B9D0}"/>
              </a:ext>
            </a:extLst>
          </p:cNvPr>
          <p:cNvSpPr>
            <a:spLocks noGrp="1"/>
          </p:cNvSpPr>
          <p:nvPr>
            <p:ph type="title"/>
          </p:nvPr>
        </p:nvSpPr>
        <p:spPr>
          <a:xfrm>
            <a:off x="0" y="1987449"/>
            <a:ext cx="5583935" cy="2116388"/>
          </a:xfrm>
        </p:spPr>
        <p:txBody>
          <a:bodyPr/>
          <a:lstStyle/>
          <a:p>
            <a:r>
              <a:rPr lang="nb-NO" dirty="0"/>
              <a:t>Rettstvist versus interessetvist</a:t>
            </a:r>
          </a:p>
        </p:txBody>
      </p:sp>
      <p:sp>
        <p:nvSpPr>
          <p:cNvPr id="3" name="Plassholder for tekst 2">
            <a:extLst>
              <a:ext uri="{FF2B5EF4-FFF2-40B4-BE49-F238E27FC236}">
                <a16:creationId xmlns:a16="http://schemas.microsoft.com/office/drawing/2014/main" id="{88E19F89-58C9-9949-AC2D-17AFA9451686}"/>
              </a:ext>
            </a:extLst>
          </p:cNvPr>
          <p:cNvSpPr>
            <a:spLocks noGrp="1"/>
          </p:cNvSpPr>
          <p:nvPr>
            <p:ph type="body" idx="1"/>
          </p:nvPr>
        </p:nvSpPr>
        <p:spPr/>
        <p:txBody>
          <a:bodyPr/>
          <a:lstStyle/>
          <a:p>
            <a:r>
              <a:rPr lang="nb-NO" dirty="0"/>
              <a:t>Tema 2</a:t>
            </a:r>
          </a:p>
        </p:txBody>
      </p:sp>
      <p:sp>
        <p:nvSpPr>
          <p:cNvPr id="5" name="Plassholder for lysbildenummer 4">
            <a:extLst>
              <a:ext uri="{FF2B5EF4-FFF2-40B4-BE49-F238E27FC236}">
                <a16:creationId xmlns:a16="http://schemas.microsoft.com/office/drawing/2014/main" id="{3DC31BD3-6F82-4947-A77F-20B55052B0F4}"/>
              </a:ext>
            </a:extLst>
          </p:cNvPr>
          <p:cNvSpPr>
            <a:spLocks noGrp="1"/>
          </p:cNvSpPr>
          <p:nvPr>
            <p:ph type="sldNum" sz="quarter" idx="4"/>
          </p:nvPr>
        </p:nvSpPr>
        <p:spPr/>
        <p:txBody>
          <a:bodyPr/>
          <a:lstStyle/>
          <a:p>
            <a:fld id="{4CA162D6-F00B-4378-A732-E7D904156DA2}" type="slidenum">
              <a:rPr lang="en-US" dirty="0" smtClean="0"/>
              <a:pPr/>
              <a:t>91</a:t>
            </a:fld>
            <a:endParaRPr lang="en-US" dirty="0"/>
          </a:p>
        </p:txBody>
      </p:sp>
      <p:sp>
        <p:nvSpPr>
          <p:cNvPr id="6" name="Plassholder for tekst 5">
            <a:extLst>
              <a:ext uri="{FF2B5EF4-FFF2-40B4-BE49-F238E27FC236}">
                <a16:creationId xmlns:a16="http://schemas.microsoft.com/office/drawing/2014/main" id="{43554ED5-D9F4-CF40-BB41-0CE468E00D6C}"/>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19197357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C2187D1-047A-FA4D-84D9-3129CB3D4E9A}"/>
              </a:ext>
            </a:extLst>
          </p:cNvPr>
          <p:cNvSpPr>
            <a:spLocks noGrp="1"/>
          </p:cNvSpPr>
          <p:nvPr>
            <p:ph type="title"/>
          </p:nvPr>
        </p:nvSpPr>
        <p:spPr/>
        <p:txBody>
          <a:bodyPr/>
          <a:lstStyle/>
          <a:p>
            <a:r>
              <a:rPr lang="nb-NO" dirty="0"/>
              <a:t>Rettstvist versus interessetvist</a:t>
            </a:r>
          </a:p>
        </p:txBody>
      </p:sp>
      <p:sp>
        <p:nvSpPr>
          <p:cNvPr id="4" name="Plassholder for lysbildenummer 3">
            <a:extLst>
              <a:ext uri="{FF2B5EF4-FFF2-40B4-BE49-F238E27FC236}">
                <a16:creationId xmlns:a16="http://schemas.microsoft.com/office/drawing/2014/main" id="{36FE8138-6FC3-8A4D-989C-BFBAC9C490A0}"/>
              </a:ext>
            </a:extLst>
          </p:cNvPr>
          <p:cNvSpPr>
            <a:spLocks noGrp="1"/>
          </p:cNvSpPr>
          <p:nvPr>
            <p:ph type="sldNum" sz="quarter" idx="4"/>
          </p:nvPr>
        </p:nvSpPr>
        <p:spPr/>
        <p:txBody>
          <a:bodyPr/>
          <a:lstStyle/>
          <a:p>
            <a:fld id="{4CA162D6-F00B-4378-A732-E7D904156DA2}" type="slidenum">
              <a:rPr lang="en-US" dirty="0" smtClean="0"/>
              <a:pPr/>
              <a:t>92</a:t>
            </a:fld>
            <a:endParaRPr lang="en-US" dirty="0"/>
          </a:p>
        </p:txBody>
      </p:sp>
      <p:grpSp>
        <p:nvGrpSpPr>
          <p:cNvPr id="29" name="Gruppe 28">
            <a:extLst>
              <a:ext uri="{FF2B5EF4-FFF2-40B4-BE49-F238E27FC236}">
                <a16:creationId xmlns:a16="http://schemas.microsoft.com/office/drawing/2014/main" id="{F23A1649-956F-7948-95E5-9AF02700B971}"/>
              </a:ext>
            </a:extLst>
          </p:cNvPr>
          <p:cNvGrpSpPr/>
          <p:nvPr/>
        </p:nvGrpSpPr>
        <p:grpSpPr>
          <a:xfrm>
            <a:off x="1134215" y="1914525"/>
            <a:ext cx="4312428" cy="987701"/>
            <a:chOff x="1134215" y="1914525"/>
            <a:chExt cx="4312428" cy="987701"/>
          </a:xfrm>
        </p:grpSpPr>
        <p:sp>
          <p:nvSpPr>
            <p:cNvPr id="5" name="Rektangel 4">
              <a:extLst>
                <a:ext uri="{FF2B5EF4-FFF2-40B4-BE49-F238E27FC236}">
                  <a16:creationId xmlns:a16="http://schemas.microsoft.com/office/drawing/2014/main" id="{0BB9CCF8-AAE3-D447-93AE-6DEF2E84D8D2}"/>
                </a:ext>
              </a:extLst>
            </p:cNvPr>
            <p:cNvSpPr/>
            <p:nvPr/>
          </p:nvSpPr>
          <p:spPr>
            <a:xfrm>
              <a:off x="1134215" y="1914525"/>
              <a:ext cx="4312428" cy="9877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06450">
                <a:spcAft>
                  <a:spcPts val="600"/>
                </a:spcAft>
              </a:pPr>
              <a:r>
                <a:rPr lang="nb-NO" sz="2800" b="1" dirty="0"/>
                <a:t>Rettstvist</a:t>
              </a:r>
            </a:p>
            <a:p>
              <a:pPr marL="806450">
                <a:spcAft>
                  <a:spcPts val="600"/>
                </a:spcAft>
              </a:pPr>
              <a:r>
                <a:rPr lang="nb-NO" sz="2400" dirty="0"/>
                <a:t>Hva som ER rett</a:t>
              </a:r>
            </a:p>
          </p:txBody>
        </p:sp>
        <p:pic>
          <p:nvPicPr>
            <p:cNvPr id="9" name="Bilde 8">
              <a:extLst>
                <a:ext uri="{FF2B5EF4-FFF2-40B4-BE49-F238E27FC236}">
                  <a16:creationId xmlns:a16="http://schemas.microsoft.com/office/drawing/2014/main" id="{59F888D2-FC3A-7A46-AACA-ED17FE174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5506" y="2063611"/>
              <a:ext cx="320624" cy="685800"/>
            </a:xfrm>
            <a:prstGeom prst="rect">
              <a:avLst/>
            </a:prstGeom>
          </p:spPr>
        </p:pic>
      </p:grpSp>
      <p:grpSp>
        <p:nvGrpSpPr>
          <p:cNvPr id="28" name="Gruppe 27">
            <a:extLst>
              <a:ext uri="{FF2B5EF4-FFF2-40B4-BE49-F238E27FC236}">
                <a16:creationId xmlns:a16="http://schemas.microsoft.com/office/drawing/2014/main" id="{82C7831E-824E-FC43-A561-9304285C96A8}"/>
              </a:ext>
            </a:extLst>
          </p:cNvPr>
          <p:cNvGrpSpPr/>
          <p:nvPr/>
        </p:nvGrpSpPr>
        <p:grpSpPr>
          <a:xfrm>
            <a:off x="6375450" y="1914525"/>
            <a:ext cx="4312428" cy="987701"/>
            <a:chOff x="6375450" y="1914525"/>
            <a:chExt cx="4312428" cy="987701"/>
          </a:xfrm>
        </p:grpSpPr>
        <p:sp>
          <p:nvSpPr>
            <p:cNvPr id="10" name="Rektangel 9">
              <a:extLst>
                <a:ext uri="{FF2B5EF4-FFF2-40B4-BE49-F238E27FC236}">
                  <a16:creationId xmlns:a16="http://schemas.microsoft.com/office/drawing/2014/main" id="{B2D11445-3612-5F4C-A08B-70A9DB25B3B9}"/>
                </a:ext>
              </a:extLst>
            </p:cNvPr>
            <p:cNvSpPr/>
            <p:nvPr/>
          </p:nvSpPr>
          <p:spPr>
            <a:xfrm>
              <a:off x="6375450" y="1914525"/>
              <a:ext cx="4312428" cy="987701"/>
            </a:xfrm>
            <a:prstGeom prst="rect">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6138">
                <a:spcAft>
                  <a:spcPts val="600"/>
                </a:spcAft>
              </a:pPr>
              <a:r>
                <a:rPr lang="nb-NO" sz="2800" b="1" dirty="0"/>
                <a:t>Interessetvist</a:t>
              </a:r>
            </a:p>
            <a:p>
              <a:pPr marL="846138">
                <a:spcAft>
                  <a:spcPts val="600"/>
                </a:spcAft>
              </a:pPr>
              <a:r>
                <a:rPr lang="nb-NO" sz="2400" dirty="0"/>
                <a:t>Hva som KAN BLI rett</a:t>
              </a:r>
            </a:p>
          </p:txBody>
        </p:sp>
        <p:pic>
          <p:nvPicPr>
            <p:cNvPr id="13" name="Bilde 12">
              <a:extLst>
                <a:ext uri="{FF2B5EF4-FFF2-40B4-BE49-F238E27FC236}">
                  <a16:creationId xmlns:a16="http://schemas.microsoft.com/office/drawing/2014/main" id="{097F90D7-8B2D-C94B-B765-93BD362239B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556863" y="2063611"/>
              <a:ext cx="504000" cy="685800"/>
            </a:xfrm>
            <a:prstGeom prst="rect">
              <a:avLst/>
            </a:prstGeom>
          </p:spPr>
        </p:pic>
      </p:grpSp>
      <p:grpSp>
        <p:nvGrpSpPr>
          <p:cNvPr id="30" name="Gruppe 29">
            <a:extLst>
              <a:ext uri="{FF2B5EF4-FFF2-40B4-BE49-F238E27FC236}">
                <a16:creationId xmlns:a16="http://schemas.microsoft.com/office/drawing/2014/main" id="{E36FCC3C-155A-9440-9D5A-2D2AC4EF3EA4}"/>
              </a:ext>
            </a:extLst>
          </p:cNvPr>
          <p:cNvGrpSpPr/>
          <p:nvPr/>
        </p:nvGrpSpPr>
        <p:grpSpPr>
          <a:xfrm>
            <a:off x="1134215" y="2981738"/>
            <a:ext cx="4312428" cy="1421297"/>
            <a:chOff x="1134215" y="2981738"/>
            <a:chExt cx="4312428" cy="1421297"/>
          </a:xfrm>
        </p:grpSpPr>
        <p:sp>
          <p:nvSpPr>
            <p:cNvPr id="16" name="Trekant 15">
              <a:extLst>
                <a:ext uri="{FF2B5EF4-FFF2-40B4-BE49-F238E27FC236}">
                  <a16:creationId xmlns:a16="http://schemas.microsoft.com/office/drawing/2014/main" id="{5A726E15-3E58-4847-80AF-860C2E77BB09}"/>
                </a:ext>
              </a:extLst>
            </p:cNvPr>
            <p:cNvSpPr/>
            <p:nvPr/>
          </p:nvSpPr>
          <p:spPr>
            <a:xfrm flipV="1">
              <a:off x="3081707" y="2981738"/>
              <a:ext cx="417443" cy="149087"/>
            </a:xfrm>
            <a:prstGeom prst="triangl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a:extLst>
                <a:ext uri="{FF2B5EF4-FFF2-40B4-BE49-F238E27FC236}">
                  <a16:creationId xmlns:a16="http://schemas.microsoft.com/office/drawing/2014/main" id="{D5F29A01-B44A-6F4D-B914-82F2E78F39B7}"/>
                </a:ext>
              </a:extLst>
            </p:cNvPr>
            <p:cNvSpPr/>
            <p:nvPr/>
          </p:nvSpPr>
          <p:spPr>
            <a:xfrm>
              <a:off x="1134215" y="3210337"/>
              <a:ext cx="4312428" cy="1192698"/>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 algn="ctr">
                <a:spcAft>
                  <a:spcPts val="600"/>
                </a:spcAft>
              </a:pPr>
              <a:r>
                <a:rPr lang="nb-NO" sz="2200" dirty="0">
                  <a:solidFill>
                    <a:schemeClr val="tx1"/>
                  </a:solidFill>
                </a:rPr>
                <a:t>Etter uenighetsprotokoll: Sendes forbundet for videre behandling mellom FLT og landsforening</a:t>
              </a:r>
            </a:p>
          </p:txBody>
        </p:sp>
      </p:grpSp>
      <p:grpSp>
        <p:nvGrpSpPr>
          <p:cNvPr id="33" name="Gruppe 32">
            <a:extLst>
              <a:ext uri="{FF2B5EF4-FFF2-40B4-BE49-F238E27FC236}">
                <a16:creationId xmlns:a16="http://schemas.microsoft.com/office/drawing/2014/main" id="{7EA04C64-08D3-0B4F-BF35-E2A95AC6994D}"/>
              </a:ext>
            </a:extLst>
          </p:cNvPr>
          <p:cNvGrpSpPr/>
          <p:nvPr/>
        </p:nvGrpSpPr>
        <p:grpSpPr>
          <a:xfrm>
            <a:off x="6375450" y="2981738"/>
            <a:ext cx="4312428" cy="1421297"/>
            <a:chOff x="6375450" y="2981738"/>
            <a:chExt cx="4312428" cy="1421297"/>
          </a:xfrm>
        </p:grpSpPr>
        <p:sp>
          <p:nvSpPr>
            <p:cNvPr id="18" name="Trekant 17">
              <a:extLst>
                <a:ext uri="{FF2B5EF4-FFF2-40B4-BE49-F238E27FC236}">
                  <a16:creationId xmlns:a16="http://schemas.microsoft.com/office/drawing/2014/main" id="{6EB6D3C0-7F88-AB4A-BDA3-24867851E2B4}"/>
                </a:ext>
              </a:extLst>
            </p:cNvPr>
            <p:cNvSpPr/>
            <p:nvPr/>
          </p:nvSpPr>
          <p:spPr>
            <a:xfrm flipV="1">
              <a:off x="8322942" y="2981738"/>
              <a:ext cx="417443" cy="149087"/>
            </a:xfrm>
            <a:prstGeom prst="triangl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1A1271D7-9B3B-C84A-8232-9F379B87D39B}"/>
                </a:ext>
              </a:extLst>
            </p:cNvPr>
            <p:cNvSpPr/>
            <p:nvPr/>
          </p:nvSpPr>
          <p:spPr>
            <a:xfrm>
              <a:off x="6375450" y="3210337"/>
              <a:ext cx="4312428" cy="1192698"/>
            </a:xfrm>
            <a:prstGeom prst="rect">
              <a:avLst/>
            </a:prstGeom>
            <a:solidFill>
              <a:schemeClr val="accent1">
                <a:lumMod val="10000"/>
                <a:lumOff val="90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 algn="ctr">
                <a:spcAft>
                  <a:spcPts val="600"/>
                </a:spcAft>
              </a:pPr>
              <a:r>
                <a:rPr lang="nb-NO" sz="2200" dirty="0">
                  <a:solidFill>
                    <a:schemeClr val="tx1"/>
                  </a:solidFill>
                </a:rPr>
                <a:t>Må løses lokalt</a:t>
              </a:r>
            </a:p>
          </p:txBody>
        </p:sp>
      </p:grpSp>
      <p:grpSp>
        <p:nvGrpSpPr>
          <p:cNvPr id="31" name="Gruppe 30">
            <a:extLst>
              <a:ext uri="{FF2B5EF4-FFF2-40B4-BE49-F238E27FC236}">
                <a16:creationId xmlns:a16="http://schemas.microsoft.com/office/drawing/2014/main" id="{8C59A0D0-6826-0D4A-8A57-D01E156C78B8}"/>
              </a:ext>
            </a:extLst>
          </p:cNvPr>
          <p:cNvGrpSpPr/>
          <p:nvPr/>
        </p:nvGrpSpPr>
        <p:grpSpPr>
          <a:xfrm>
            <a:off x="1134215" y="4482547"/>
            <a:ext cx="4312428" cy="1421297"/>
            <a:chOff x="1134215" y="4482547"/>
            <a:chExt cx="4312428" cy="1421297"/>
          </a:xfrm>
        </p:grpSpPr>
        <p:sp>
          <p:nvSpPr>
            <p:cNvPr id="20" name="Trekant 19">
              <a:extLst>
                <a:ext uri="{FF2B5EF4-FFF2-40B4-BE49-F238E27FC236}">
                  <a16:creationId xmlns:a16="http://schemas.microsoft.com/office/drawing/2014/main" id="{0F49F57C-03E7-FA45-A8BB-4A46F7B00279}"/>
                </a:ext>
              </a:extLst>
            </p:cNvPr>
            <p:cNvSpPr/>
            <p:nvPr/>
          </p:nvSpPr>
          <p:spPr>
            <a:xfrm flipV="1">
              <a:off x="3081707" y="4482547"/>
              <a:ext cx="417443" cy="149087"/>
            </a:xfrm>
            <a:prstGeom prst="triangl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ADDE381F-636C-A046-9467-19060A910C16}"/>
                </a:ext>
              </a:extLst>
            </p:cNvPr>
            <p:cNvSpPr/>
            <p:nvPr/>
          </p:nvSpPr>
          <p:spPr>
            <a:xfrm>
              <a:off x="1134215" y="4711146"/>
              <a:ext cx="4312428" cy="1192698"/>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 algn="ctr">
                <a:spcAft>
                  <a:spcPts val="600"/>
                </a:spcAft>
              </a:pPr>
              <a:r>
                <a:rPr lang="nb-NO" sz="2200" dirty="0">
                  <a:solidFill>
                    <a:schemeClr val="tx1"/>
                  </a:solidFill>
                </a:rPr>
                <a:t>Tvisten kan om nødvendig føres inn for retten</a:t>
              </a:r>
            </a:p>
          </p:txBody>
        </p:sp>
      </p:grpSp>
      <p:grpSp>
        <p:nvGrpSpPr>
          <p:cNvPr id="32" name="Gruppe 31">
            <a:extLst>
              <a:ext uri="{FF2B5EF4-FFF2-40B4-BE49-F238E27FC236}">
                <a16:creationId xmlns:a16="http://schemas.microsoft.com/office/drawing/2014/main" id="{FA7EE1E7-268B-9B42-B410-17A07DA6D4B7}"/>
              </a:ext>
            </a:extLst>
          </p:cNvPr>
          <p:cNvGrpSpPr/>
          <p:nvPr/>
        </p:nvGrpSpPr>
        <p:grpSpPr>
          <a:xfrm>
            <a:off x="6375450" y="4482547"/>
            <a:ext cx="4312428" cy="1421297"/>
            <a:chOff x="6375450" y="4482547"/>
            <a:chExt cx="4312428" cy="1421297"/>
          </a:xfrm>
        </p:grpSpPr>
        <p:sp>
          <p:nvSpPr>
            <p:cNvPr id="22" name="Trekant 21">
              <a:extLst>
                <a:ext uri="{FF2B5EF4-FFF2-40B4-BE49-F238E27FC236}">
                  <a16:creationId xmlns:a16="http://schemas.microsoft.com/office/drawing/2014/main" id="{D465C505-80DB-6E45-A706-E9FDB142CC1D}"/>
                </a:ext>
              </a:extLst>
            </p:cNvPr>
            <p:cNvSpPr/>
            <p:nvPr/>
          </p:nvSpPr>
          <p:spPr>
            <a:xfrm flipV="1">
              <a:off x="8322942" y="4482547"/>
              <a:ext cx="417443" cy="149087"/>
            </a:xfrm>
            <a:prstGeom prst="triangl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a:extLst>
                <a:ext uri="{FF2B5EF4-FFF2-40B4-BE49-F238E27FC236}">
                  <a16:creationId xmlns:a16="http://schemas.microsoft.com/office/drawing/2014/main" id="{1D28901C-072B-8E40-9465-15B6CDC4ED82}"/>
                </a:ext>
              </a:extLst>
            </p:cNvPr>
            <p:cNvSpPr/>
            <p:nvPr/>
          </p:nvSpPr>
          <p:spPr>
            <a:xfrm>
              <a:off x="6375450" y="4711146"/>
              <a:ext cx="4312428" cy="1192698"/>
            </a:xfrm>
            <a:prstGeom prst="rect">
              <a:avLst/>
            </a:prstGeom>
            <a:solidFill>
              <a:schemeClr val="accent1">
                <a:lumMod val="10000"/>
                <a:lumOff val="90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 algn="ctr">
                <a:spcAft>
                  <a:spcPts val="600"/>
                </a:spcAft>
              </a:pPr>
              <a:r>
                <a:rPr lang="nb-NO" sz="2200" dirty="0">
                  <a:solidFill>
                    <a:schemeClr val="tx1"/>
                  </a:solidFill>
                </a:rPr>
                <a:t>Prinsippet/interessen tvisten omhandler kan bringes inn som forslag til tariffrevisjonen</a:t>
              </a:r>
            </a:p>
          </p:txBody>
        </p:sp>
      </p:grpSp>
      <p:cxnSp>
        <p:nvCxnSpPr>
          <p:cNvPr id="25" name="Rett pil 24">
            <a:extLst>
              <a:ext uri="{FF2B5EF4-FFF2-40B4-BE49-F238E27FC236}">
                <a16:creationId xmlns:a16="http://schemas.microsoft.com/office/drawing/2014/main" id="{8743BE93-287A-3143-963E-44D065AA89D4}"/>
              </a:ext>
            </a:extLst>
          </p:cNvPr>
          <p:cNvCxnSpPr/>
          <p:nvPr/>
        </p:nvCxnSpPr>
        <p:spPr>
          <a:xfrm>
            <a:off x="5546035" y="2435087"/>
            <a:ext cx="735496" cy="0"/>
          </a:xfrm>
          <a:prstGeom prst="straightConnector1">
            <a:avLst/>
          </a:prstGeom>
          <a:ln w="38100">
            <a:solidFill>
              <a:schemeClr val="bg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Rett pil 25">
            <a:extLst>
              <a:ext uri="{FF2B5EF4-FFF2-40B4-BE49-F238E27FC236}">
                <a16:creationId xmlns:a16="http://schemas.microsoft.com/office/drawing/2014/main" id="{FA35E272-2032-D548-B75E-2491988432D8}"/>
              </a:ext>
            </a:extLst>
          </p:cNvPr>
          <p:cNvCxnSpPr/>
          <p:nvPr/>
        </p:nvCxnSpPr>
        <p:spPr>
          <a:xfrm>
            <a:off x="5546035" y="3810000"/>
            <a:ext cx="735496" cy="0"/>
          </a:xfrm>
          <a:prstGeom prst="straightConnector1">
            <a:avLst/>
          </a:prstGeom>
          <a:ln w="38100">
            <a:solidFill>
              <a:schemeClr val="bg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Rett pil 26">
            <a:extLst>
              <a:ext uri="{FF2B5EF4-FFF2-40B4-BE49-F238E27FC236}">
                <a16:creationId xmlns:a16="http://schemas.microsoft.com/office/drawing/2014/main" id="{688D05C7-AFF5-3C4C-A901-ECBA6A5DC7AA}"/>
              </a:ext>
            </a:extLst>
          </p:cNvPr>
          <p:cNvCxnSpPr/>
          <p:nvPr/>
        </p:nvCxnSpPr>
        <p:spPr>
          <a:xfrm>
            <a:off x="5546035" y="5333998"/>
            <a:ext cx="735496" cy="0"/>
          </a:xfrm>
          <a:prstGeom prst="straightConnector1">
            <a:avLst/>
          </a:prstGeom>
          <a:ln w="38100">
            <a:solidFill>
              <a:schemeClr val="bg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41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childTnLst>
                          </p:cTn>
                        </p:par>
                        <p:par>
                          <p:cTn id="12" fill="hold">
                            <p:stCondLst>
                              <p:cond delay="1500"/>
                            </p:stCondLst>
                            <p:childTnLst>
                              <p:par>
                                <p:cTn id="13" presetID="16" presetClass="entr" presetSubtype="26" fill="hold" nodeType="afterEffect">
                                  <p:stCondLst>
                                    <p:cond delay="500"/>
                                  </p:stCondLst>
                                  <p:childTnLst>
                                    <p:set>
                                      <p:cBhvr>
                                        <p:cTn id="14" dur="1" fill="hold">
                                          <p:stCondLst>
                                            <p:cond delay="0"/>
                                          </p:stCondLst>
                                        </p:cTn>
                                        <p:tgtEl>
                                          <p:spTgt spid="25"/>
                                        </p:tgtEl>
                                        <p:attrNameLst>
                                          <p:attrName>style.visibility</p:attrName>
                                        </p:attrNameLst>
                                      </p:cBhvr>
                                      <p:to>
                                        <p:strVal val="visible"/>
                                      </p:to>
                                    </p:set>
                                    <p:animEffect transition="in" filter="barn(in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dissolve">
                                      <p:cBhvr>
                                        <p:cTn id="20" dur="500"/>
                                        <p:tgtEl>
                                          <p:spTgt spid="30"/>
                                        </p:tgtEl>
                                      </p:cBhvr>
                                    </p:animEffect>
                                  </p:childTnLst>
                                </p:cTn>
                              </p:par>
                            </p:childTnLst>
                          </p:cTn>
                        </p:par>
                        <p:par>
                          <p:cTn id="21" fill="hold">
                            <p:stCondLst>
                              <p:cond delay="500"/>
                            </p:stCondLst>
                            <p:childTnLst>
                              <p:par>
                                <p:cTn id="22" presetID="9" presetClass="entr" presetSubtype="0" fill="hold" nodeType="afterEffect">
                                  <p:stCondLst>
                                    <p:cond delay="500"/>
                                  </p:stCondLst>
                                  <p:childTnLst>
                                    <p:set>
                                      <p:cBhvr>
                                        <p:cTn id="23" dur="1" fill="hold">
                                          <p:stCondLst>
                                            <p:cond delay="0"/>
                                          </p:stCondLst>
                                        </p:cTn>
                                        <p:tgtEl>
                                          <p:spTgt spid="33"/>
                                        </p:tgtEl>
                                        <p:attrNameLst>
                                          <p:attrName>style.visibility</p:attrName>
                                        </p:attrNameLst>
                                      </p:cBhvr>
                                      <p:to>
                                        <p:strVal val="visible"/>
                                      </p:to>
                                    </p:set>
                                    <p:animEffect transition="in" filter="dissolve">
                                      <p:cBhvr>
                                        <p:cTn id="24" dur="500"/>
                                        <p:tgtEl>
                                          <p:spTgt spid="33"/>
                                        </p:tgtEl>
                                      </p:cBhvr>
                                    </p:animEffect>
                                  </p:childTnLst>
                                </p:cTn>
                              </p:par>
                            </p:childTnLst>
                          </p:cTn>
                        </p:par>
                        <p:par>
                          <p:cTn id="25" fill="hold">
                            <p:stCondLst>
                              <p:cond delay="1500"/>
                            </p:stCondLst>
                            <p:childTnLst>
                              <p:par>
                                <p:cTn id="26" presetID="16" presetClass="entr" presetSubtype="26" fill="hold" nodeType="afterEffect">
                                  <p:stCondLst>
                                    <p:cond delay="500"/>
                                  </p:stCondLst>
                                  <p:childTnLst>
                                    <p:set>
                                      <p:cBhvr>
                                        <p:cTn id="27" dur="1" fill="hold">
                                          <p:stCondLst>
                                            <p:cond delay="0"/>
                                          </p:stCondLst>
                                        </p:cTn>
                                        <p:tgtEl>
                                          <p:spTgt spid="26"/>
                                        </p:tgtEl>
                                        <p:attrNameLst>
                                          <p:attrName>style.visibility</p:attrName>
                                        </p:attrNameLst>
                                      </p:cBhvr>
                                      <p:to>
                                        <p:strVal val="visible"/>
                                      </p:to>
                                    </p:set>
                                    <p:animEffect transition="in" filter="barn(inHorizont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dissolve">
                                      <p:cBhvr>
                                        <p:cTn id="33" dur="500"/>
                                        <p:tgtEl>
                                          <p:spTgt spid="31"/>
                                        </p:tgtEl>
                                      </p:cBhvr>
                                    </p:animEffect>
                                  </p:childTnLst>
                                </p:cTn>
                              </p:par>
                            </p:childTnLst>
                          </p:cTn>
                        </p:par>
                        <p:par>
                          <p:cTn id="34" fill="hold">
                            <p:stCondLst>
                              <p:cond delay="500"/>
                            </p:stCondLst>
                            <p:childTnLst>
                              <p:par>
                                <p:cTn id="35" presetID="9" presetClass="entr" presetSubtype="0" fill="hold" nodeType="afterEffect">
                                  <p:stCondLst>
                                    <p:cond delay="500"/>
                                  </p:stCondLst>
                                  <p:childTnLst>
                                    <p:set>
                                      <p:cBhvr>
                                        <p:cTn id="36" dur="1" fill="hold">
                                          <p:stCondLst>
                                            <p:cond delay="0"/>
                                          </p:stCondLst>
                                        </p:cTn>
                                        <p:tgtEl>
                                          <p:spTgt spid="32"/>
                                        </p:tgtEl>
                                        <p:attrNameLst>
                                          <p:attrName>style.visibility</p:attrName>
                                        </p:attrNameLst>
                                      </p:cBhvr>
                                      <p:to>
                                        <p:strVal val="visible"/>
                                      </p:to>
                                    </p:set>
                                    <p:animEffect transition="in" filter="dissolve">
                                      <p:cBhvr>
                                        <p:cTn id="37" dur="500"/>
                                        <p:tgtEl>
                                          <p:spTgt spid="32"/>
                                        </p:tgtEl>
                                      </p:cBhvr>
                                    </p:animEffect>
                                  </p:childTnLst>
                                </p:cTn>
                              </p:par>
                            </p:childTnLst>
                          </p:cTn>
                        </p:par>
                        <p:par>
                          <p:cTn id="38" fill="hold">
                            <p:stCondLst>
                              <p:cond delay="1500"/>
                            </p:stCondLst>
                            <p:childTnLst>
                              <p:par>
                                <p:cTn id="39" presetID="16" presetClass="entr" presetSubtype="26" fill="hold" nodeType="afterEffect">
                                  <p:stCondLst>
                                    <p:cond delay="500"/>
                                  </p:stCondLst>
                                  <p:childTnLst>
                                    <p:set>
                                      <p:cBhvr>
                                        <p:cTn id="40" dur="1" fill="hold">
                                          <p:stCondLst>
                                            <p:cond delay="0"/>
                                          </p:stCondLst>
                                        </p:cTn>
                                        <p:tgtEl>
                                          <p:spTgt spid="27"/>
                                        </p:tgtEl>
                                        <p:attrNameLst>
                                          <p:attrName>style.visibility</p:attrName>
                                        </p:attrNameLst>
                                      </p:cBhvr>
                                      <p:to>
                                        <p:strVal val="visible"/>
                                      </p:to>
                                    </p:set>
                                    <p:animEffect transition="in" filter="barn(in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F1E6E5B-4364-384C-84EF-BF1E00A31A3D}"/>
              </a:ext>
            </a:extLst>
          </p:cNvPr>
          <p:cNvSpPr txBox="1"/>
          <p:nvPr/>
        </p:nvSpPr>
        <p:spPr>
          <a:xfrm>
            <a:off x="1350759" y="914386"/>
            <a:ext cx="9367523" cy="2831544"/>
          </a:xfrm>
          <a:prstGeom prst="rect">
            <a:avLst/>
          </a:prstGeom>
          <a:noFill/>
        </p:spPr>
        <p:txBody>
          <a:bodyPr wrap="square" lIns="91440" tIns="45720" rIns="91440" bIns="45720" rtlCol="0" anchor="t">
            <a:spAutoFit/>
          </a:bodyPr>
          <a:lstStyle/>
          <a:p>
            <a:pPr algn="ctr">
              <a:spcAft>
                <a:spcPts val="1200"/>
              </a:spcAft>
            </a:pPr>
            <a:r>
              <a:rPr lang="nb-NO" sz="2800" dirty="0">
                <a:solidFill>
                  <a:srgbClr val="323232"/>
                </a:solidFill>
              </a:rPr>
              <a:t>Spørsmål</a:t>
            </a:r>
          </a:p>
          <a:p>
            <a:pPr marL="363220" indent="-350520" algn="ctr">
              <a:buAutoNum type="arabicPeriod"/>
            </a:pPr>
            <a:r>
              <a:rPr lang="nb-NO" sz="2800" dirty="0">
                <a:solidFill>
                  <a:schemeClr val="tx2"/>
                </a:solidFill>
              </a:rPr>
              <a:t>Hver mandag er det varelevering, og Ole må jobbe overtid. Sjefen sier det er OK så lenge han ikke jobber mer </a:t>
            </a:r>
            <a:r>
              <a:rPr lang="nb-NO" sz="2800" dirty="0">
                <a:solidFill>
                  <a:schemeClr val="tx2"/>
                </a:solidFill>
                <a:ea typeface="+mn-lt"/>
                <a:cs typeface="+mn-lt"/>
              </a:rPr>
              <a:t>enn ti timer overtid på en uke slik AML sier, men Ole mener dette er galt.</a:t>
            </a:r>
            <a:r>
              <a:rPr lang="nb-NO" sz="2800" dirty="0">
                <a:solidFill>
                  <a:schemeClr val="tx2"/>
                </a:solidFill>
              </a:rPr>
              <a:t>             </a:t>
            </a:r>
            <a:endParaRPr lang="nb-NO" sz="2800">
              <a:solidFill>
                <a:schemeClr val="tx2"/>
              </a:solidFill>
              <a:cs typeface="Arial"/>
            </a:endParaRPr>
          </a:p>
          <a:p>
            <a:pPr marL="12700" algn="ctr">
              <a:spcAft>
                <a:spcPts val="800"/>
              </a:spcAft>
            </a:pPr>
            <a:r>
              <a:rPr lang="nb-NO" sz="2800" b="1" dirty="0">
                <a:solidFill>
                  <a:schemeClr val="tx2"/>
                </a:solidFill>
              </a:rPr>
              <a:t>Er dette en rettstvist eller interessetvist?</a:t>
            </a:r>
          </a:p>
        </p:txBody>
      </p:sp>
      <p:sp>
        <p:nvSpPr>
          <p:cNvPr id="4" name="Plassholder for lysbildenummer 3">
            <a:extLst>
              <a:ext uri="{FF2B5EF4-FFF2-40B4-BE49-F238E27FC236}">
                <a16:creationId xmlns:a16="http://schemas.microsoft.com/office/drawing/2014/main" id="{8A0AAE5C-4E83-F14C-89AC-5B3A53EA3EDC}"/>
              </a:ext>
            </a:extLst>
          </p:cNvPr>
          <p:cNvSpPr>
            <a:spLocks noGrp="1"/>
          </p:cNvSpPr>
          <p:nvPr>
            <p:ph type="sldNum" sz="quarter" idx="4"/>
          </p:nvPr>
        </p:nvSpPr>
        <p:spPr/>
        <p:txBody>
          <a:bodyPr/>
          <a:lstStyle/>
          <a:p>
            <a:fld id="{4CA162D6-F00B-4378-A732-E7D904156DA2}" type="slidenum">
              <a:rPr lang="en-US" dirty="0" smtClean="0"/>
              <a:pPr/>
              <a:t>93</a:t>
            </a:fld>
            <a:endParaRPr lang="en-US" dirty="0"/>
          </a:p>
        </p:txBody>
      </p:sp>
      <p:sp>
        <p:nvSpPr>
          <p:cNvPr id="5" name="TekstSylinder 4">
            <a:extLst>
              <a:ext uri="{FF2B5EF4-FFF2-40B4-BE49-F238E27FC236}">
                <a16:creationId xmlns:a16="http://schemas.microsoft.com/office/drawing/2014/main" id="{3C142A1C-13A8-4CAD-B587-4BBA65DAB281}"/>
              </a:ext>
            </a:extLst>
          </p:cNvPr>
          <p:cNvSpPr txBox="1"/>
          <p:nvPr/>
        </p:nvSpPr>
        <p:spPr>
          <a:xfrm>
            <a:off x="1436290" y="4218979"/>
            <a:ext cx="9367523" cy="2400657"/>
          </a:xfrm>
          <a:prstGeom prst="rect">
            <a:avLst/>
          </a:prstGeom>
          <a:noFill/>
        </p:spPr>
        <p:txBody>
          <a:bodyPr wrap="square" lIns="91440" tIns="45720" rIns="91440" bIns="45720" rtlCol="0" anchor="t">
            <a:spAutoFit/>
          </a:bodyPr>
          <a:lstStyle/>
          <a:p>
            <a:pPr algn="ctr">
              <a:spcAft>
                <a:spcPts val="1200"/>
              </a:spcAft>
            </a:pPr>
            <a:r>
              <a:rPr lang="nb-NO" sz="2800" dirty="0">
                <a:solidFill>
                  <a:schemeClr val="tx2"/>
                </a:solidFill>
              </a:rPr>
              <a:t>2. Astrid må jobbe onsdag kveld for å ferdigstille et kurs for tillitsvalgte. Hun mener hun bør ha 100 % overtid, for hun går jo glipp av Bodø glimts viktige kvalifiseringskamp for Champions League. </a:t>
            </a:r>
            <a:endParaRPr lang="nb-NO" sz="2800" dirty="0">
              <a:solidFill>
                <a:schemeClr val="tx2"/>
              </a:solidFill>
              <a:cs typeface="Arial"/>
            </a:endParaRPr>
          </a:p>
          <a:p>
            <a:pPr marL="12700" algn="ctr">
              <a:spcAft>
                <a:spcPts val="800"/>
              </a:spcAft>
            </a:pPr>
            <a:r>
              <a:rPr lang="nb-NO" sz="2800" b="1" dirty="0">
                <a:solidFill>
                  <a:schemeClr val="tx2"/>
                </a:solidFill>
              </a:rPr>
              <a:t>Er dette en rettstvist eller interessetvist?</a:t>
            </a:r>
          </a:p>
        </p:txBody>
      </p:sp>
    </p:spTree>
    <p:extLst>
      <p:ext uri="{BB962C8B-B14F-4D97-AF65-F5344CB8AC3E}">
        <p14:creationId xmlns:p14="http://schemas.microsoft.com/office/powerpoint/2010/main" val="161659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579131C-D934-5447-99CA-E35694A16691}"/>
              </a:ext>
            </a:extLst>
          </p:cNvPr>
          <p:cNvSpPr>
            <a:spLocks noGrp="1"/>
          </p:cNvSpPr>
          <p:nvPr>
            <p:ph type="title"/>
          </p:nvPr>
        </p:nvSpPr>
        <p:spPr/>
        <p:txBody>
          <a:bodyPr/>
          <a:lstStyle/>
          <a:p>
            <a:r>
              <a:rPr lang="nb-NO" dirty="0"/>
              <a:t>Lokale forhandlinger ved </a:t>
            </a:r>
            <a:r>
              <a:rPr lang="nb-NO" i="1" dirty="0"/>
              <a:t>retts</a:t>
            </a:r>
            <a:r>
              <a:rPr lang="nb-NO" dirty="0"/>
              <a:t>tvist</a:t>
            </a:r>
          </a:p>
        </p:txBody>
      </p:sp>
      <p:sp>
        <p:nvSpPr>
          <p:cNvPr id="4" name="Plassholder for lysbildenummer 3">
            <a:extLst>
              <a:ext uri="{FF2B5EF4-FFF2-40B4-BE49-F238E27FC236}">
                <a16:creationId xmlns:a16="http://schemas.microsoft.com/office/drawing/2014/main" id="{94393054-9D74-974D-8DFC-C0B573DF10A4}"/>
              </a:ext>
            </a:extLst>
          </p:cNvPr>
          <p:cNvSpPr>
            <a:spLocks noGrp="1"/>
          </p:cNvSpPr>
          <p:nvPr>
            <p:ph type="sldNum" sz="quarter" idx="4"/>
          </p:nvPr>
        </p:nvSpPr>
        <p:spPr/>
        <p:txBody>
          <a:bodyPr/>
          <a:lstStyle/>
          <a:p>
            <a:fld id="{4CA162D6-F00B-4378-A732-E7D904156DA2}" type="slidenum">
              <a:rPr lang="en-US" dirty="0" smtClean="0"/>
              <a:pPr/>
              <a:t>94</a:t>
            </a:fld>
            <a:endParaRPr lang="en-US" dirty="0"/>
          </a:p>
        </p:txBody>
      </p:sp>
      <p:grpSp>
        <p:nvGrpSpPr>
          <p:cNvPr id="93" name="Gruppe 92">
            <a:extLst>
              <a:ext uri="{FF2B5EF4-FFF2-40B4-BE49-F238E27FC236}">
                <a16:creationId xmlns:a16="http://schemas.microsoft.com/office/drawing/2014/main" id="{9956EFAA-1DC4-D044-B458-3F2683388C56}"/>
              </a:ext>
            </a:extLst>
          </p:cNvPr>
          <p:cNvGrpSpPr/>
          <p:nvPr/>
        </p:nvGrpSpPr>
        <p:grpSpPr>
          <a:xfrm>
            <a:off x="8420607" y="2202834"/>
            <a:ext cx="2939358" cy="738414"/>
            <a:chOff x="8420607" y="2202834"/>
            <a:chExt cx="2939358" cy="738414"/>
          </a:xfrm>
        </p:grpSpPr>
        <p:sp>
          <p:nvSpPr>
            <p:cNvPr id="58" name="Avrundet rektangel 57">
              <a:extLst>
                <a:ext uri="{FF2B5EF4-FFF2-40B4-BE49-F238E27FC236}">
                  <a16:creationId xmlns:a16="http://schemas.microsoft.com/office/drawing/2014/main" id="{47BFF958-0095-E643-ADBC-31E8A49404F7}"/>
                </a:ext>
              </a:extLst>
            </p:cNvPr>
            <p:cNvSpPr/>
            <p:nvPr/>
          </p:nvSpPr>
          <p:spPr>
            <a:xfrm>
              <a:off x="8420607" y="2454264"/>
              <a:ext cx="2939358" cy="486984"/>
            </a:xfrm>
            <a:prstGeom prst="roundRect">
              <a:avLst>
                <a:gd name="adj" fmla="val 688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rPr>
                <a:t>Oversendes FLT og landsforening. </a:t>
              </a:r>
            </a:p>
            <a:p>
              <a:pPr algn="ctr"/>
              <a:r>
                <a:rPr lang="nb-NO" sz="1400" dirty="0">
                  <a:solidFill>
                    <a:schemeClr val="bg1"/>
                  </a:solidFill>
                </a:rPr>
                <a:t>Evt. videre forhandling</a:t>
              </a:r>
            </a:p>
          </p:txBody>
        </p:sp>
        <p:cxnSp>
          <p:nvCxnSpPr>
            <p:cNvPr id="61" name="Rett pil 60">
              <a:extLst>
                <a:ext uri="{FF2B5EF4-FFF2-40B4-BE49-F238E27FC236}">
                  <a16:creationId xmlns:a16="http://schemas.microsoft.com/office/drawing/2014/main" id="{58B3C07E-2319-B040-A5F3-CEB333F7A171}"/>
                </a:ext>
              </a:extLst>
            </p:cNvPr>
            <p:cNvCxnSpPr>
              <a:cxnSpLocks/>
            </p:cNvCxnSpPr>
            <p:nvPr/>
          </p:nvCxnSpPr>
          <p:spPr>
            <a:xfrm rot="5400000">
              <a:off x="9781489" y="2310834"/>
              <a:ext cx="216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96" name="Gruppe 95">
            <a:extLst>
              <a:ext uri="{FF2B5EF4-FFF2-40B4-BE49-F238E27FC236}">
                <a16:creationId xmlns:a16="http://schemas.microsoft.com/office/drawing/2014/main" id="{EBFF4B32-DCFF-F141-94B6-6DB236AD8494}"/>
              </a:ext>
            </a:extLst>
          </p:cNvPr>
          <p:cNvGrpSpPr/>
          <p:nvPr/>
        </p:nvGrpSpPr>
        <p:grpSpPr>
          <a:xfrm>
            <a:off x="8419023" y="3611038"/>
            <a:ext cx="2939358" cy="730765"/>
            <a:chOff x="8419023" y="3611038"/>
            <a:chExt cx="2939358" cy="730765"/>
          </a:xfrm>
        </p:grpSpPr>
        <p:sp>
          <p:nvSpPr>
            <p:cNvPr id="63" name="Avrundet rektangel 62">
              <a:extLst>
                <a:ext uri="{FF2B5EF4-FFF2-40B4-BE49-F238E27FC236}">
                  <a16:creationId xmlns:a16="http://schemas.microsoft.com/office/drawing/2014/main" id="{3D4ED0D7-EF77-474C-94EB-3F4922308075}"/>
                </a:ext>
              </a:extLst>
            </p:cNvPr>
            <p:cNvSpPr/>
            <p:nvPr/>
          </p:nvSpPr>
          <p:spPr>
            <a:xfrm>
              <a:off x="8419023" y="3855803"/>
              <a:ext cx="2939358" cy="486000"/>
            </a:xfrm>
            <a:prstGeom prst="roundRect">
              <a:avLst>
                <a:gd name="adj" fmla="val 688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rPr>
                <a:t>Oversendes LO og NHO. </a:t>
              </a:r>
            </a:p>
            <a:p>
              <a:pPr algn="ctr"/>
              <a:r>
                <a:rPr lang="nb-NO" sz="1400" dirty="0">
                  <a:solidFill>
                    <a:schemeClr val="bg1"/>
                  </a:solidFill>
                </a:rPr>
                <a:t>Evt. videre forhandling</a:t>
              </a:r>
            </a:p>
          </p:txBody>
        </p:sp>
        <p:cxnSp>
          <p:nvCxnSpPr>
            <p:cNvPr id="67" name="Rett pil 66">
              <a:extLst>
                <a:ext uri="{FF2B5EF4-FFF2-40B4-BE49-F238E27FC236}">
                  <a16:creationId xmlns:a16="http://schemas.microsoft.com/office/drawing/2014/main" id="{7C4E57C7-9A12-C949-9176-87879930AE5B}"/>
                </a:ext>
              </a:extLst>
            </p:cNvPr>
            <p:cNvCxnSpPr>
              <a:cxnSpLocks/>
            </p:cNvCxnSpPr>
            <p:nvPr/>
          </p:nvCxnSpPr>
          <p:spPr>
            <a:xfrm rot="5400000">
              <a:off x="9780702" y="3719038"/>
              <a:ext cx="216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99" name="Gruppe 98">
            <a:extLst>
              <a:ext uri="{FF2B5EF4-FFF2-40B4-BE49-F238E27FC236}">
                <a16:creationId xmlns:a16="http://schemas.microsoft.com/office/drawing/2014/main" id="{C9300F6D-C0E4-4443-8495-354CE023D510}"/>
              </a:ext>
            </a:extLst>
          </p:cNvPr>
          <p:cNvGrpSpPr/>
          <p:nvPr/>
        </p:nvGrpSpPr>
        <p:grpSpPr>
          <a:xfrm>
            <a:off x="8415300" y="5038329"/>
            <a:ext cx="2939359" cy="479002"/>
            <a:chOff x="8415300" y="5038329"/>
            <a:chExt cx="2939359" cy="479002"/>
          </a:xfrm>
        </p:grpSpPr>
        <p:cxnSp>
          <p:nvCxnSpPr>
            <p:cNvPr id="69" name="Rett pil 68">
              <a:extLst>
                <a:ext uri="{FF2B5EF4-FFF2-40B4-BE49-F238E27FC236}">
                  <a16:creationId xmlns:a16="http://schemas.microsoft.com/office/drawing/2014/main" id="{0D5626DF-28C6-EB42-AD8F-982DD13F0D63}"/>
                </a:ext>
              </a:extLst>
            </p:cNvPr>
            <p:cNvCxnSpPr>
              <a:cxnSpLocks/>
            </p:cNvCxnSpPr>
            <p:nvPr/>
          </p:nvCxnSpPr>
          <p:spPr>
            <a:xfrm rot="5400000">
              <a:off x="9776980" y="5146329"/>
              <a:ext cx="216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1" name="Avrundet rektangel 70">
              <a:extLst>
                <a:ext uri="{FF2B5EF4-FFF2-40B4-BE49-F238E27FC236}">
                  <a16:creationId xmlns:a16="http://schemas.microsoft.com/office/drawing/2014/main" id="{C66DBD64-E3B9-254B-AD58-D0DE93EECB3F}"/>
                </a:ext>
              </a:extLst>
            </p:cNvPr>
            <p:cNvSpPr/>
            <p:nvPr/>
          </p:nvSpPr>
          <p:spPr>
            <a:xfrm>
              <a:off x="8415300" y="5301331"/>
              <a:ext cx="2939359" cy="216000"/>
            </a:xfrm>
            <a:prstGeom prst="roundRect">
              <a:avLst>
                <a:gd name="adj" fmla="val 688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rPr>
                <a:t>Arbeidsretten</a:t>
              </a:r>
            </a:p>
          </p:txBody>
        </p:sp>
      </p:grpSp>
      <p:grpSp>
        <p:nvGrpSpPr>
          <p:cNvPr id="87" name="Gruppe 86">
            <a:extLst>
              <a:ext uri="{FF2B5EF4-FFF2-40B4-BE49-F238E27FC236}">
                <a16:creationId xmlns:a16="http://schemas.microsoft.com/office/drawing/2014/main" id="{A31FF19C-3CCC-F34D-BCCB-7EA29479E494}"/>
              </a:ext>
            </a:extLst>
          </p:cNvPr>
          <p:cNvGrpSpPr/>
          <p:nvPr/>
        </p:nvGrpSpPr>
        <p:grpSpPr>
          <a:xfrm>
            <a:off x="3923237" y="1459432"/>
            <a:ext cx="2059197" cy="689806"/>
            <a:chOff x="3923237" y="1459432"/>
            <a:chExt cx="2059197" cy="689806"/>
          </a:xfrm>
        </p:grpSpPr>
        <p:cxnSp>
          <p:nvCxnSpPr>
            <p:cNvPr id="14" name="AutoShape 13">
              <a:extLst>
                <a:ext uri="{FF2B5EF4-FFF2-40B4-BE49-F238E27FC236}">
                  <a16:creationId xmlns:a16="http://schemas.microsoft.com/office/drawing/2014/main" id="{48F93155-8B60-6C4E-8D89-432BB8C014CE}"/>
                </a:ext>
              </a:extLst>
            </p:cNvPr>
            <p:cNvCxnSpPr>
              <a:cxnSpLocks noChangeShapeType="1"/>
            </p:cNvCxnSpPr>
            <p:nvPr/>
          </p:nvCxnSpPr>
          <p:spPr bwMode="auto">
            <a:xfrm rot="10800000" flipV="1">
              <a:off x="4736834" y="1567039"/>
              <a:ext cx="1245600" cy="216000"/>
            </a:xfrm>
            <a:prstGeom prst="bentConnector2">
              <a:avLst/>
            </a:prstGeom>
            <a:noFill/>
            <a:ln w="28575">
              <a:solidFill>
                <a:schemeClr val="bg2"/>
              </a:solidFill>
              <a:miter lim="800000"/>
              <a:headEnd type="none" w="med" len="med"/>
              <a:tailEnd type="arrow" w="med" len="med"/>
            </a:ln>
          </p:spPr>
        </p:cxnSp>
        <p:cxnSp>
          <p:nvCxnSpPr>
            <p:cNvPr id="37" name="Rett linje 36">
              <a:extLst>
                <a:ext uri="{FF2B5EF4-FFF2-40B4-BE49-F238E27FC236}">
                  <a16:creationId xmlns:a16="http://schemas.microsoft.com/office/drawing/2014/main" id="{2ABC47A1-86E1-CA45-8135-071E180DCDE1}"/>
                </a:ext>
              </a:extLst>
            </p:cNvPr>
            <p:cNvCxnSpPr/>
            <p:nvPr/>
          </p:nvCxnSpPr>
          <p:spPr>
            <a:xfrm>
              <a:off x="5974082" y="1459432"/>
              <a:ext cx="0" cy="10800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73" name="Avrundet rektangel 72">
              <a:extLst>
                <a:ext uri="{FF2B5EF4-FFF2-40B4-BE49-F238E27FC236}">
                  <a16:creationId xmlns:a16="http://schemas.microsoft.com/office/drawing/2014/main" id="{C3CFC685-02D5-BF48-A22C-8428F04FEAE2}"/>
                </a:ext>
              </a:extLst>
            </p:cNvPr>
            <p:cNvSpPr/>
            <p:nvPr/>
          </p:nvSpPr>
          <p:spPr>
            <a:xfrm>
              <a:off x="3923237" y="1809133"/>
              <a:ext cx="1669212" cy="340105"/>
            </a:xfrm>
            <a:prstGeom prst="roundRect">
              <a:avLst>
                <a:gd name="adj" fmla="val 6884"/>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schemeClr val="bg1"/>
                  </a:solidFill>
                </a:rPr>
                <a:t>Enighet</a:t>
              </a:r>
            </a:p>
          </p:txBody>
        </p:sp>
      </p:grpSp>
      <p:grpSp>
        <p:nvGrpSpPr>
          <p:cNvPr id="89" name="Gruppe 88">
            <a:extLst>
              <a:ext uri="{FF2B5EF4-FFF2-40B4-BE49-F238E27FC236}">
                <a16:creationId xmlns:a16="http://schemas.microsoft.com/office/drawing/2014/main" id="{D0CCA2B9-F43B-F04E-8729-98D2AF31792B}"/>
              </a:ext>
            </a:extLst>
          </p:cNvPr>
          <p:cNvGrpSpPr/>
          <p:nvPr/>
        </p:nvGrpSpPr>
        <p:grpSpPr>
          <a:xfrm>
            <a:off x="5975411" y="1567538"/>
            <a:ext cx="2162019" cy="581700"/>
            <a:chOff x="5975411" y="1567538"/>
            <a:chExt cx="2162019" cy="581700"/>
          </a:xfrm>
        </p:grpSpPr>
        <p:cxnSp>
          <p:nvCxnSpPr>
            <p:cNvPr id="50" name="AutoShape 13">
              <a:extLst>
                <a:ext uri="{FF2B5EF4-FFF2-40B4-BE49-F238E27FC236}">
                  <a16:creationId xmlns:a16="http://schemas.microsoft.com/office/drawing/2014/main" id="{18AFE09D-87E1-6741-BBD7-AD000C7C3101}"/>
                </a:ext>
              </a:extLst>
            </p:cNvPr>
            <p:cNvCxnSpPr>
              <a:cxnSpLocks noChangeShapeType="1"/>
            </p:cNvCxnSpPr>
            <p:nvPr/>
          </p:nvCxnSpPr>
          <p:spPr bwMode="auto">
            <a:xfrm rot="10800000" flipH="1" flipV="1">
              <a:off x="5975411" y="1567538"/>
              <a:ext cx="1332000" cy="216000"/>
            </a:xfrm>
            <a:prstGeom prst="bentConnector2">
              <a:avLst/>
            </a:prstGeom>
            <a:noFill/>
            <a:ln w="28575">
              <a:solidFill>
                <a:schemeClr val="bg2"/>
              </a:solidFill>
              <a:miter lim="800000"/>
              <a:headEnd type="none" w="med" len="med"/>
              <a:tailEnd type="arrow" w="med" len="med"/>
            </a:ln>
          </p:spPr>
        </p:cxnSp>
        <p:sp>
          <p:nvSpPr>
            <p:cNvPr id="75" name="Avrundet rektangel 74">
              <a:extLst>
                <a:ext uri="{FF2B5EF4-FFF2-40B4-BE49-F238E27FC236}">
                  <a16:creationId xmlns:a16="http://schemas.microsoft.com/office/drawing/2014/main" id="{16F2A735-DD66-994D-979E-EF9730AC28D6}"/>
                </a:ext>
              </a:extLst>
            </p:cNvPr>
            <p:cNvSpPr/>
            <p:nvPr/>
          </p:nvSpPr>
          <p:spPr>
            <a:xfrm>
              <a:off x="6468218" y="1809133"/>
              <a:ext cx="1669212" cy="340105"/>
            </a:xfrm>
            <a:prstGeom prst="roundRect">
              <a:avLst>
                <a:gd name="adj" fmla="val 68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schemeClr val="bg1"/>
                  </a:solidFill>
                </a:rPr>
                <a:t>Uenighet</a:t>
              </a:r>
            </a:p>
          </p:txBody>
        </p:sp>
      </p:grpSp>
      <p:grpSp>
        <p:nvGrpSpPr>
          <p:cNvPr id="90" name="Gruppe 89">
            <a:extLst>
              <a:ext uri="{FF2B5EF4-FFF2-40B4-BE49-F238E27FC236}">
                <a16:creationId xmlns:a16="http://schemas.microsoft.com/office/drawing/2014/main" id="{CC63E69D-B867-8F40-A15F-1722EDD38D6D}"/>
              </a:ext>
            </a:extLst>
          </p:cNvPr>
          <p:cNvGrpSpPr/>
          <p:nvPr/>
        </p:nvGrpSpPr>
        <p:grpSpPr>
          <a:xfrm>
            <a:off x="8186825" y="1813957"/>
            <a:ext cx="2671696" cy="340105"/>
            <a:chOff x="8186825" y="1813957"/>
            <a:chExt cx="2671696" cy="340105"/>
          </a:xfrm>
        </p:grpSpPr>
        <p:cxnSp>
          <p:nvCxnSpPr>
            <p:cNvPr id="55" name="Rett pil 54">
              <a:extLst>
                <a:ext uri="{FF2B5EF4-FFF2-40B4-BE49-F238E27FC236}">
                  <a16:creationId xmlns:a16="http://schemas.microsoft.com/office/drawing/2014/main" id="{AC78184A-F7F3-0D43-A777-7C58D9F1F295}"/>
                </a:ext>
              </a:extLst>
            </p:cNvPr>
            <p:cNvCxnSpPr/>
            <p:nvPr/>
          </p:nvCxnSpPr>
          <p:spPr>
            <a:xfrm>
              <a:off x="8186825" y="1984300"/>
              <a:ext cx="684309"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6" name="Avrundet rektangel 75">
              <a:extLst>
                <a:ext uri="{FF2B5EF4-FFF2-40B4-BE49-F238E27FC236}">
                  <a16:creationId xmlns:a16="http://schemas.microsoft.com/office/drawing/2014/main" id="{B2BC55A8-C779-4F47-AFB3-EB8998029744}"/>
                </a:ext>
              </a:extLst>
            </p:cNvPr>
            <p:cNvSpPr/>
            <p:nvPr/>
          </p:nvSpPr>
          <p:spPr>
            <a:xfrm>
              <a:off x="8920529" y="1813957"/>
              <a:ext cx="1937992" cy="340105"/>
            </a:xfrm>
            <a:prstGeom prst="roundRect">
              <a:avLst>
                <a:gd name="adj" fmla="val 6884"/>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rPr>
                <a:t>Uenighetsprotokoll</a:t>
              </a:r>
            </a:p>
          </p:txBody>
        </p:sp>
      </p:grpSp>
      <p:grpSp>
        <p:nvGrpSpPr>
          <p:cNvPr id="95" name="Gruppe 94">
            <a:extLst>
              <a:ext uri="{FF2B5EF4-FFF2-40B4-BE49-F238E27FC236}">
                <a16:creationId xmlns:a16="http://schemas.microsoft.com/office/drawing/2014/main" id="{795C40E4-B70E-7A48-936C-7D99C5EF6EAE}"/>
              </a:ext>
            </a:extLst>
          </p:cNvPr>
          <p:cNvGrpSpPr/>
          <p:nvPr/>
        </p:nvGrpSpPr>
        <p:grpSpPr>
          <a:xfrm>
            <a:off x="9069845" y="2980621"/>
            <a:ext cx="1669212" cy="584770"/>
            <a:chOff x="9069845" y="2980621"/>
            <a:chExt cx="1669212" cy="584770"/>
          </a:xfrm>
        </p:grpSpPr>
        <p:cxnSp>
          <p:nvCxnSpPr>
            <p:cNvPr id="66" name="Rett pil 65">
              <a:extLst>
                <a:ext uri="{FF2B5EF4-FFF2-40B4-BE49-F238E27FC236}">
                  <a16:creationId xmlns:a16="http://schemas.microsoft.com/office/drawing/2014/main" id="{9D760EA5-8106-F347-8FBA-2B1E4036D42C}"/>
                </a:ext>
              </a:extLst>
            </p:cNvPr>
            <p:cNvCxnSpPr>
              <a:cxnSpLocks/>
            </p:cNvCxnSpPr>
            <p:nvPr/>
          </p:nvCxnSpPr>
          <p:spPr>
            <a:xfrm rot="5400000">
              <a:off x="9780702" y="3088621"/>
              <a:ext cx="216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7" name="Avrundet rektangel 76">
              <a:extLst>
                <a:ext uri="{FF2B5EF4-FFF2-40B4-BE49-F238E27FC236}">
                  <a16:creationId xmlns:a16="http://schemas.microsoft.com/office/drawing/2014/main" id="{D1F98C8A-9FB1-724B-9F47-570A7D7EB738}"/>
                </a:ext>
              </a:extLst>
            </p:cNvPr>
            <p:cNvSpPr/>
            <p:nvPr/>
          </p:nvSpPr>
          <p:spPr>
            <a:xfrm>
              <a:off x="9069845" y="3225286"/>
              <a:ext cx="1669212" cy="340105"/>
            </a:xfrm>
            <a:prstGeom prst="roundRect">
              <a:avLst>
                <a:gd name="adj" fmla="val 68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schemeClr val="bg1"/>
                  </a:solidFill>
                </a:rPr>
                <a:t>Uenighet</a:t>
              </a:r>
            </a:p>
          </p:txBody>
        </p:sp>
      </p:grpSp>
      <p:grpSp>
        <p:nvGrpSpPr>
          <p:cNvPr id="98" name="Gruppe 97">
            <a:extLst>
              <a:ext uri="{FF2B5EF4-FFF2-40B4-BE49-F238E27FC236}">
                <a16:creationId xmlns:a16="http://schemas.microsoft.com/office/drawing/2014/main" id="{F1A272E9-7190-B342-A417-2999986B0CC0}"/>
              </a:ext>
            </a:extLst>
          </p:cNvPr>
          <p:cNvGrpSpPr/>
          <p:nvPr/>
        </p:nvGrpSpPr>
        <p:grpSpPr>
          <a:xfrm>
            <a:off x="9069845" y="4388337"/>
            <a:ext cx="1669212" cy="607645"/>
            <a:chOff x="9069845" y="4388337"/>
            <a:chExt cx="1669212" cy="607645"/>
          </a:xfrm>
        </p:grpSpPr>
        <p:cxnSp>
          <p:nvCxnSpPr>
            <p:cNvPr id="70" name="Rett pil 69">
              <a:extLst>
                <a:ext uri="{FF2B5EF4-FFF2-40B4-BE49-F238E27FC236}">
                  <a16:creationId xmlns:a16="http://schemas.microsoft.com/office/drawing/2014/main" id="{E7CD4682-6E4B-7B40-9CBF-1675710DFD92}"/>
                </a:ext>
              </a:extLst>
            </p:cNvPr>
            <p:cNvCxnSpPr>
              <a:cxnSpLocks/>
            </p:cNvCxnSpPr>
            <p:nvPr/>
          </p:nvCxnSpPr>
          <p:spPr>
            <a:xfrm rot="5400000">
              <a:off x="9778659" y="4496337"/>
              <a:ext cx="216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8" name="Avrundet rektangel 77">
              <a:extLst>
                <a:ext uri="{FF2B5EF4-FFF2-40B4-BE49-F238E27FC236}">
                  <a16:creationId xmlns:a16="http://schemas.microsoft.com/office/drawing/2014/main" id="{11B66F2C-77FD-9848-976F-98297D2AE9AC}"/>
                </a:ext>
              </a:extLst>
            </p:cNvPr>
            <p:cNvSpPr/>
            <p:nvPr/>
          </p:nvSpPr>
          <p:spPr>
            <a:xfrm>
              <a:off x="9069845" y="4655877"/>
              <a:ext cx="1669212" cy="340105"/>
            </a:xfrm>
            <a:prstGeom prst="roundRect">
              <a:avLst>
                <a:gd name="adj" fmla="val 68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schemeClr val="bg1"/>
                  </a:solidFill>
                </a:rPr>
                <a:t>Uenighet</a:t>
              </a:r>
            </a:p>
          </p:txBody>
        </p:sp>
      </p:grpSp>
      <p:grpSp>
        <p:nvGrpSpPr>
          <p:cNvPr id="100" name="Gruppe 99">
            <a:extLst>
              <a:ext uri="{FF2B5EF4-FFF2-40B4-BE49-F238E27FC236}">
                <a16:creationId xmlns:a16="http://schemas.microsoft.com/office/drawing/2014/main" id="{84D6E72F-D47E-834D-8689-0E4842591910}"/>
              </a:ext>
            </a:extLst>
          </p:cNvPr>
          <p:cNvGrpSpPr/>
          <p:nvPr/>
        </p:nvGrpSpPr>
        <p:grpSpPr>
          <a:xfrm>
            <a:off x="8740539" y="5553832"/>
            <a:ext cx="2308758" cy="1145575"/>
            <a:chOff x="8740539" y="5553832"/>
            <a:chExt cx="2308758" cy="1145575"/>
          </a:xfrm>
        </p:grpSpPr>
        <p:cxnSp>
          <p:nvCxnSpPr>
            <p:cNvPr id="72" name="Rett pil 71">
              <a:extLst>
                <a:ext uri="{FF2B5EF4-FFF2-40B4-BE49-F238E27FC236}">
                  <a16:creationId xmlns:a16="http://schemas.microsoft.com/office/drawing/2014/main" id="{D504FCD3-AB45-7D40-BFA6-A8E02BE75EAD}"/>
                </a:ext>
              </a:extLst>
            </p:cNvPr>
            <p:cNvCxnSpPr>
              <a:cxnSpLocks/>
            </p:cNvCxnSpPr>
            <p:nvPr/>
          </p:nvCxnSpPr>
          <p:spPr>
            <a:xfrm rot="5400000">
              <a:off x="9740980" y="5697832"/>
              <a:ext cx="288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9" name="Avrundet rektangel 78">
              <a:extLst>
                <a:ext uri="{FF2B5EF4-FFF2-40B4-BE49-F238E27FC236}">
                  <a16:creationId xmlns:a16="http://schemas.microsoft.com/office/drawing/2014/main" id="{FE2CD4E2-ED33-3F4B-BA5F-938FDD79B746}"/>
                </a:ext>
              </a:extLst>
            </p:cNvPr>
            <p:cNvSpPr/>
            <p:nvPr/>
          </p:nvSpPr>
          <p:spPr>
            <a:xfrm>
              <a:off x="8740539" y="5893493"/>
              <a:ext cx="2308758" cy="805914"/>
            </a:xfrm>
            <a:prstGeom prst="roundRect">
              <a:avLst>
                <a:gd name="adj" fmla="val 6884"/>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1"/>
                  </a:solidFill>
                </a:rPr>
                <a:t>DOM!</a:t>
              </a:r>
            </a:p>
            <a:p>
              <a:pPr algn="ctr"/>
              <a:r>
                <a:rPr lang="nb-NO" sz="1400" dirty="0">
                  <a:solidFill>
                    <a:schemeClr val="bg1"/>
                  </a:solidFill>
                </a:rPr>
                <a:t>Arbeidsrettens dom er endelig og kan ikke ankes</a:t>
              </a:r>
            </a:p>
          </p:txBody>
        </p:sp>
      </p:grpSp>
      <p:grpSp>
        <p:nvGrpSpPr>
          <p:cNvPr id="88" name="Gruppe 87">
            <a:extLst>
              <a:ext uri="{FF2B5EF4-FFF2-40B4-BE49-F238E27FC236}">
                <a16:creationId xmlns:a16="http://schemas.microsoft.com/office/drawing/2014/main" id="{AD506CB2-DE26-4845-A144-961631049A22}"/>
              </a:ext>
            </a:extLst>
          </p:cNvPr>
          <p:cNvGrpSpPr/>
          <p:nvPr/>
        </p:nvGrpSpPr>
        <p:grpSpPr>
          <a:xfrm>
            <a:off x="1231372" y="1809132"/>
            <a:ext cx="2651818" cy="504000"/>
            <a:chOff x="1231372" y="1809132"/>
            <a:chExt cx="2651818" cy="504000"/>
          </a:xfrm>
        </p:grpSpPr>
        <p:cxnSp>
          <p:nvCxnSpPr>
            <p:cNvPr id="56" name="Rett pil 55">
              <a:extLst>
                <a:ext uri="{FF2B5EF4-FFF2-40B4-BE49-F238E27FC236}">
                  <a16:creationId xmlns:a16="http://schemas.microsoft.com/office/drawing/2014/main" id="{4F3853EE-8260-F04A-A1A6-21B8AACE1B0C}"/>
                </a:ext>
              </a:extLst>
            </p:cNvPr>
            <p:cNvCxnSpPr>
              <a:cxnSpLocks/>
            </p:cNvCxnSpPr>
            <p:nvPr/>
          </p:nvCxnSpPr>
          <p:spPr>
            <a:xfrm flipH="1">
              <a:off x="3198881" y="1989124"/>
              <a:ext cx="684309"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Avrundet rektangel 79">
              <a:extLst>
                <a:ext uri="{FF2B5EF4-FFF2-40B4-BE49-F238E27FC236}">
                  <a16:creationId xmlns:a16="http://schemas.microsoft.com/office/drawing/2014/main" id="{9E825269-BA97-8D41-87F9-D9419A7692F1}"/>
                </a:ext>
              </a:extLst>
            </p:cNvPr>
            <p:cNvSpPr/>
            <p:nvPr/>
          </p:nvSpPr>
          <p:spPr>
            <a:xfrm>
              <a:off x="1231372" y="1809132"/>
              <a:ext cx="1937992" cy="504000"/>
            </a:xfrm>
            <a:prstGeom prst="roundRect">
              <a:avLst>
                <a:gd name="adj" fmla="val 6884"/>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rPr>
                <a:t>Protokoll</a:t>
              </a:r>
            </a:p>
            <a:p>
              <a:pPr algn="ctr"/>
              <a:r>
                <a:rPr lang="nb-NO" sz="1200" dirty="0">
                  <a:solidFill>
                    <a:schemeClr val="bg1"/>
                  </a:solidFill>
                </a:rPr>
                <a:t>Gjøres kjent for partene</a:t>
              </a:r>
            </a:p>
          </p:txBody>
        </p:sp>
      </p:grpSp>
      <p:grpSp>
        <p:nvGrpSpPr>
          <p:cNvPr id="97" name="Gruppe 96">
            <a:extLst>
              <a:ext uri="{FF2B5EF4-FFF2-40B4-BE49-F238E27FC236}">
                <a16:creationId xmlns:a16="http://schemas.microsoft.com/office/drawing/2014/main" id="{6A7CA330-9669-E64F-9DA8-6FA1B1538A57}"/>
              </a:ext>
            </a:extLst>
          </p:cNvPr>
          <p:cNvGrpSpPr/>
          <p:nvPr/>
        </p:nvGrpSpPr>
        <p:grpSpPr>
          <a:xfrm>
            <a:off x="2193271" y="2362826"/>
            <a:ext cx="6174934" cy="1906029"/>
            <a:chOff x="2193271" y="2362826"/>
            <a:chExt cx="6174934" cy="1906029"/>
          </a:xfrm>
        </p:grpSpPr>
        <p:sp>
          <p:nvSpPr>
            <p:cNvPr id="81" name="Avrundet rektangel 80">
              <a:extLst>
                <a:ext uri="{FF2B5EF4-FFF2-40B4-BE49-F238E27FC236}">
                  <a16:creationId xmlns:a16="http://schemas.microsoft.com/office/drawing/2014/main" id="{BB280CA0-C3FA-B840-B8C1-462910DA544A}"/>
                </a:ext>
              </a:extLst>
            </p:cNvPr>
            <p:cNvSpPr/>
            <p:nvPr/>
          </p:nvSpPr>
          <p:spPr>
            <a:xfrm>
              <a:off x="3923237" y="3928750"/>
              <a:ext cx="1669212" cy="340105"/>
            </a:xfrm>
            <a:prstGeom prst="roundRect">
              <a:avLst>
                <a:gd name="adj" fmla="val 6884"/>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schemeClr val="bg1"/>
                  </a:solidFill>
                </a:rPr>
                <a:t>Enighet</a:t>
              </a:r>
            </a:p>
          </p:txBody>
        </p:sp>
        <p:cxnSp>
          <p:nvCxnSpPr>
            <p:cNvPr id="82" name="Rett pil 81">
              <a:extLst>
                <a:ext uri="{FF2B5EF4-FFF2-40B4-BE49-F238E27FC236}">
                  <a16:creationId xmlns:a16="http://schemas.microsoft.com/office/drawing/2014/main" id="{83D19386-561D-724E-8BBA-5CDED7309872}"/>
                </a:ext>
              </a:extLst>
            </p:cNvPr>
            <p:cNvCxnSpPr>
              <a:cxnSpLocks/>
            </p:cNvCxnSpPr>
            <p:nvPr/>
          </p:nvCxnSpPr>
          <p:spPr>
            <a:xfrm flipH="1">
              <a:off x="5632205" y="4108741"/>
              <a:ext cx="2736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Rett pil 82">
              <a:extLst>
                <a:ext uri="{FF2B5EF4-FFF2-40B4-BE49-F238E27FC236}">
                  <a16:creationId xmlns:a16="http://schemas.microsoft.com/office/drawing/2014/main" id="{F5393978-86CB-FF4F-9118-709EBE9F76A1}"/>
                </a:ext>
              </a:extLst>
            </p:cNvPr>
            <p:cNvCxnSpPr>
              <a:cxnSpLocks/>
            </p:cNvCxnSpPr>
            <p:nvPr/>
          </p:nvCxnSpPr>
          <p:spPr>
            <a:xfrm rot="5400000" flipH="1">
              <a:off x="1331366" y="3234026"/>
              <a:ext cx="17424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Rett pil 83">
              <a:extLst>
                <a:ext uri="{FF2B5EF4-FFF2-40B4-BE49-F238E27FC236}">
                  <a16:creationId xmlns:a16="http://schemas.microsoft.com/office/drawing/2014/main" id="{4AAD28C5-055C-B645-B704-1908410A44CB}"/>
                </a:ext>
              </a:extLst>
            </p:cNvPr>
            <p:cNvCxnSpPr>
              <a:cxnSpLocks/>
            </p:cNvCxnSpPr>
            <p:nvPr/>
          </p:nvCxnSpPr>
          <p:spPr>
            <a:xfrm flipH="1">
              <a:off x="2193271" y="4105994"/>
              <a:ext cx="1692000" cy="0"/>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1" name="Gruppe 100">
            <a:extLst>
              <a:ext uri="{FF2B5EF4-FFF2-40B4-BE49-F238E27FC236}">
                <a16:creationId xmlns:a16="http://schemas.microsoft.com/office/drawing/2014/main" id="{A8FECC52-9D02-BD40-A2FB-C00C87870AF2}"/>
              </a:ext>
            </a:extLst>
          </p:cNvPr>
          <p:cNvGrpSpPr/>
          <p:nvPr/>
        </p:nvGrpSpPr>
        <p:grpSpPr>
          <a:xfrm>
            <a:off x="1231372" y="5302700"/>
            <a:ext cx="8672893" cy="720000"/>
            <a:chOff x="1231372" y="5302700"/>
            <a:chExt cx="8672893" cy="720000"/>
          </a:xfrm>
        </p:grpSpPr>
        <p:sp>
          <p:nvSpPr>
            <p:cNvPr id="85" name="Avrundet rektangel 84">
              <a:extLst>
                <a:ext uri="{FF2B5EF4-FFF2-40B4-BE49-F238E27FC236}">
                  <a16:creationId xmlns:a16="http://schemas.microsoft.com/office/drawing/2014/main" id="{D68A267B-5118-7B4C-94FB-0DEBC94FDDBD}"/>
                </a:ext>
              </a:extLst>
            </p:cNvPr>
            <p:cNvSpPr/>
            <p:nvPr/>
          </p:nvSpPr>
          <p:spPr>
            <a:xfrm>
              <a:off x="1231372" y="5302700"/>
              <a:ext cx="1937992" cy="720000"/>
            </a:xfrm>
            <a:prstGeom prst="roundRect">
              <a:avLst>
                <a:gd name="adj" fmla="val 6884"/>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rPr>
                <a:t>Forlik under behandling i Arbeidsretten</a:t>
              </a:r>
              <a:endParaRPr lang="nb-NO" sz="1200" dirty="0">
                <a:solidFill>
                  <a:schemeClr val="bg1"/>
                </a:solidFill>
              </a:endParaRPr>
            </a:p>
          </p:txBody>
        </p:sp>
        <p:cxnSp>
          <p:nvCxnSpPr>
            <p:cNvPr id="86" name="Rett pil 85">
              <a:extLst>
                <a:ext uri="{FF2B5EF4-FFF2-40B4-BE49-F238E27FC236}">
                  <a16:creationId xmlns:a16="http://schemas.microsoft.com/office/drawing/2014/main" id="{78AB8A28-591E-A84E-8E6D-CD24466BDBCA}"/>
                </a:ext>
              </a:extLst>
            </p:cNvPr>
            <p:cNvCxnSpPr>
              <a:cxnSpLocks/>
            </p:cNvCxnSpPr>
            <p:nvPr/>
          </p:nvCxnSpPr>
          <p:spPr>
            <a:xfrm flipH="1">
              <a:off x="3208265" y="5659953"/>
              <a:ext cx="66960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8160462-850C-1146-8F6D-79E8658B65C4}"/>
              </a:ext>
            </a:extLst>
          </p:cNvPr>
          <p:cNvGrpSpPr/>
          <p:nvPr/>
        </p:nvGrpSpPr>
        <p:grpSpPr>
          <a:xfrm>
            <a:off x="4736870" y="2194488"/>
            <a:ext cx="3636000" cy="489600"/>
            <a:chOff x="4736870" y="2194488"/>
            <a:chExt cx="3636000" cy="489600"/>
          </a:xfrm>
        </p:grpSpPr>
        <p:cxnSp>
          <p:nvCxnSpPr>
            <p:cNvPr id="91" name="Rett pil 90">
              <a:extLst>
                <a:ext uri="{FF2B5EF4-FFF2-40B4-BE49-F238E27FC236}">
                  <a16:creationId xmlns:a16="http://schemas.microsoft.com/office/drawing/2014/main" id="{79004C95-3C23-D241-9077-B9729EC653A1}"/>
                </a:ext>
              </a:extLst>
            </p:cNvPr>
            <p:cNvCxnSpPr>
              <a:cxnSpLocks/>
            </p:cNvCxnSpPr>
            <p:nvPr/>
          </p:nvCxnSpPr>
          <p:spPr>
            <a:xfrm rot="5400000" flipH="1">
              <a:off x="4501365" y="2439288"/>
              <a:ext cx="489600"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 name="Rett pil 91">
              <a:extLst>
                <a:ext uri="{FF2B5EF4-FFF2-40B4-BE49-F238E27FC236}">
                  <a16:creationId xmlns:a16="http://schemas.microsoft.com/office/drawing/2014/main" id="{9D2684AE-C4DB-8A46-9C1A-FEC5394BEE25}"/>
                </a:ext>
              </a:extLst>
            </p:cNvPr>
            <p:cNvCxnSpPr>
              <a:cxnSpLocks/>
            </p:cNvCxnSpPr>
            <p:nvPr/>
          </p:nvCxnSpPr>
          <p:spPr>
            <a:xfrm flipH="1">
              <a:off x="4736870" y="2675386"/>
              <a:ext cx="3636000" cy="0"/>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691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right)">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wipe(up)">
                                      <p:cBhvr>
                                        <p:cTn id="17" dur="5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wipe(left)">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wipe(up)">
                                      <p:cBhvr>
                                        <p:cTn id="27" dur="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wipe(right)">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wipe(up)">
                                      <p:cBhvr>
                                        <p:cTn id="37" dur="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wipe(up)">
                                      <p:cBhvr>
                                        <p:cTn id="42" dur="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wipe(right)">
                                      <p:cBhvr>
                                        <p:cTn id="47" dur="500"/>
                                        <p:tgtEl>
                                          <p:spTgt spid="9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wipe(up)">
                                      <p:cBhvr>
                                        <p:cTn id="52" dur="500"/>
                                        <p:tgtEl>
                                          <p:spTgt spid="9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wipe(up)">
                                      <p:cBhvr>
                                        <p:cTn id="57" dur="500"/>
                                        <p:tgtEl>
                                          <p:spTgt spid="9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wipe(up)">
                                      <p:cBhvr>
                                        <p:cTn id="62" dur="500"/>
                                        <p:tgtEl>
                                          <p:spTgt spid="10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101"/>
                                        </p:tgtEl>
                                        <p:attrNameLst>
                                          <p:attrName>style.visibility</p:attrName>
                                        </p:attrNameLst>
                                      </p:cBhvr>
                                      <p:to>
                                        <p:strVal val="visible"/>
                                      </p:to>
                                    </p:set>
                                    <p:animEffect transition="in" filter="wipe(right)">
                                      <p:cBhvr>
                                        <p:cTn id="6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579131C-D934-5447-99CA-E35694A16691}"/>
              </a:ext>
            </a:extLst>
          </p:cNvPr>
          <p:cNvSpPr>
            <a:spLocks noGrp="1"/>
          </p:cNvSpPr>
          <p:nvPr>
            <p:ph type="title"/>
          </p:nvPr>
        </p:nvSpPr>
        <p:spPr/>
        <p:txBody>
          <a:bodyPr/>
          <a:lstStyle/>
          <a:p>
            <a:r>
              <a:rPr lang="nb-NO" dirty="0"/>
              <a:t>Lokale forhandlinger ved </a:t>
            </a:r>
            <a:r>
              <a:rPr lang="nb-NO" i="1" dirty="0"/>
              <a:t>interesse</a:t>
            </a:r>
            <a:r>
              <a:rPr lang="nb-NO" dirty="0"/>
              <a:t>tvist</a:t>
            </a:r>
          </a:p>
        </p:txBody>
      </p:sp>
      <p:sp>
        <p:nvSpPr>
          <p:cNvPr id="4" name="Plassholder for lysbildenummer 3">
            <a:extLst>
              <a:ext uri="{FF2B5EF4-FFF2-40B4-BE49-F238E27FC236}">
                <a16:creationId xmlns:a16="http://schemas.microsoft.com/office/drawing/2014/main" id="{94393054-9D74-974D-8DFC-C0B573DF10A4}"/>
              </a:ext>
            </a:extLst>
          </p:cNvPr>
          <p:cNvSpPr>
            <a:spLocks noGrp="1"/>
          </p:cNvSpPr>
          <p:nvPr>
            <p:ph type="sldNum" sz="quarter" idx="4"/>
          </p:nvPr>
        </p:nvSpPr>
        <p:spPr/>
        <p:txBody>
          <a:bodyPr/>
          <a:lstStyle/>
          <a:p>
            <a:fld id="{4CA162D6-F00B-4378-A732-E7D904156DA2}" type="slidenum">
              <a:rPr lang="en-US" dirty="0" smtClean="0"/>
              <a:pPr/>
              <a:t>95</a:t>
            </a:fld>
            <a:endParaRPr lang="en-US" dirty="0"/>
          </a:p>
        </p:txBody>
      </p:sp>
      <p:grpSp>
        <p:nvGrpSpPr>
          <p:cNvPr id="93" name="Gruppe 92">
            <a:extLst>
              <a:ext uri="{FF2B5EF4-FFF2-40B4-BE49-F238E27FC236}">
                <a16:creationId xmlns:a16="http://schemas.microsoft.com/office/drawing/2014/main" id="{9956EFAA-1DC4-D044-B458-3F2683388C56}"/>
              </a:ext>
            </a:extLst>
          </p:cNvPr>
          <p:cNvGrpSpPr/>
          <p:nvPr/>
        </p:nvGrpSpPr>
        <p:grpSpPr>
          <a:xfrm>
            <a:off x="8920529" y="2620272"/>
            <a:ext cx="1937992" cy="1136710"/>
            <a:chOff x="8920529" y="2202834"/>
            <a:chExt cx="1937992" cy="1136710"/>
          </a:xfrm>
        </p:grpSpPr>
        <p:sp>
          <p:nvSpPr>
            <p:cNvPr id="58" name="Avrundet rektangel 57">
              <a:extLst>
                <a:ext uri="{FF2B5EF4-FFF2-40B4-BE49-F238E27FC236}">
                  <a16:creationId xmlns:a16="http://schemas.microsoft.com/office/drawing/2014/main" id="{47BFF958-0095-E643-ADBC-31E8A49404F7}"/>
                </a:ext>
              </a:extLst>
            </p:cNvPr>
            <p:cNvSpPr/>
            <p:nvPr/>
          </p:nvSpPr>
          <p:spPr>
            <a:xfrm>
              <a:off x="8920529" y="2633165"/>
              <a:ext cx="1937992" cy="706379"/>
            </a:xfrm>
            <a:prstGeom prst="roundRect">
              <a:avLst>
                <a:gd name="adj" fmla="val 688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rPr>
                <a:t>Kan oversendes FLT som ledd i tariffrevisjon</a:t>
              </a:r>
            </a:p>
          </p:txBody>
        </p:sp>
        <p:cxnSp>
          <p:nvCxnSpPr>
            <p:cNvPr id="61" name="Rett pil 60">
              <a:extLst>
                <a:ext uri="{FF2B5EF4-FFF2-40B4-BE49-F238E27FC236}">
                  <a16:creationId xmlns:a16="http://schemas.microsoft.com/office/drawing/2014/main" id="{58B3C07E-2319-B040-A5F3-CEB333F7A171}"/>
                </a:ext>
              </a:extLst>
            </p:cNvPr>
            <p:cNvCxnSpPr>
              <a:cxnSpLocks/>
            </p:cNvCxnSpPr>
            <p:nvPr/>
          </p:nvCxnSpPr>
          <p:spPr>
            <a:xfrm rot="5400000">
              <a:off x="9691489" y="2400834"/>
              <a:ext cx="396000" cy="0"/>
            </a:xfrm>
            <a:prstGeom prst="straightConnector1">
              <a:avLst/>
            </a:prstGeom>
            <a:ln w="28575">
              <a:solidFill>
                <a:schemeClr val="bg2"/>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87" name="Gruppe 86">
            <a:extLst>
              <a:ext uri="{FF2B5EF4-FFF2-40B4-BE49-F238E27FC236}">
                <a16:creationId xmlns:a16="http://schemas.microsoft.com/office/drawing/2014/main" id="{A31FF19C-3CCC-F34D-BCCB-7EA29479E494}"/>
              </a:ext>
            </a:extLst>
          </p:cNvPr>
          <p:cNvGrpSpPr/>
          <p:nvPr/>
        </p:nvGrpSpPr>
        <p:grpSpPr>
          <a:xfrm>
            <a:off x="3923237" y="1717846"/>
            <a:ext cx="2059197" cy="689806"/>
            <a:chOff x="3923237" y="1459432"/>
            <a:chExt cx="2059197" cy="689806"/>
          </a:xfrm>
        </p:grpSpPr>
        <p:cxnSp>
          <p:nvCxnSpPr>
            <p:cNvPr id="14" name="AutoShape 13">
              <a:extLst>
                <a:ext uri="{FF2B5EF4-FFF2-40B4-BE49-F238E27FC236}">
                  <a16:creationId xmlns:a16="http://schemas.microsoft.com/office/drawing/2014/main" id="{48F93155-8B60-6C4E-8D89-432BB8C014CE}"/>
                </a:ext>
              </a:extLst>
            </p:cNvPr>
            <p:cNvCxnSpPr>
              <a:cxnSpLocks noChangeShapeType="1"/>
            </p:cNvCxnSpPr>
            <p:nvPr/>
          </p:nvCxnSpPr>
          <p:spPr bwMode="auto">
            <a:xfrm rot="10800000" flipV="1">
              <a:off x="4736834" y="1567039"/>
              <a:ext cx="1245600" cy="216000"/>
            </a:xfrm>
            <a:prstGeom prst="bentConnector2">
              <a:avLst/>
            </a:prstGeom>
            <a:noFill/>
            <a:ln w="28575">
              <a:solidFill>
                <a:schemeClr val="bg2"/>
              </a:solidFill>
              <a:miter lim="800000"/>
              <a:headEnd type="none" w="med" len="med"/>
              <a:tailEnd type="arrow" w="med" len="med"/>
            </a:ln>
          </p:spPr>
        </p:cxnSp>
        <p:cxnSp>
          <p:nvCxnSpPr>
            <p:cNvPr id="37" name="Rett linje 36">
              <a:extLst>
                <a:ext uri="{FF2B5EF4-FFF2-40B4-BE49-F238E27FC236}">
                  <a16:creationId xmlns:a16="http://schemas.microsoft.com/office/drawing/2014/main" id="{2ABC47A1-86E1-CA45-8135-071E180DCDE1}"/>
                </a:ext>
              </a:extLst>
            </p:cNvPr>
            <p:cNvCxnSpPr/>
            <p:nvPr/>
          </p:nvCxnSpPr>
          <p:spPr>
            <a:xfrm>
              <a:off x="5974082" y="1459432"/>
              <a:ext cx="0" cy="10800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73" name="Avrundet rektangel 72">
              <a:extLst>
                <a:ext uri="{FF2B5EF4-FFF2-40B4-BE49-F238E27FC236}">
                  <a16:creationId xmlns:a16="http://schemas.microsoft.com/office/drawing/2014/main" id="{C3CFC685-02D5-BF48-A22C-8428F04FEAE2}"/>
                </a:ext>
              </a:extLst>
            </p:cNvPr>
            <p:cNvSpPr/>
            <p:nvPr/>
          </p:nvSpPr>
          <p:spPr>
            <a:xfrm>
              <a:off x="3923237" y="1809133"/>
              <a:ext cx="1669212" cy="340105"/>
            </a:xfrm>
            <a:prstGeom prst="roundRect">
              <a:avLst>
                <a:gd name="adj" fmla="val 6884"/>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schemeClr val="bg1"/>
                  </a:solidFill>
                </a:rPr>
                <a:t>Enighet</a:t>
              </a:r>
            </a:p>
          </p:txBody>
        </p:sp>
      </p:grpSp>
      <p:grpSp>
        <p:nvGrpSpPr>
          <p:cNvPr id="89" name="Gruppe 88">
            <a:extLst>
              <a:ext uri="{FF2B5EF4-FFF2-40B4-BE49-F238E27FC236}">
                <a16:creationId xmlns:a16="http://schemas.microsoft.com/office/drawing/2014/main" id="{D0CCA2B9-F43B-F04E-8729-98D2AF31792B}"/>
              </a:ext>
            </a:extLst>
          </p:cNvPr>
          <p:cNvGrpSpPr/>
          <p:nvPr/>
        </p:nvGrpSpPr>
        <p:grpSpPr>
          <a:xfrm>
            <a:off x="5975411" y="1825952"/>
            <a:ext cx="2162019" cy="581700"/>
            <a:chOff x="5975411" y="1567538"/>
            <a:chExt cx="2162019" cy="581700"/>
          </a:xfrm>
        </p:grpSpPr>
        <p:cxnSp>
          <p:nvCxnSpPr>
            <p:cNvPr id="50" name="AutoShape 13">
              <a:extLst>
                <a:ext uri="{FF2B5EF4-FFF2-40B4-BE49-F238E27FC236}">
                  <a16:creationId xmlns:a16="http://schemas.microsoft.com/office/drawing/2014/main" id="{18AFE09D-87E1-6741-BBD7-AD000C7C3101}"/>
                </a:ext>
              </a:extLst>
            </p:cNvPr>
            <p:cNvCxnSpPr>
              <a:cxnSpLocks noChangeShapeType="1"/>
            </p:cNvCxnSpPr>
            <p:nvPr/>
          </p:nvCxnSpPr>
          <p:spPr bwMode="auto">
            <a:xfrm rot="10800000" flipH="1" flipV="1">
              <a:off x="5975411" y="1567538"/>
              <a:ext cx="1332000" cy="216000"/>
            </a:xfrm>
            <a:prstGeom prst="bentConnector2">
              <a:avLst/>
            </a:prstGeom>
            <a:noFill/>
            <a:ln w="28575">
              <a:solidFill>
                <a:schemeClr val="bg2"/>
              </a:solidFill>
              <a:miter lim="800000"/>
              <a:headEnd type="none" w="med" len="med"/>
              <a:tailEnd type="arrow" w="med" len="med"/>
            </a:ln>
          </p:spPr>
        </p:cxnSp>
        <p:sp>
          <p:nvSpPr>
            <p:cNvPr id="75" name="Avrundet rektangel 74">
              <a:extLst>
                <a:ext uri="{FF2B5EF4-FFF2-40B4-BE49-F238E27FC236}">
                  <a16:creationId xmlns:a16="http://schemas.microsoft.com/office/drawing/2014/main" id="{16F2A735-DD66-994D-979E-EF9730AC28D6}"/>
                </a:ext>
              </a:extLst>
            </p:cNvPr>
            <p:cNvSpPr/>
            <p:nvPr/>
          </p:nvSpPr>
          <p:spPr>
            <a:xfrm>
              <a:off x="6468218" y="1809133"/>
              <a:ext cx="1669212" cy="340105"/>
            </a:xfrm>
            <a:prstGeom prst="roundRect">
              <a:avLst>
                <a:gd name="adj" fmla="val 68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schemeClr val="bg1"/>
                  </a:solidFill>
                </a:rPr>
                <a:t>Uenighet</a:t>
              </a:r>
            </a:p>
          </p:txBody>
        </p:sp>
      </p:grpSp>
      <p:grpSp>
        <p:nvGrpSpPr>
          <p:cNvPr id="90" name="Gruppe 89">
            <a:extLst>
              <a:ext uri="{FF2B5EF4-FFF2-40B4-BE49-F238E27FC236}">
                <a16:creationId xmlns:a16="http://schemas.microsoft.com/office/drawing/2014/main" id="{CC63E69D-B867-8F40-A15F-1722EDD38D6D}"/>
              </a:ext>
            </a:extLst>
          </p:cNvPr>
          <p:cNvGrpSpPr/>
          <p:nvPr/>
        </p:nvGrpSpPr>
        <p:grpSpPr>
          <a:xfrm>
            <a:off x="8186825" y="2072371"/>
            <a:ext cx="2671696" cy="499175"/>
            <a:chOff x="8186825" y="1813957"/>
            <a:chExt cx="2671696" cy="499175"/>
          </a:xfrm>
        </p:grpSpPr>
        <p:cxnSp>
          <p:nvCxnSpPr>
            <p:cNvPr id="55" name="Rett pil 54">
              <a:extLst>
                <a:ext uri="{FF2B5EF4-FFF2-40B4-BE49-F238E27FC236}">
                  <a16:creationId xmlns:a16="http://schemas.microsoft.com/office/drawing/2014/main" id="{AC78184A-F7F3-0D43-A777-7C58D9F1F295}"/>
                </a:ext>
              </a:extLst>
            </p:cNvPr>
            <p:cNvCxnSpPr/>
            <p:nvPr/>
          </p:nvCxnSpPr>
          <p:spPr>
            <a:xfrm>
              <a:off x="8186825" y="1984300"/>
              <a:ext cx="684309"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6" name="Avrundet rektangel 75">
              <a:extLst>
                <a:ext uri="{FF2B5EF4-FFF2-40B4-BE49-F238E27FC236}">
                  <a16:creationId xmlns:a16="http://schemas.microsoft.com/office/drawing/2014/main" id="{B2BC55A8-C779-4F47-AFB3-EB8998029744}"/>
                </a:ext>
              </a:extLst>
            </p:cNvPr>
            <p:cNvSpPr/>
            <p:nvPr/>
          </p:nvSpPr>
          <p:spPr>
            <a:xfrm>
              <a:off x="8920529" y="1813957"/>
              <a:ext cx="1937992" cy="499175"/>
            </a:xfrm>
            <a:prstGeom prst="roundRect">
              <a:avLst>
                <a:gd name="adj" fmla="val 6884"/>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rPr>
                <a:t>Uenighetsprotokoll</a:t>
              </a:r>
            </a:p>
            <a:p>
              <a:pPr algn="ctr"/>
              <a:r>
                <a:rPr lang="nb-NO" sz="1200" dirty="0">
                  <a:solidFill>
                    <a:schemeClr val="bg1"/>
                  </a:solidFill>
                </a:rPr>
                <a:t>(saken avsluttet)</a:t>
              </a:r>
            </a:p>
          </p:txBody>
        </p:sp>
      </p:grpSp>
      <p:grpSp>
        <p:nvGrpSpPr>
          <p:cNvPr id="88" name="Gruppe 87">
            <a:extLst>
              <a:ext uri="{FF2B5EF4-FFF2-40B4-BE49-F238E27FC236}">
                <a16:creationId xmlns:a16="http://schemas.microsoft.com/office/drawing/2014/main" id="{AD506CB2-DE26-4845-A144-961631049A22}"/>
              </a:ext>
            </a:extLst>
          </p:cNvPr>
          <p:cNvGrpSpPr/>
          <p:nvPr/>
        </p:nvGrpSpPr>
        <p:grpSpPr>
          <a:xfrm>
            <a:off x="1231372" y="2067546"/>
            <a:ext cx="2651818" cy="504000"/>
            <a:chOff x="1231372" y="1809132"/>
            <a:chExt cx="2651818" cy="504000"/>
          </a:xfrm>
        </p:grpSpPr>
        <p:cxnSp>
          <p:nvCxnSpPr>
            <p:cNvPr id="56" name="Rett pil 55">
              <a:extLst>
                <a:ext uri="{FF2B5EF4-FFF2-40B4-BE49-F238E27FC236}">
                  <a16:creationId xmlns:a16="http://schemas.microsoft.com/office/drawing/2014/main" id="{4F3853EE-8260-F04A-A1A6-21B8AACE1B0C}"/>
                </a:ext>
              </a:extLst>
            </p:cNvPr>
            <p:cNvCxnSpPr>
              <a:cxnSpLocks/>
            </p:cNvCxnSpPr>
            <p:nvPr/>
          </p:nvCxnSpPr>
          <p:spPr>
            <a:xfrm flipH="1">
              <a:off x="3198881" y="1989124"/>
              <a:ext cx="684309" cy="0"/>
            </a:xfrm>
            <a:prstGeom prst="straightConnector1">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Avrundet rektangel 79">
              <a:extLst>
                <a:ext uri="{FF2B5EF4-FFF2-40B4-BE49-F238E27FC236}">
                  <a16:creationId xmlns:a16="http://schemas.microsoft.com/office/drawing/2014/main" id="{9E825269-BA97-8D41-87F9-D9419A7692F1}"/>
                </a:ext>
              </a:extLst>
            </p:cNvPr>
            <p:cNvSpPr/>
            <p:nvPr/>
          </p:nvSpPr>
          <p:spPr>
            <a:xfrm>
              <a:off x="1231372" y="1809132"/>
              <a:ext cx="1937992" cy="504000"/>
            </a:xfrm>
            <a:prstGeom prst="roundRect">
              <a:avLst>
                <a:gd name="adj" fmla="val 6884"/>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rPr>
                <a:t>Protokoll</a:t>
              </a:r>
            </a:p>
            <a:p>
              <a:pPr algn="ctr"/>
              <a:r>
                <a:rPr lang="nb-NO" sz="1200" dirty="0">
                  <a:solidFill>
                    <a:schemeClr val="bg1"/>
                  </a:solidFill>
                </a:rPr>
                <a:t>Gjøres kjent for partene</a:t>
              </a:r>
            </a:p>
          </p:txBody>
        </p:sp>
      </p:grpSp>
    </p:spTree>
    <p:extLst>
      <p:ext uri="{BB962C8B-B14F-4D97-AF65-F5344CB8AC3E}">
        <p14:creationId xmlns:p14="http://schemas.microsoft.com/office/powerpoint/2010/main" val="356007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right)">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wipe(up)">
                                      <p:cBhvr>
                                        <p:cTn id="17" dur="5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wipe(left)">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wipe(up)">
                                      <p:cBhvr>
                                        <p:cTn id="2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4D47EA53-C845-8045-9CC2-DC7F37B7C05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734" r="4734"/>
          <a:stretch>
            <a:fillRect/>
          </a:stretch>
        </p:blipFill>
        <p:spPr/>
      </p:pic>
      <p:sp>
        <p:nvSpPr>
          <p:cNvPr id="2" name="Tittel 1">
            <a:extLst>
              <a:ext uri="{FF2B5EF4-FFF2-40B4-BE49-F238E27FC236}">
                <a16:creationId xmlns:a16="http://schemas.microsoft.com/office/drawing/2014/main" id="{387FC024-2896-1C42-B97C-3A21802EC824}"/>
              </a:ext>
            </a:extLst>
          </p:cNvPr>
          <p:cNvSpPr>
            <a:spLocks noGrp="1"/>
          </p:cNvSpPr>
          <p:nvPr>
            <p:ph type="title"/>
          </p:nvPr>
        </p:nvSpPr>
        <p:spPr>
          <a:xfrm>
            <a:off x="1" y="1987449"/>
            <a:ext cx="4705656" cy="1008392"/>
          </a:xfrm>
        </p:spPr>
        <p:txBody>
          <a:bodyPr/>
          <a:lstStyle/>
          <a:p>
            <a:r>
              <a:rPr lang="nb-NO" dirty="0"/>
              <a:t>Protokoll</a:t>
            </a:r>
          </a:p>
        </p:txBody>
      </p:sp>
      <p:sp>
        <p:nvSpPr>
          <p:cNvPr id="3" name="Plassholder for tekst 2">
            <a:extLst>
              <a:ext uri="{FF2B5EF4-FFF2-40B4-BE49-F238E27FC236}">
                <a16:creationId xmlns:a16="http://schemas.microsoft.com/office/drawing/2014/main" id="{6A97E071-23D1-2245-AFFA-69A1942B2E9E}"/>
              </a:ext>
            </a:extLst>
          </p:cNvPr>
          <p:cNvSpPr>
            <a:spLocks noGrp="1"/>
          </p:cNvSpPr>
          <p:nvPr>
            <p:ph type="body" idx="1"/>
          </p:nvPr>
        </p:nvSpPr>
        <p:spPr/>
        <p:txBody>
          <a:bodyPr/>
          <a:lstStyle/>
          <a:p>
            <a:r>
              <a:rPr lang="nb-NO" dirty="0"/>
              <a:t>Tema 3</a:t>
            </a:r>
          </a:p>
        </p:txBody>
      </p:sp>
      <p:sp>
        <p:nvSpPr>
          <p:cNvPr id="5" name="Plassholder for lysbildenummer 4">
            <a:extLst>
              <a:ext uri="{FF2B5EF4-FFF2-40B4-BE49-F238E27FC236}">
                <a16:creationId xmlns:a16="http://schemas.microsoft.com/office/drawing/2014/main" id="{9BF1ADC5-DB61-DB4F-BC21-9AE8B9D366F8}"/>
              </a:ext>
            </a:extLst>
          </p:cNvPr>
          <p:cNvSpPr>
            <a:spLocks noGrp="1"/>
          </p:cNvSpPr>
          <p:nvPr>
            <p:ph type="sldNum" sz="quarter" idx="4"/>
          </p:nvPr>
        </p:nvSpPr>
        <p:spPr/>
        <p:txBody>
          <a:bodyPr/>
          <a:lstStyle/>
          <a:p>
            <a:fld id="{4CA162D6-F00B-4378-A732-E7D904156DA2}" type="slidenum">
              <a:rPr lang="en-US" dirty="0" smtClean="0"/>
              <a:pPr/>
              <a:t>96</a:t>
            </a:fld>
            <a:endParaRPr lang="en-US" dirty="0"/>
          </a:p>
        </p:txBody>
      </p:sp>
      <p:sp>
        <p:nvSpPr>
          <p:cNvPr id="6" name="Plassholder for tekst 5">
            <a:extLst>
              <a:ext uri="{FF2B5EF4-FFF2-40B4-BE49-F238E27FC236}">
                <a16:creationId xmlns:a16="http://schemas.microsoft.com/office/drawing/2014/main" id="{5A01A411-1DA2-5743-AEA4-BCE35E7AFA51}"/>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28676146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F1E6E5B-4364-384C-84EF-BF1E00A31A3D}"/>
              </a:ext>
            </a:extLst>
          </p:cNvPr>
          <p:cNvSpPr txBox="1"/>
          <p:nvPr/>
        </p:nvSpPr>
        <p:spPr>
          <a:xfrm>
            <a:off x="2300279" y="2216426"/>
            <a:ext cx="7510255" cy="2123658"/>
          </a:xfrm>
          <a:prstGeom prst="rect">
            <a:avLst/>
          </a:prstGeom>
          <a:noFill/>
        </p:spPr>
        <p:txBody>
          <a:bodyPr wrap="square" rtlCol="0">
            <a:spAutoFit/>
          </a:bodyPr>
          <a:lstStyle/>
          <a:p>
            <a:pPr algn="ctr">
              <a:spcAft>
                <a:spcPts val="1200"/>
              </a:spcAft>
            </a:pPr>
            <a:r>
              <a:rPr lang="nb-NO" sz="2800" dirty="0">
                <a:solidFill>
                  <a:srgbClr val="323232"/>
                </a:solidFill>
              </a:rPr>
              <a:t>Spørsmål</a:t>
            </a:r>
          </a:p>
          <a:p>
            <a:pPr marL="355600" indent="-342900" algn="ctr">
              <a:spcAft>
                <a:spcPts val="1200"/>
              </a:spcAft>
              <a:buFont typeface="+mj-lt"/>
              <a:buAutoNum type="arabicPeriod"/>
            </a:pPr>
            <a:r>
              <a:rPr lang="nb-NO" sz="2800" dirty="0">
                <a:solidFill>
                  <a:schemeClr val="tx2"/>
                </a:solidFill>
                <a:ea typeface="+mn-lt"/>
                <a:cs typeface="+mn-lt"/>
              </a:rPr>
              <a:t>Har du noensinne skrevet en protokoll? </a:t>
            </a:r>
          </a:p>
          <a:p>
            <a:pPr marL="355600" indent="-342900" algn="ctr">
              <a:spcAft>
                <a:spcPts val="1200"/>
              </a:spcAft>
              <a:buFont typeface="+mj-lt"/>
              <a:buAutoNum type="arabicPeriod"/>
            </a:pPr>
            <a:r>
              <a:rPr lang="nb-NO" sz="2800" dirty="0">
                <a:solidFill>
                  <a:schemeClr val="tx2"/>
                </a:solidFill>
                <a:ea typeface="+mn-lt"/>
                <a:cs typeface="+mn-lt"/>
              </a:rPr>
              <a:t>Har du det klart for deg hva som er forskjell på referat og protokoll?</a:t>
            </a:r>
            <a:endParaRPr lang="nb-NO" sz="2800" dirty="0">
              <a:solidFill>
                <a:schemeClr val="tx2"/>
              </a:solidFill>
            </a:endParaRPr>
          </a:p>
        </p:txBody>
      </p:sp>
      <p:sp>
        <p:nvSpPr>
          <p:cNvPr id="4" name="Plassholder for lysbildenummer 3">
            <a:extLst>
              <a:ext uri="{FF2B5EF4-FFF2-40B4-BE49-F238E27FC236}">
                <a16:creationId xmlns:a16="http://schemas.microsoft.com/office/drawing/2014/main" id="{8A0AAE5C-4E83-F14C-89AC-5B3A53EA3EDC}"/>
              </a:ext>
            </a:extLst>
          </p:cNvPr>
          <p:cNvSpPr>
            <a:spLocks noGrp="1"/>
          </p:cNvSpPr>
          <p:nvPr>
            <p:ph type="sldNum" sz="quarter" idx="4"/>
          </p:nvPr>
        </p:nvSpPr>
        <p:spPr/>
        <p:txBody>
          <a:bodyPr/>
          <a:lstStyle/>
          <a:p>
            <a:fld id="{4CA162D6-F00B-4378-A732-E7D904156DA2}" type="slidenum">
              <a:rPr lang="en-US" dirty="0" smtClean="0"/>
              <a:pPr/>
              <a:t>97</a:t>
            </a:fld>
            <a:endParaRPr lang="en-US" dirty="0"/>
          </a:p>
        </p:txBody>
      </p:sp>
    </p:spTree>
    <p:extLst>
      <p:ext uri="{BB962C8B-B14F-4D97-AF65-F5344CB8AC3E}">
        <p14:creationId xmlns:p14="http://schemas.microsoft.com/office/powerpoint/2010/main" val="24713224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DD437C11-E4A9-7346-896B-499F4E47207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477" b="3477"/>
          <a:stretch>
            <a:fillRect/>
          </a:stretch>
        </p:blipFill>
        <p:spPr/>
      </p:pic>
      <p:sp>
        <p:nvSpPr>
          <p:cNvPr id="2" name="Plassholder for innhold 1">
            <a:extLst>
              <a:ext uri="{FF2B5EF4-FFF2-40B4-BE49-F238E27FC236}">
                <a16:creationId xmlns:a16="http://schemas.microsoft.com/office/drawing/2014/main" id="{EE0C29FA-84D3-DA4A-AD6E-064D4F837C52}"/>
              </a:ext>
            </a:extLst>
          </p:cNvPr>
          <p:cNvSpPr>
            <a:spLocks noGrp="1"/>
          </p:cNvSpPr>
          <p:nvPr>
            <p:ph idx="1"/>
          </p:nvPr>
        </p:nvSpPr>
        <p:spPr>
          <a:xfrm>
            <a:off x="1134217" y="2400299"/>
            <a:ext cx="5291983" cy="4076313"/>
          </a:xfrm>
        </p:spPr>
        <p:txBody>
          <a:bodyPr vert="horz" lIns="0" tIns="0" rIns="0" bIns="0" rtlCol="0" anchor="t">
            <a:normAutofit/>
          </a:bodyPr>
          <a:lstStyle/>
          <a:p>
            <a:pPr marL="0" indent="0">
              <a:buNone/>
            </a:pPr>
            <a:r>
              <a:rPr lang="nb-NO" sz="2200" dirty="0">
                <a:solidFill>
                  <a:schemeClr val="tx2"/>
                </a:solidFill>
              </a:rPr>
              <a:t>Hovedavtalen NHO og ASVL § 2-3</a:t>
            </a:r>
          </a:p>
          <a:p>
            <a:pPr marL="179705" indent="-179705"/>
            <a:r>
              <a:rPr lang="nb-NO" sz="2200" dirty="0"/>
              <a:t>«Tvist mellom bedrift og funksjonærer </a:t>
            </a:r>
            <a:r>
              <a:rPr lang="nb-NO" sz="2200" b="1" dirty="0"/>
              <a:t>skal</a:t>
            </a:r>
            <a:r>
              <a:rPr lang="nb-NO" sz="2200" dirty="0"/>
              <a:t> søkes løst ved forhandlinger mellom bedrift og tillitsvalgte.»</a:t>
            </a:r>
            <a:endParaRPr lang="nb-NO" sz="2200" dirty="0">
              <a:cs typeface="Arial"/>
            </a:endParaRPr>
          </a:p>
          <a:p>
            <a:pPr marL="179705" indent="-179705"/>
            <a:r>
              <a:rPr lang="nb-NO" sz="2200" dirty="0"/>
              <a:t>«Fra forhandlinger </a:t>
            </a:r>
            <a:r>
              <a:rPr lang="nb-NO" sz="2200" b="1" dirty="0"/>
              <a:t>skal</a:t>
            </a:r>
            <a:r>
              <a:rPr lang="nb-NO" sz="2200" dirty="0"/>
              <a:t> settes opp protokoll.»</a:t>
            </a:r>
            <a:endParaRPr lang="nb-NO" sz="2200" dirty="0">
              <a:cs typeface="Arial"/>
            </a:endParaRPr>
          </a:p>
        </p:txBody>
      </p:sp>
      <p:sp>
        <p:nvSpPr>
          <p:cNvPr id="3" name="Plassholder for lysbildenummer 2">
            <a:extLst>
              <a:ext uri="{FF2B5EF4-FFF2-40B4-BE49-F238E27FC236}">
                <a16:creationId xmlns:a16="http://schemas.microsoft.com/office/drawing/2014/main" id="{7FD42AAF-EEB7-1D40-9EC8-207DE77884DB}"/>
              </a:ext>
            </a:extLst>
          </p:cNvPr>
          <p:cNvSpPr>
            <a:spLocks noGrp="1"/>
          </p:cNvSpPr>
          <p:nvPr>
            <p:ph type="sldNum" sz="quarter" idx="12"/>
          </p:nvPr>
        </p:nvSpPr>
        <p:spPr/>
        <p:txBody>
          <a:bodyPr/>
          <a:lstStyle/>
          <a:p>
            <a:fld id="{4CA162D6-F00B-4378-A732-E7D904156DA2}" type="slidenum">
              <a:rPr lang="en-US" dirty="0" smtClean="0"/>
              <a:t>98</a:t>
            </a:fld>
            <a:endParaRPr lang="en-US" dirty="0"/>
          </a:p>
        </p:txBody>
      </p:sp>
      <p:sp>
        <p:nvSpPr>
          <p:cNvPr id="5" name="Tittel 4">
            <a:extLst>
              <a:ext uri="{FF2B5EF4-FFF2-40B4-BE49-F238E27FC236}">
                <a16:creationId xmlns:a16="http://schemas.microsoft.com/office/drawing/2014/main" id="{65474414-40AA-054B-96A4-3A9B1C10B582}"/>
              </a:ext>
            </a:extLst>
          </p:cNvPr>
          <p:cNvSpPr>
            <a:spLocks noGrp="1"/>
          </p:cNvSpPr>
          <p:nvPr>
            <p:ph type="title"/>
          </p:nvPr>
        </p:nvSpPr>
        <p:spPr>
          <a:xfrm>
            <a:off x="1" y="801874"/>
            <a:ext cx="6572677" cy="1162523"/>
          </a:xfrm>
        </p:spPr>
        <p:txBody>
          <a:bodyPr/>
          <a:lstStyle/>
          <a:p>
            <a:r>
              <a:rPr lang="nb-NO" dirty="0"/>
              <a:t>Når skal det skrives protokoll?</a:t>
            </a:r>
          </a:p>
        </p:txBody>
      </p:sp>
      <p:sp>
        <p:nvSpPr>
          <p:cNvPr id="6" name="Plassholder for tekst 5">
            <a:extLst>
              <a:ext uri="{FF2B5EF4-FFF2-40B4-BE49-F238E27FC236}">
                <a16:creationId xmlns:a16="http://schemas.microsoft.com/office/drawing/2014/main" id="{202A0065-023A-1540-A8B3-14A05567481F}"/>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25430415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6">
            <a:extLst>
              <a:ext uri="{FF2B5EF4-FFF2-40B4-BE49-F238E27FC236}">
                <a16:creationId xmlns:a16="http://schemas.microsoft.com/office/drawing/2014/main" id="{22F8E368-D5B2-0C4F-AFA3-D994E0C205B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466" r="7466"/>
          <a:stretch>
            <a:fillRect/>
          </a:stretch>
        </p:blipFill>
        <p:spPr/>
      </p:pic>
      <p:sp>
        <p:nvSpPr>
          <p:cNvPr id="2" name="Plassholder for innhold 1">
            <a:extLst>
              <a:ext uri="{FF2B5EF4-FFF2-40B4-BE49-F238E27FC236}">
                <a16:creationId xmlns:a16="http://schemas.microsoft.com/office/drawing/2014/main" id="{EE0C29FA-84D3-DA4A-AD6E-064D4F837C52}"/>
              </a:ext>
            </a:extLst>
          </p:cNvPr>
          <p:cNvSpPr>
            <a:spLocks noGrp="1"/>
          </p:cNvSpPr>
          <p:nvPr>
            <p:ph idx="1"/>
          </p:nvPr>
        </p:nvSpPr>
        <p:spPr/>
        <p:txBody>
          <a:bodyPr>
            <a:normAutofit fontScale="92500" lnSpcReduction="10000"/>
          </a:bodyPr>
          <a:lstStyle/>
          <a:p>
            <a:r>
              <a:rPr lang="nb-NO" dirty="0"/>
              <a:t>Drøftelsesmøter </a:t>
            </a:r>
            <a:r>
              <a:rPr lang="nb-NO" dirty="0" err="1"/>
              <a:t>ihht</a:t>
            </a:r>
            <a:r>
              <a:rPr lang="nb-NO" dirty="0"/>
              <a:t> AML § 15.1 – </a:t>
            </a:r>
            <a:r>
              <a:rPr lang="nb-NO" dirty="0">
                <a:solidFill>
                  <a:schemeClr val="accent1">
                    <a:lumMod val="50000"/>
                    <a:lumOff val="50000"/>
                  </a:schemeClr>
                </a:solidFill>
              </a:rPr>
              <a:t>ordensregel</a:t>
            </a:r>
            <a:r>
              <a:rPr lang="en-US" dirty="0"/>
              <a:t>​</a:t>
            </a:r>
          </a:p>
          <a:p>
            <a:r>
              <a:rPr lang="nb-NO" dirty="0"/>
              <a:t>Forhandlingsmøter etter AML §17-3 – </a:t>
            </a:r>
            <a:r>
              <a:rPr lang="nb-NO" dirty="0">
                <a:solidFill>
                  <a:schemeClr val="accent1">
                    <a:lumMod val="50000"/>
                    <a:lumOff val="50000"/>
                  </a:schemeClr>
                </a:solidFill>
              </a:rPr>
              <a:t>skal</a:t>
            </a:r>
            <a:r>
              <a:rPr lang="en-US" dirty="0"/>
              <a:t>​</a:t>
            </a:r>
          </a:p>
          <a:p>
            <a:r>
              <a:rPr lang="nb-NO" dirty="0"/>
              <a:t>Lønnsforhandlinger – </a:t>
            </a:r>
            <a:r>
              <a:rPr lang="nb-NO" dirty="0">
                <a:solidFill>
                  <a:schemeClr val="accent1">
                    <a:lumMod val="50000"/>
                    <a:lumOff val="50000"/>
                  </a:schemeClr>
                </a:solidFill>
              </a:rPr>
              <a:t>ordensregel</a:t>
            </a:r>
            <a:r>
              <a:rPr lang="en-US" dirty="0"/>
              <a:t>​</a:t>
            </a:r>
          </a:p>
          <a:p>
            <a:r>
              <a:rPr lang="nb-NO" dirty="0"/>
              <a:t>Drøftelsesmøter </a:t>
            </a:r>
            <a:r>
              <a:rPr lang="nb-NO" dirty="0" err="1"/>
              <a:t>ihht</a:t>
            </a:r>
            <a:r>
              <a:rPr lang="nb-NO" dirty="0"/>
              <a:t> HA </a:t>
            </a:r>
            <a:r>
              <a:rPr lang="nb-NO" dirty="0" err="1"/>
              <a:t>kap</a:t>
            </a:r>
            <a:r>
              <a:rPr lang="nb-NO" dirty="0"/>
              <a:t> IX, endringer, omorganisering, nedbemanning – </a:t>
            </a:r>
            <a:r>
              <a:rPr lang="nb-NO" dirty="0">
                <a:solidFill>
                  <a:schemeClr val="accent1">
                    <a:lumMod val="50000"/>
                    <a:lumOff val="50000"/>
                  </a:schemeClr>
                </a:solidFill>
              </a:rPr>
              <a:t>skal</a:t>
            </a:r>
            <a:r>
              <a:rPr lang="en-US" dirty="0"/>
              <a:t>​</a:t>
            </a:r>
          </a:p>
          <a:p>
            <a:r>
              <a:rPr lang="nb-NO" dirty="0"/>
              <a:t>Drøfting om permittering </a:t>
            </a:r>
            <a:r>
              <a:rPr lang="nb-NO" dirty="0" err="1"/>
              <a:t>ihht</a:t>
            </a:r>
            <a:r>
              <a:rPr lang="nb-NO" dirty="0"/>
              <a:t> HA kapittel VII – </a:t>
            </a:r>
            <a:r>
              <a:rPr lang="nb-NO" dirty="0">
                <a:solidFill>
                  <a:schemeClr val="accent1">
                    <a:lumMod val="50000"/>
                    <a:lumOff val="50000"/>
                  </a:schemeClr>
                </a:solidFill>
              </a:rPr>
              <a:t>skal</a:t>
            </a:r>
            <a:r>
              <a:rPr lang="en-US" dirty="0"/>
              <a:t>​</a:t>
            </a:r>
          </a:p>
          <a:p>
            <a:r>
              <a:rPr lang="nb-NO" dirty="0"/>
              <a:t>Drøftelser og forhandlinger rundt etablering av særavtaler, forståelse av regelverk </a:t>
            </a:r>
            <a:r>
              <a:rPr lang="nb-NO" dirty="0" err="1"/>
              <a:t>etc</a:t>
            </a:r>
            <a:r>
              <a:rPr lang="nb-NO" dirty="0"/>
              <a:t> – </a:t>
            </a:r>
            <a:r>
              <a:rPr lang="nb-NO" dirty="0">
                <a:solidFill>
                  <a:schemeClr val="accent1">
                    <a:lumMod val="50000"/>
                    <a:lumOff val="50000"/>
                  </a:schemeClr>
                </a:solidFill>
              </a:rPr>
              <a:t>ordensregel</a:t>
            </a:r>
            <a:r>
              <a:rPr lang="en-US" dirty="0"/>
              <a:t>​</a:t>
            </a:r>
          </a:p>
        </p:txBody>
      </p:sp>
      <p:sp>
        <p:nvSpPr>
          <p:cNvPr id="3" name="Plassholder for lysbildenummer 2">
            <a:extLst>
              <a:ext uri="{FF2B5EF4-FFF2-40B4-BE49-F238E27FC236}">
                <a16:creationId xmlns:a16="http://schemas.microsoft.com/office/drawing/2014/main" id="{7FD42AAF-EEB7-1D40-9EC8-207DE77884DB}"/>
              </a:ext>
            </a:extLst>
          </p:cNvPr>
          <p:cNvSpPr>
            <a:spLocks noGrp="1"/>
          </p:cNvSpPr>
          <p:nvPr>
            <p:ph type="sldNum" sz="quarter" idx="12"/>
          </p:nvPr>
        </p:nvSpPr>
        <p:spPr/>
        <p:txBody>
          <a:bodyPr/>
          <a:lstStyle/>
          <a:p>
            <a:fld id="{4CA162D6-F00B-4378-A732-E7D904156DA2}" type="slidenum">
              <a:rPr lang="en-US" dirty="0" smtClean="0"/>
              <a:t>99</a:t>
            </a:fld>
            <a:endParaRPr lang="en-US" dirty="0"/>
          </a:p>
        </p:txBody>
      </p:sp>
      <p:sp>
        <p:nvSpPr>
          <p:cNvPr id="5" name="Tittel 4">
            <a:extLst>
              <a:ext uri="{FF2B5EF4-FFF2-40B4-BE49-F238E27FC236}">
                <a16:creationId xmlns:a16="http://schemas.microsoft.com/office/drawing/2014/main" id="{65474414-40AA-054B-96A4-3A9B1C10B582}"/>
              </a:ext>
            </a:extLst>
          </p:cNvPr>
          <p:cNvSpPr>
            <a:spLocks noGrp="1"/>
          </p:cNvSpPr>
          <p:nvPr>
            <p:ph type="title"/>
          </p:nvPr>
        </p:nvSpPr>
        <p:spPr>
          <a:xfrm>
            <a:off x="1" y="801874"/>
            <a:ext cx="6572677" cy="1151618"/>
          </a:xfrm>
        </p:spPr>
        <p:txBody>
          <a:bodyPr/>
          <a:lstStyle/>
          <a:p>
            <a:r>
              <a:rPr lang="nb-NO" dirty="0"/>
              <a:t>Andre tilfeller der det bør skrives protokoll?</a:t>
            </a:r>
          </a:p>
        </p:txBody>
      </p:sp>
      <p:sp>
        <p:nvSpPr>
          <p:cNvPr id="6" name="Plassholder for tekst 5">
            <a:extLst>
              <a:ext uri="{FF2B5EF4-FFF2-40B4-BE49-F238E27FC236}">
                <a16:creationId xmlns:a16="http://schemas.microsoft.com/office/drawing/2014/main" id="{202A0065-023A-1540-A8B3-14A05567481F}"/>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1712036127"/>
      </p:ext>
    </p:extLst>
  </p:cSld>
  <p:clrMapOvr>
    <a:masterClrMapping/>
  </p:clrMapOvr>
</p:sld>
</file>

<file path=ppt/theme/theme1.xml><?xml version="1.0" encoding="utf-8"?>
<a:theme xmlns:a="http://schemas.openxmlformats.org/drawingml/2006/main" name="Office-tema">
  <a:themeElements>
    <a:clrScheme name="Office-tema">
      <a:dk1>
        <a:srgbClr val="191919"/>
      </a:dk1>
      <a:lt1>
        <a:sysClr val="window" lastClr="FFFFFF"/>
      </a:lt1>
      <a:dk2>
        <a:srgbClr val="C10A1F"/>
      </a:dk2>
      <a:lt2>
        <a:srgbClr val="8D9395"/>
      </a:lt2>
      <a:accent1>
        <a:srgbClr val="181C2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gendefinert 11">
      <a:majorFont>
        <a:latin typeface="Arial"/>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resized.potx" id="{507CA035-79A1-4F38-9949-4AED7F9D4DE1}" vid="{E5298275-9E35-4489-99AC-A4A0E033986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9776DE4C68F44E948B33E50CD2D84B" ma:contentTypeVersion="9" ma:contentTypeDescription="Create a new document." ma:contentTypeScope="" ma:versionID="ed7af133fa1e1f73d54489a08807551f">
  <xsd:schema xmlns:xsd="http://www.w3.org/2001/XMLSchema" xmlns:xs="http://www.w3.org/2001/XMLSchema" xmlns:p="http://schemas.microsoft.com/office/2006/metadata/properties" xmlns:ns2="74cba9d3-bcda-413b-ab41-18376e5f4172" xmlns:ns3="72308914-2855-411f-9821-f3aba438d215" targetNamespace="http://schemas.microsoft.com/office/2006/metadata/properties" ma:root="true" ma:fieldsID="7d8188e802f1cecfaf4b2d2e9f6484b9" ns2:_="" ns3:_="">
    <xsd:import namespace="74cba9d3-bcda-413b-ab41-18376e5f4172"/>
    <xsd:import namespace="72308914-2855-411f-9821-f3aba438d21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cba9d3-bcda-413b-ab41-18376e5f41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308914-2855-411f-9821-f3aba438d21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4CDA81-67A3-454D-A72A-602805F9A1D9}">
  <ds:schemaRefs>
    <ds:schemaRef ds:uri="http://schemas.microsoft.com/sharepoint/v3/contenttype/forms"/>
  </ds:schemaRefs>
</ds:datastoreItem>
</file>

<file path=customXml/itemProps2.xml><?xml version="1.0" encoding="utf-8"?>
<ds:datastoreItem xmlns:ds="http://schemas.openxmlformats.org/officeDocument/2006/customXml" ds:itemID="{AB52EC09-54FA-4D66-90A9-6EC55CFB2AF6}">
  <ds:schemaRefs>
    <ds:schemaRef ds:uri="72308914-2855-411f-9821-f3aba438d215"/>
    <ds:schemaRef ds:uri="74cba9d3-bcda-413b-ab41-18376e5f41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745482-F125-4D40-89E9-01BBA6662E01}">
  <ds:schemaRefs>
    <ds:schemaRef ds:uri="http://schemas.microsoft.com/office/2006/documentManagement/types"/>
    <ds:schemaRef ds:uri="72308914-2855-411f-9821-f3aba438d215"/>
    <ds:schemaRef ds:uri="http://schemas.microsoft.com/office/infopath/2007/PartnerControls"/>
    <ds:schemaRef ds:uri="http://purl.org/dc/terms/"/>
    <ds:schemaRef ds:uri="http://purl.org/dc/elements/1.1/"/>
    <ds:schemaRef ds:uri="http://purl.org/dc/dcmitype/"/>
    <ds:schemaRef ds:uri="http://www.w3.org/XML/1998/namespace"/>
    <ds:schemaRef ds:uri="http://schemas.openxmlformats.org/package/2006/metadata/core-properties"/>
    <ds:schemaRef ds:uri="74cba9d3-bcda-413b-ab41-18376e5f417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Office-tema</Template>
  <TotalTime>208</TotalTime>
  <Words>6290</Words>
  <Application>Microsoft Office PowerPoint</Application>
  <PresentationFormat>Widescreen</PresentationFormat>
  <Paragraphs>889</Paragraphs>
  <Slides>109</Slides>
  <Notes>108</Notes>
  <HiddenSlides>0</HiddenSlides>
  <MMClips>3</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109</vt:i4>
      </vt:variant>
    </vt:vector>
  </HeadingPairs>
  <TitlesOfParts>
    <vt:vector size="115" baseType="lpstr">
      <vt:lpstr>Arial</vt:lpstr>
      <vt:lpstr>Calibri</vt:lpstr>
      <vt:lpstr>Symbol</vt:lpstr>
      <vt:lpstr>Systemfont normal</vt:lpstr>
      <vt:lpstr>Verdana</vt:lpstr>
      <vt:lpstr>Office-tema</vt:lpstr>
      <vt:lpstr>Velkommen til kurs!</vt:lpstr>
      <vt:lpstr>Veiledere</vt:lpstr>
      <vt:lpstr>Kjøreplan for kurset</vt:lpstr>
      <vt:lpstr>Formen på kurset</vt:lpstr>
      <vt:lpstr>Gruppearbeid</vt:lpstr>
      <vt:lpstr>Husk!</vt:lpstr>
      <vt:lpstr>Ressursbanken  https://fltressurs.no/</vt:lpstr>
      <vt:lpstr>Bli kjent med gruppa</vt:lpstr>
      <vt:lpstr>Rollen som bedriftstillitsvalgt</vt:lpstr>
      <vt:lpstr>Temaer i denne bolken</vt:lpstr>
      <vt:lpstr>Rollen som bedriftstillitsvalgt</vt:lpstr>
      <vt:lpstr>Tillitsvalgtrollen</vt:lpstr>
      <vt:lpstr>Bedriftstillitvalgt: Et bindeledd</vt:lpstr>
      <vt:lpstr>Bedriftstillitvalgtes rettigheter og oppgaver</vt:lpstr>
      <vt:lpstr>Organisering av tillitsvalgtarbeid</vt:lpstr>
      <vt:lpstr>Etablering og drift av bedriftsgruppe</vt:lpstr>
      <vt:lpstr>PowerPoint-presentasjon</vt:lpstr>
      <vt:lpstr>PowerPoint-presentasjon</vt:lpstr>
      <vt:lpstr>PowerPoint-presentasjon</vt:lpstr>
      <vt:lpstr>PowerPoint-presentasjon</vt:lpstr>
      <vt:lpstr>PowerPoint-presentasjon</vt:lpstr>
      <vt:lpstr>Ettervekst og rekruttering</vt:lpstr>
      <vt:lpstr>Ettervekst, aktivitet og rekruttering</vt:lpstr>
      <vt:lpstr>Hvem kan vi rekruttere?</vt:lpstr>
      <vt:lpstr>Nye medlemmer på tariffavtale - tillitsvalgtes rolle</vt:lpstr>
      <vt:lpstr>Innmeldingsskjema</vt:lpstr>
      <vt:lpstr>Nye medlemmer på tariffavtale</vt:lpstr>
      <vt:lpstr>Hva må du som tillitsvalgte passe på?</vt:lpstr>
      <vt:lpstr>Nyttig å vite!</vt:lpstr>
      <vt:lpstr>Gruppeoppgave A</vt:lpstr>
      <vt:lpstr>FLT på nett og verktøy for tillitsvalgte</vt:lpstr>
      <vt:lpstr>   </vt:lpstr>
      <vt:lpstr>Tillitsvalgtverktøyet og Tillitsvalgtportalen</vt:lpstr>
      <vt:lpstr>Tillitsvalgtverktøyet</vt:lpstr>
      <vt:lpstr>Tillitsvalgtportalen https://tillitsvalgtportalen.no/</vt:lpstr>
      <vt:lpstr>Bli kjent i avtaleverket</vt:lpstr>
      <vt:lpstr>Temaer i denne bolken</vt:lpstr>
      <vt:lpstr>PowerPoint-presentasjon</vt:lpstr>
      <vt:lpstr>Lov- og avtale-hierarkiet</vt:lpstr>
      <vt:lpstr>Trepartssamarbeidet</vt:lpstr>
      <vt:lpstr>Den norske modellen</vt:lpstr>
      <vt:lpstr>PowerPoint-presentasjon</vt:lpstr>
      <vt:lpstr>Lovverket</vt:lpstr>
      <vt:lpstr>Lovverket</vt:lpstr>
      <vt:lpstr>Sentrale tariffavtaler</vt:lpstr>
      <vt:lpstr>Hovedavtale</vt:lpstr>
      <vt:lpstr>Overenskomst</vt:lpstr>
      <vt:lpstr>Hvem er part i FLTs overenskomster? </vt:lpstr>
      <vt:lpstr>Særavtaler - kollektive avtaler på bedriftsnivå</vt:lpstr>
      <vt:lpstr>PowerPoint-presentasjon</vt:lpstr>
      <vt:lpstr>Særavtaler - nødvendig underlag til tariffavtalen</vt:lpstr>
      <vt:lpstr>Arbeidsavtalen - individuell avtale</vt:lpstr>
      <vt:lpstr>Arbeidsgivers styringsrett</vt:lpstr>
      <vt:lpstr>PowerPoint-presentasjon</vt:lpstr>
      <vt:lpstr>PowerPoint-presentasjon</vt:lpstr>
      <vt:lpstr>Hva er «styringsrett»?</vt:lpstr>
      <vt:lpstr>Begrensninger i styringsretten</vt:lpstr>
      <vt:lpstr>PowerPoint-presentasjon</vt:lpstr>
      <vt:lpstr>Eksempler</vt:lpstr>
      <vt:lpstr>Gruppeoppgave B - navigasjon i lov- og avtaleverk Alle de ansatte i disse oppgavene er underlagt overenskomst for tekniske funksjonærer. Svarene skal begrunnes, og det skal henvises til aktuelle paragrafer. </vt:lpstr>
      <vt:lpstr>Gruppeoppgave B - navigasjon i lov- og avtale Alle de ansatte i disse oppgavene er underlagt overenskomst for tekniske funksjonærer. Svarene skal begrunnes, og det skal henvises til aktuelle paragrafer. </vt:lpstr>
      <vt:lpstr>Bedriftsdemokrati i Hovedavtalen (HA)</vt:lpstr>
      <vt:lpstr>Bedriftsdemokratiet</vt:lpstr>
      <vt:lpstr>Bedriftsdemokratiet</vt:lpstr>
      <vt:lpstr>Organisasjonsrett</vt:lpstr>
      <vt:lpstr>Forhandlingsrett og forhandlingsplikt</vt:lpstr>
      <vt:lpstr>Fredsplikt</vt:lpstr>
      <vt:lpstr>Drøftelser og fast dialog - Samarbeidsbestemmelsene</vt:lpstr>
      <vt:lpstr>Sees i morgen </vt:lpstr>
      <vt:lpstr>HA §9-1 Målsetting  (Virke § 4-1)</vt:lpstr>
      <vt:lpstr>Forhandlingsrett kontra drøftingsrett</vt:lpstr>
      <vt:lpstr>HA §9-3 Drøftelser om bedriftens ordinære drift</vt:lpstr>
      <vt:lpstr>PowerPoint-presentasjon</vt:lpstr>
      <vt:lpstr>HA §9-4 Drøftelser vedr. omlegging av driften</vt:lpstr>
      <vt:lpstr>PowerPoint-presentasjon</vt:lpstr>
      <vt:lpstr>HA §9-5 Drøftelser om selskapsrettslige forhold</vt:lpstr>
      <vt:lpstr>HA §9-6 Nærmere om drøftelse og informasjon</vt:lpstr>
      <vt:lpstr>HA §9-7 Innsyn i regnskap og økonomiske forhold</vt:lpstr>
      <vt:lpstr>Gruppeoppgave C Hovedavtalen er gjort gjeldene i alle bedriftene. Svarene skal begrunnes, og det skal henvises til aktuelle paragrafer.  </vt:lpstr>
      <vt:lpstr>Gruppeoppgave C Hovedavtalen er gjort gjeldene i alle bedriftene. Svarene skal begrunnes, og det skal henvises til aktuelle paragrafer. </vt:lpstr>
      <vt:lpstr>Drøfting og protokoll</vt:lpstr>
      <vt:lpstr>Temaer i denne bolken</vt:lpstr>
      <vt:lpstr>§ 15-1 møte etter Arbeidsmiljøloven (AML)</vt:lpstr>
      <vt:lpstr>PowerPoint-presentasjon</vt:lpstr>
      <vt:lpstr>PowerPoint-presentasjon</vt:lpstr>
      <vt:lpstr>PowerPoint-presentasjon</vt:lpstr>
      <vt:lpstr>Være en god støttespiller i AML §15-1 møte</vt:lpstr>
      <vt:lpstr>Oppsummering</vt:lpstr>
      <vt:lpstr>Ved oppsigelse etter AML §15-1 møtet</vt:lpstr>
      <vt:lpstr>Gruppeoppgave D - tanker, erfaringer og utfordringer rundt drøftinger iht. aml § 15-1</vt:lpstr>
      <vt:lpstr>Rettstvist versus interessetvist</vt:lpstr>
      <vt:lpstr>Rettstvist versus interessetvist</vt:lpstr>
      <vt:lpstr>PowerPoint-presentasjon</vt:lpstr>
      <vt:lpstr>Lokale forhandlinger ved rettstvist</vt:lpstr>
      <vt:lpstr>Lokale forhandlinger ved interessetvist</vt:lpstr>
      <vt:lpstr>Protokoll</vt:lpstr>
      <vt:lpstr>PowerPoint-presentasjon</vt:lpstr>
      <vt:lpstr>Når skal det skrives protokoll?</vt:lpstr>
      <vt:lpstr>Andre tilfeller der det bør skrives protokoll?</vt:lpstr>
      <vt:lpstr>Hva skal en protokoll inneholde?</vt:lpstr>
      <vt:lpstr>Eksempel på en dårlig protokoll</vt:lpstr>
      <vt:lpstr>Protokollen slik den burde være...</vt:lpstr>
      <vt:lpstr>Protokoll §15-1 møte ved nedbemanning</vt:lpstr>
      <vt:lpstr>PowerPoint-presentasjon</vt:lpstr>
      <vt:lpstr>Gruppeoppgave E Avtale for tekniske funksjonærer er opprettet i alle virksomhetene</vt:lpstr>
      <vt:lpstr>Gruppeoppgave E</vt:lpstr>
      <vt:lpstr>Gruppeoppgave E</vt:lpstr>
      <vt:lpstr>Gruppeoppgave E</vt:lpstr>
      <vt:lpstr>Gruppeoppgave 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Øystein Ramseng</dc:creator>
  <cp:lastModifiedBy>Camilla Hanses</cp:lastModifiedBy>
  <cp:revision>199</cp:revision>
  <cp:lastPrinted>2022-08-24T14:45:59Z</cp:lastPrinted>
  <dcterms:created xsi:type="dcterms:W3CDTF">2020-07-28T08:15:25Z</dcterms:created>
  <dcterms:modified xsi:type="dcterms:W3CDTF">2023-08-21T12:15:33Z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0x010100A89776DE4C68F44E948B33E50CD2D84B</vt:lpwstr>
  </property>
</Properties>
</file>